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57" r:id="rId2"/>
    <p:sldId id="259" r:id="rId3"/>
    <p:sldId id="260" r:id="rId4"/>
    <p:sldId id="270" r:id="rId5"/>
    <p:sldId id="271" r:id="rId6"/>
    <p:sldId id="272" r:id="rId7"/>
    <p:sldId id="261" r:id="rId8"/>
    <p:sldId id="267" r:id="rId9"/>
    <p:sldId id="273" r:id="rId10"/>
    <p:sldId id="268" r:id="rId11"/>
    <p:sldId id="266" r:id="rId12"/>
    <p:sldId id="262" r:id="rId13"/>
    <p:sldId id="264" r:id="rId14"/>
    <p:sldId id="265" r:id="rId15"/>
    <p:sldId id="269" r:id="rId16"/>
  </p:sldIdLst>
  <p:sldSz cx="12192000" cy="6858000"/>
  <p:notesSz cx="6889750" cy="967105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kcja domyślna" id="{9928BABB-956B-40C9-BDFB-44FA0AE84512}">
          <p14:sldIdLst>
            <p14:sldId id="257"/>
            <p14:sldId id="259"/>
          </p14:sldIdLst>
        </p14:section>
        <p14:section name="Sekcja bez tytułu" id="{1E121F0C-A0F3-4FD3-BF4A-5377A0DF0D82}">
          <p14:sldIdLst>
            <p14:sldId id="260"/>
            <p14:sldId id="270"/>
            <p14:sldId id="271"/>
            <p14:sldId id="272"/>
            <p14:sldId id="261"/>
            <p14:sldId id="267"/>
            <p14:sldId id="273"/>
            <p14:sldId id="268"/>
            <p14:sldId id="266"/>
            <p14:sldId id="262"/>
            <p14:sldId id="264"/>
            <p14:sldId id="265"/>
            <p14:sldId id="26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9D9D28-9D19-44D7-8139-A2D4D13A1B02}" v="18" dt="2026-04-25T12:58:49.7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5" d="100"/>
          <a:sy n="105" d="100"/>
        </p:scale>
        <p:origin x="83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wa Stawicka" userId="e27440b2763abcc1" providerId="LiveId" clId="{C9BDA698-5A7B-4FCA-99F0-91D5A604F1F4}"/>
    <pc:docChg chg="undo redo custSel addSld delSld modSld sldOrd modSection">
      <pc:chgData name="Ewa Stawicka" userId="e27440b2763abcc1" providerId="LiveId" clId="{C9BDA698-5A7B-4FCA-99F0-91D5A604F1F4}" dt="2026-04-25T13:20:53.214" v="6272" actId="20577"/>
      <pc:docMkLst>
        <pc:docMk/>
      </pc:docMkLst>
      <pc:sldChg chg="modSp mod">
        <pc:chgData name="Ewa Stawicka" userId="e27440b2763abcc1" providerId="LiveId" clId="{C9BDA698-5A7B-4FCA-99F0-91D5A604F1F4}" dt="2026-04-25T13:20:53.214" v="6272" actId="20577"/>
        <pc:sldMkLst>
          <pc:docMk/>
          <pc:sldMk cId="2724770098" sldId="257"/>
        </pc:sldMkLst>
        <pc:spChg chg="mod">
          <ac:chgData name="Ewa Stawicka" userId="e27440b2763abcc1" providerId="LiveId" clId="{C9BDA698-5A7B-4FCA-99F0-91D5A604F1F4}" dt="2026-04-25T08:38:35.123" v="7" actId="255"/>
          <ac:spMkLst>
            <pc:docMk/>
            <pc:sldMk cId="2724770098" sldId="257"/>
            <ac:spMk id="13" creationId="{1BF037B3-1C57-D74F-B676-C207C843CD94}"/>
          </ac:spMkLst>
        </pc:spChg>
        <pc:spChg chg="mod">
          <ac:chgData name="Ewa Stawicka" userId="e27440b2763abcc1" providerId="LiveId" clId="{C9BDA698-5A7B-4FCA-99F0-91D5A604F1F4}" dt="2026-04-25T13:20:53.214" v="6272" actId="20577"/>
          <ac:spMkLst>
            <pc:docMk/>
            <pc:sldMk cId="2724770098" sldId="257"/>
            <ac:spMk id="14" creationId="{AED9EE3F-CA6B-8844-89E5-E118ADA2629F}"/>
          </ac:spMkLst>
        </pc:spChg>
      </pc:sldChg>
      <pc:sldChg chg="modSp mod">
        <pc:chgData name="Ewa Stawicka" userId="e27440b2763abcc1" providerId="LiveId" clId="{C9BDA698-5A7B-4FCA-99F0-91D5A604F1F4}" dt="2026-04-25T13:06:42.448" v="6168" actId="20577"/>
        <pc:sldMkLst>
          <pc:docMk/>
          <pc:sldMk cId="245612253" sldId="259"/>
        </pc:sldMkLst>
        <pc:spChg chg="mod">
          <ac:chgData name="Ewa Stawicka" userId="e27440b2763abcc1" providerId="LiveId" clId="{C9BDA698-5A7B-4FCA-99F0-91D5A604F1F4}" dt="2026-04-25T13:06:42.448" v="6168" actId="20577"/>
          <ac:spMkLst>
            <pc:docMk/>
            <pc:sldMk cId="245612253" sldId="259"/>
            <ac:spMk id="2" creationId="{6485B234-5ADA-008A-5A70-B1A9C755F55B}"/>
          </ac:spMkLst>
        </pc:spChg>
      </pc:sldChg>
      <pc:sldChg chg="modSp mod">
        <pc:chgData name="Ewa Stawicka" userId="e27440b2763abcc1" providerId="LiveId" clId="{C9BDA698-5A7B-4FCA-99F0-91D5A604F1F4}" dt="2026-04-25T13:13:46.939" v="6187" actId="6549"/>
        <pc:sldMkLst>
          <pc:docMk/>
          <pc:sldMk cId="1181173729" sldId="260"/>
        </pc:sldMkLst>
        <pc:spChg chg="mod">
          <ac:chgData name="Ewa Stawicka" userId="e27440b2763abcc1" providerId="LiveId" clId="{C9BDA698-5A7B-4FCA-99F0-91D5A604F1F4}" dt="2026-04-25T13:13:46.939" v="6187" actId="6549"/>
          <ac:spMkLst>
            <pc:docMk/>
            <pc:sldMk cId="1181173729" sldId="260"/>
            <ac:spMk id="5" creationId="{1B67684E-1536-2F19-1DD5-998EF08F35F9}"/>
          </ac:spMkLst>
        </pc:spChg>
      </pc:sldChg>
      <pc:sldChg chg="addSp modSp new mod">
        <pc:chgData name="Ewa Stawicka" userId="e27440b2763abcc1" providerId="LiveId" clId="{C9BDA698-5A7B-4FCA-99F0-91D5A604F1F4}" dt="2026-04-25T11:45:24.502" v="4167" actId="20577"/>
        <pc:sldMkLst>
          <pc:docMk/>
          <pc:sldMk cId="2844806461" sldId="261"/>
        </pc:sldMkLst>
        <pc:spChg chg="add mod">
          <ac:chgData name="Ewa Stawicka" userId="e27440b2763abcc1" providerId="LiveId" clId="{C9BDA698-5A7B-4FCA-99F0-91D5A604F1F4}" dt="2026-04-25T11:45:24.502" v="4167" actId="20577"/>
          <ac:spMkLst>
            <pc:docMk/>
            <pc:sldMk cId="2844806461" sldId="261"/>
            <ac:spMk id="3" creationId="{4EFB5DE5-C159-405E-B520-80C74DC42B10}"/>
          </ac:spMkLst>
        </pc:spChg>
      </pc:sldChg>
      <pc:sldChg chg="addSp delSp modSp new mod">
        <pc:chgData name="Ewa Stawicka" userId="e27440b2763abcc1" providerId="LiveId" clId="{C9BDA698-5A7B-4FCA-99F0-91D5A604F1F4}" dt="2026-04-25T09:19:43.530" v="255" actId="255"/>
        <pc:sldMkLst>
          <pc:docMk/>
          <pc:sldMk cId="1480594121" sldId="262"/>
        </pc:sldMkLst>
        <pc:spChg chg="add del mod">
          <ac:chgData name="Ewa Stawicka" userId="e27440b2763abcc1" providerId="LiveId" clId="{C9BDA698-5A7B-4FCA-99F0-91D5A604F1F4}" dt="2026-04-25T09:07:00.663" v="83" actId="22"/>
          <ac:spMkLst>
            <pc:docMk/>
            <pc:sldMk cId="1480594121" sldId="262"/>
            <ac:spMk id="3" creationId="{B9412E49-AA55-38F5-59C2-ACCD0F6D05AB}"/>
          </ac:spMkLst>
        </pc:spChg>
        <pc:spChg chg="add del">
          <ac:chgData name="Ewa Stawicka" userId="e27440b2763abcc1" providerId="LiveId" clId="{C9BDA698-5A7B-4FCA-99F0-91D5A604F1F4}" dt="2026-04-25T09:07:28.733" v="85" actId="22"/>
          <ac:spMkLst>
            <pc:docMk/>
            <pc:sldMk cId="1480594121" sldId="262"/>
            <ac:spMk id="5" creationId="{C1F52736-C268-264B-7B1F-137CB225F8E1}"/>
          </ac:spMkLst>
        </pc:spChg>
        <pc:spChg chg="add del">
          <ac:chgData name="Ewa Stawicka" userId="e27440b2763abcc1" providerId="LiveId" clId="{C9BDA698-5A7B-4FCA-99F0-91D5A604F1F4}" dt="2026-04-25T09:07:42.928" v="87" actId="22"/>
          <ac:spMkLst>
            <pc:docMk/>
            <pc:sldMk cId="1480594121" sldId="262"/>
            <ac:spMk id="7" creationId="{41DBC9F5-31AE-3CC1-C76F-72E4FE369C86}"/>
          </ac:spMkLst>
        </pc:spChg>
        <pc:spChg chg="add mod">
          <ac:chgData name="Ewa Stawicka" userId="e27440b2763abcc1" providerId="LiveId" clId="{C9BDA698-5A7B-4FCA-99F0-91D5A604F1F4}" dt="2026-04-25T09:19:43.530" v="255" actId="255"/>
          <ac:spMkLst>
            <pc:docMk/>
            <pc:sldMk cId="1480594121" sldId="262"/>
            <ac:spMk id="9" creationId="{10C41127-6F32-9656-C243-1E8107EC102E}"/>
          </ac:spMkLst>
        </pc:spChg>
      </pc:sldChg>
      <pc:sldChg chg="new del">
        <pc:chgData name="Ewa Stawicka" userId="e27440b2763abcc1" providerId="LiveId" clId="{C9BDA698-5A7B-4FCA-99F0-91D5A604F1F4}" dt="2026-04-25T11:45:49.060" v="4168" actId="47"/>
        <pc:sldMkLst>
          <pc:docMk/>
          <pc:sldMk cId="849954197" sldId="263"/>
        </pc:sldMkLst>
      </pc:sldChg>
      <pc:sldChg chg="addSp modSp new mod">
        <pc:chgData name="Ewa Stawicka" userId="e27440b2763abcc1" providerId="LiveId" clId="{C9BDA698-5A7B-4FCA-99F0-91D5A604F1F4}" dt="2026-04-25T10:14:58.739" v="2111"/>
        <pc:sldMkLst>
          <pc:docMk/>
          <pc:sldMk cId="658574080" sldId="264"/>
        </pc:sldMkLst>
        <pc:spChg chg="add mod">
          <ac:chgData name="Ewa Stawicka" userId="e27440b2763abcc1" providerId="LiveId" clId="{C9BDA698-5A7B-4FCA-99F0-91D5A604F1F4}" dt="2026-04-25T10:14:58.739" v="2111"/>
          <ac:spMkLst>
            <pc:docMk/>
            <pc:sldMk cId="658574080" sldId="264"/>
            <ac:spMk id="3" creationId="{145073D8-65C5-C93A-E191-5A70E02F4602}"/>
          </ac:spMkLst>
        </pc:spChg>
      </pc:sldChg>
      <pc:sldChg chg="addSp modSp new mod">
        <pc:chgData name="Ewa Stawicka" userId="e27440b2763abcc1" providerId="LiveId" clId="{C9BDA698-5A7B-4FCA-99F0-91D5A604F1F4}" dt="2026-04-25T11:14:58.010" v="3985" actId="1076"/>
        <pc:sldMkLst>
          <pc:docMk/>
          <pc:sldMk cId="1381334481" sldId="265"/>
        </pc:sldMkLst>
        <pc:spChg chg="add mod">
          <ac:chgData name="Ewa Stawicka" userId="e27440b2763abcc1" providerId="LiveId" clId="{C9BDA698-5A7B-4FCA-99F0-91D5A604F1F4}" dt="2026-04-25T11:14:58.010" v="3985" actId="1076"/>
          <ac:spMkLst>
            <pc:docMk/>
            <pc:sldMk cId="1381334481" sldId="265"/>
            <ac:spMk id="3" creationId="{3CFBA370-3276-48D8-E39B-2444E3FBA771}"/>
          </ac:spMkLst>
        </pc:spChg>
      </pc:sldChg>
      <pc:sldChg chg="addSp delSp modSp new mod">
        <pc:chgData name="Ewa Stawicka" userId="e27440b2763abcc1" providerId="LiveId" clId="{C9BDA698-5A7B-4FCA-99F0-91D5A604F1F4}" dt="2026-04-25T11:52:34.329" v="4419"/>
        <pc:sldMkLst>
          <pc:docMk/>
          <pc:sldMk cId="2655148792" sldId="266"/>
        </pc:sldMkLst>
        <pc:spChg chg="add del mod">
          <ac:chgData name="Ewa Stawicka" userId="e27440b2763abcc1" providerId="LiveId" clId="{C9BDA698-5A7B-4FCA-99F0-91D5A604F1F4}" dt="2026-04-25T10:34:23.645" v="2204"/>
          <ac:spMkLst>
            <pc:docMk/>
            <pc:sldMk cId="2655148792" sldId="266"/>
            <ac:spMk id="3" creationId="{CBD84CD4-5B61-E032-75BE-A1C8B7FDB31C}"/>
          </ac:spMkLst>
        </pc:spChg>
        <pc:spChg chg="add mod">
          <ac:chgData name="Ewa Stawicka" userId="e27440b2763abcc1" providerId="LiveId" clId="{C9BDA698-5A7B-4FCA-99F0-91D5A604F1F4}" dt="2026-04-25T11:52:34.329" v="4419"/>
          <ac:spMkLst>
            <pc:docMk/>
            <pc:sldMk cId="2655148792" sldId="266"/>
            <ac:spMk id="5" creationId="{5610A31D-DB66-B2CF-11A7-CF23E3549F1F}"/>
          </ac:spMkLst>
        </pc:spChg>
      </pc:sldChg>
      <pc:sldChg chg="addSp modSp new mod">
        <pc:chgData name="Ewa Stawicka" userId="e27440b2763abcc1" providerId="LiveId" clId="{C9BDA698-5A7B-4FCA-99F0-91D5A604F1F4}" dt="2026-04-25T12:34:58.080" v="4844" actId="255"/>
        <pc:sldMkLst>
          <pc:docMk/>
          <pc:sldMk cId="2369762248" sldId="267"/>
        </pc:sldMkLst>
        <pc:spChg chg="add mod">
          <ac:chgData name="Ewa Stawicka" userId="e27440b2763abcc1" providerId="LiveId" clId="{C9BDA698-5A7B-4FCA-99F0-91D5A604F1F4}" dt="2026-04-25T12:34:58.080" v="4844" actId="255"/>
          <ac:spMkLst>
            <pc:docMk/>
            <pc:sldMk cId="2369762248" sldId="267"/>
            <ac:spMk id="3" creationId="{A949C4EF-B8DC-DF48-CB08-3C630DF50121}"/>
          </ac:spMkLst>
        </pc:spChg>
      </pc:sldChg>
      <pc:sldChg chg="addSp delSp modSp new mod">
        <pc:chgData name="Ewa Stawicka" userId="e27440b2763abcc1" providerId="LiveId" clId="{C9BDA698-5A7B-4FCA-99F0-91D5A604F1F4}" dt="2026-04-25T11:10:21.450" v="3962" actId="1076"/>
        <pc:sldMkLst>
          <pc:docMk/>
          <pc:sldMk cId="1138215883" sldId="268"/>
        </pc:sldMkLst>
        <pc:spChg chg="add del mod">
          <ac:chgData name="Ewa Stawicka" userId="e27440b2763abcc1" providerId="LiveId" clId="{C9BDA698-5A7B-4FCA-99F0-91D5A604F1F4}" dt="2026-04-25T11:10:21.450" v="3962" actId="1076"/>
          <ac:spMkLst>
            <pc:docMk/>
            <pc:sldMk cId="1138215883" sldId="268"/>
            <ac:spMk id="3" creationId="{1E21C767-BA80-3743-3BF1-75B912FD72C0}"/>
          </ac:spMkLst>
        </pc:spChg>
      </pc:sldChg>
      <pc:sldChg chg="addSp modSp new mod">
        <pc:chgData name="Ewa Stawicka" userId="e27440b2763abcc1" providerId="LiveId" clId="{C9BDA698-5A7B-4FCA-99F0-91D5A604F1F4}" dt="2026-04-25T11:21:08.952" v="4166" actId="255"/>
        <pc:sldMkLst>
          <pc:docMk/>
          <pc:sldMk cId="1418633539" sldId="269"/>
        </pc:sldMkLst>
        <pc:spChg chg="add mod">
          <ac:chgData name="Ewa Stawicka" userId="e27440b2763abcc1" providerId="LiveId" clId="{C9BDA698-5A7B-4FCA-99F0-91D5A604F1F4}" dt="2026-04-25T11:21:08.952" v="4166" actId="255"/>
          <ac:spMkLst>
            <pc:docMk/>
            <pc:sldMk cId="1418633539" sldId="269"/>
            <ac:spMk id="3" creationId="{A58CF3D0-F4AB-E353-10A2-62DF714D59AF}"/>
          </ac:spMkLst>
        </pc:spChg>
      </pc:sldChg>
      <pc:sldChg chg="addSp modSp new mod">
        <pc:chgData name="Ewa Stawicka" userId="e27440b2763abcc1" providerId="LiveId" clId="{C9BDA698-5A7B-4FCA-99F0-91D5A604F1F4}" dt="2026-04-25T12:23:31.214" v="4759" actId="6549"/>
        <pc:sldMkLst>
          <pc:docMk/>
          <pc:sldMk cId="3813610198" sldId="270"/>
        </pc:sldMkLst>
        <pc:spChg chg="add mod">
          <ac:chgData name="Ewa Stawicka" userId="e27440b2763abcc1" providerId="LiveId" clId="{C9BDA698-5A7B-4FCA-99F0-91D5A604F1F4}" dt="2026-04-25T12:23:31.214" v="4759" actId="6549"/>
          <ac:spMkLst>
            <pc:docMk/>
            <pc:sldMk cId="3813610198" sldId="270"/>
            <ac:spMk id="3" creationId="{9F967BE4-08C4-88EB-A8C3-C4DBCDC12E89}"/>
          </ac:spMkLst>
        </pc:spChg>
      </pc:sldChg>
      <pc:sldChg chg="addSp delSp modSp new mod">
        <pc:chgData name="Ewa Stawicka" userId="e27440b2763abcc1" providerId="LiveId" clId="{C9BDA698-5A7B-4FCA-99F0-91D5A604F1F4}" dt="2026-04-25T12:23:38.062" v="4760" actId="6549"/>
        <pc:sldMkLst>
          <pc:docMk/>
          <pc:sldMk cId="2970872511" sldId="271"/>
        </pc:sldMkLst>
        <pc:spChg chg="add del">
          <ac:chgData name="Ewa Stawicka" userId="e27440b2763abcc1" providerId="LiveId" clId="{C9BDA698-5A7B-4FCA-99F0-91D5A604F1F4}" dt="2026-04-25T11:59:18.779" v="4466" actId="22"/>
          <ac:spMkLst>
            <pc:docMk/>
            <pc:sldMk cId="2970872511" sldId="271"/>
            <ac:spMk id="3" creationId="{69327B5D-460D-D37E-E113-3CFAD281E505}"/>
          </ac:spMkLst>
        </pc:spChg>
        <pc:spChg chg="add mod">
          <ac:chgData name="Ewa Stawicka" userId="e27440b2763abcc1" providerId="LiveId" clId="{C9BDA698-5A7B-4FCA-99F0-91D5A604F1F4}" dt="2026-04-25T12:23:38.062" v="4760" actId="6549"/>
          <ac:spMkLst>
            <pc:docMk/>
            <pc:sldMk cId="2970872511" sldId="271"/>
            <ac:spMk id="5" creationId="{E508D5FE-C083-F20F-863B-60D89488EA0A}"/>
          </ac:spMkLst>
        </pc:spChg>
      </pc:sldChg>
      <pc:sldChg chg="addSp modSp new mod">
        <pc:chgData name="Ewa Stawicka" userId="e27440b2763abcc1" providerId="LiveId" clId="{C9BDA698-5A7B-4FCA-99F0-91D5A604F1F4}" dt="2026-04-25T12:23:46.574" v="4761" actId="6549"/>
        <pc:sldMkLst>
          <pc:docMk/>
          <pc:sldMk cId="1576241362" sldId="272"/>
        </pc:sldMkLst>
        <pc:spChg chg="add mod">
          <ac:chgData name="Ewa Stawicka" userId="e27440b2763abcc1" providerId="LiveId" clId="{C9BDA698-5A7B-4FCA-99F0-91D5A604F1F4}" dt="2026-04-25T12:23:46.574" v="4761" actId="6549"/>
          <ac:spMkLst>
            <pc:docMk/>
            <pc:sldMk cId="1576241362" sldId="272"/>
            <ac:spMk id="3" creationId="{6B034C14-1F58-CB09-87C9-D9A27308DE11}"/>
          </ac:spMkLst>
        </pc:spChg>
      </pc:sldChg>
      <pc:sldChg chg="addSp modSp new mod ord">
        <pc:chgData name="Ewa Stawicka" userId="e27440b2763abcc1" providerId="LiveId" clId="{C9BDA698-5A7B-4FCA-99F0-91D5A604F1F4}" dt="2026-04-25T12:36:12.149" v="4847" actId="6549"/>
        <pc:sldMkLst>
          <pc:docMk/>
          <pc:sldMk cId="1481237539" sldId="273"/>
        </pc:sldMkLst>
        <pc:spChg chg="add mod">
          <ac:chgData name="Ewa Stawicka" userId="e27440b2763abcc1" providerId="LiveId" clId="{C9BDA698-5A7B-4FCA-99F0-91D5A604F1F4}" dt="2026-04-25T12:36:12.149" v="4847" actId="6549"/>
          <ac:spMkLst>
            <pc:docMk/>
            <pc:sldMk cId="1481237539" sldId="273"/>
            <ac:spMk id="3" creationId="{78489130-F967-7D38-81A1-27508F6D9532}"/>
          </ac:spMkLst>
        </pc:spChg>
      </pc:sldChg>
      <pc:sldChg chg="addSp modSp new del mod">
        <pc:chgData name="Ewa Stawicka" userId="e27440b2763abcc1" providerId="LiveId" clId="{C9BDA698-5A7B-4FCA-99F0-91D5A604F1F4}" dt="2026-04-25T12:23:17.937" v="4758" actId="2696"/>
        <pc:sldMkLst>
          <pc:docMk/>
          <pc:sldMk cId="4016239779" sldId="273"/>
        </pc:sldMkLst>
        <pc:spChg chg="add mod">
          <ac:chgData name="Ewa Stawicka" userId="e27440b2763abcc1" providerId="LiveId" clId="{C9BDA698-5A7B-4FCA-99F0-91D5A604F1F4}" dt="2026-04-25T12:23:01.795" v="4757" actId="6549"/>
          <ac:spMkLst>
            <pc:docMk/>
            <pc:sldMk cId="4016239779" sldId="273"/>
            <ac:spMk id="3" creationId="{77913A09-8B36-B8BA-BA7B-4C67E5B409A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85558" cy="485232"/>
          </a:xfrm>
          <a:prstGeom prst="rect">
            <a:avLst/>
          </a:prstGeom>
        </p:spPr>
        <p:txBody>
          <a:bodyPr vert="horz" lIns="94631" tIns="47316" rIns="94631" bIns="47316" rtlCol="0"/>
          <a:lstStyle>
            <a:lvl1pPr algn="l">
              <a:defRPr sz="1200"/>
            </a:lvl1pPr>
          </a:lstStyle>
          <a:p>
            <a:endParaRPr lang="pl-PL"/>
          </a:p>
        </p:txBody>
      </p:sp>
      <p:sp>
        <p:nvSpPr>
          <p:cNvPr id="3" name="Symbol zastępczy daty 2"/>
          <p:cNvSpPr>
            <a:spLocks noGrp="1"/>
          </p:cNvSpPr>
          <p:nvPr>
            <p:ph type="dt" idx="1"/>
          </p:nvPr>
        </p:nvSpPr>
        <p:spPr>
          <a:xfrm>
            <a:off x="3902597" y="0"/>
            <a:ext cx="2985558" cy="485232"/>
          </a:xfrm>
          <a:prstGeom prst="rect">
            <a:avLst/>
          </a:prstGeom>
        </p:spPr>
        <p:txBody>
          <a:bodyPr vert="horz" lIns="94631" tIns="47316" rIns="94631" bIns="47316" rtlCol="0"/>
          <a:lstStyle>
            <a:lvl1pPr algn="r">
              <a:defRPr sz="1200"/>
            </a:lvl1pPr>
          </a:lstStyle>
          <a:p>
            <a:fld id="{D9762780-9B31-4331-BD6E-EBD22F9BE964}" type="datetimeFigureOut">
              <a:rPr lang="pl-PL" smtClean="0"/>
              <a:t>25.04.2026</a:t>
            </a:fld>
            <a:endParaRPr lang="pl-PL"/>
          </a:p>
        </p:txBody>
      </p:sp>
      <p:sp>
        <p:nvSpPr>
          <p:cNvPr id="4" name="Symbol zastępczy obrazu slajdu 3"/>
          <p:cNvSpPr>
            <a:spLocks noGrp="1" noRot="1" noChangeAspect="1"/>
          </p:cNvSpPr>
          <p:nvPr>
            <p:ph type="sldImg" idx="2"/>
          </p:nvPr>
        </p:nvSpPr>
        <p:spPr>
          <a:xfrm>
            <a:off x="542925" y="1208088"/>
            <a:ext cx="5803900" cy="3265487"/>
          </a:xfrm>
          <a:prstGeom prst="rect">
            <a:avLst/>
          </a:prstGeom>
          <a:noFill/>
          <a:ln w="12700">
            <a:solidFill>
              <a:prstClr val="black"/>
            </a:solidFill>
          </a:ln>
        </p:spPr>
        <p:txBody>
          <a:bodyPr vert="horz" lIns="94631" tIns="47316" rIns="94631" bIns="47316" rtlCol="0" anchor="ctr"/>
          <a:lstStyle/>
          <a:p>
            <a:endParaRPr lang="pl-PL"/>
          </a:p>
        </p:txBody>
      </p:sp>
      <p:sp>
        <p:nvSpPr>
          <p:cNvPr id="5" name="Symbol zastępczy notatek 4"/>
          <p:cNvSpPr>
            <a:spLocks noGrp="1"/>
          </p:cNvSpPr>
          <p:nvPr>
            <p:ph type="body" sz="quarter" idx="3"/>
          </p:nvPr>
        </p:nvSpPr>
        <p:spPr>
          <a:xfrm>
            <a:off x="688975" y="4654193"/>
            <a:ext cx="5511800" cy="3807976"/>
          </a:xfrm>
          <a:prstGeom prst="rect">
            <a:avLst/>
          </a:prstGeom>
        </p:spPr>
        <p:txBody>
          <a:bodyPr vert="horz" lIns="94631" tIns="47316" rIns="94631" bIns="47316"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9185820"/>
            <a:ext cx="2985558" cy="485231"/>
          </a:xfrm>
          <a:prstGeom prst="rect">
            <a:avLst/>
          </a:prstGeom>
        </p:spPr>
        <p:txBody>
          <a:bodyPr vert="horz" lIns="94631" tIns="47316" rIns="94631" bIns="47316" rtlCol="0" anchor="b"/>
          <a:lstStyle>
            <a:lvl1pPr algn="l">
              <a:defRPr sz="1200"/>
            </a:lvl1pPr>
          </a:lstStyle>
          <a:p>
            <a:endParaRPr lang="pl-PL"/>
          </a:p>
        </p:txBody>
      </p:sp>
      <p:sp>
        <p:nvSpPr>
          <p:cNvPr id="7" name="Symbol zastępczy numeru slajdu 6"/>
          <p:cNvSpPr>
            <a:spLocks noGrp="1"/>
          </p:cNvSpPr>
          <p:nvPr>
            <p:ph type="sldNum" sz="quarter" idx="5"/>
          </p:nvPr>
        </p:nvSpPr>
        <p:spPr>
          <a:xfrm>
            <a:off x="3902597" y="9185820"/>
            <a:ext cx="2985558" cy="485231"/>
          </a:xfrm>
          <a:prstGeom prst="rect">
            <a:avLst/>
          </a:prstGeom>
        </p:spPr>
        <p:txBody>
          <a:bodyPr vert="horz" lIns="94631" tIns="47316" rIns="94631" bIns="47316" rtlCol="0" anchor="b"/>
          <a:lstStyle>
            <a:lvl1pPr algn="r">
              <a:defRPr sz="1200"/>
            </a:lvl1pPr>
          </a:lstStyle>
          <a:p>
            <a:fld id="{F4246819-5793-4B1A-A326-135838356963}" type="slidenum">
              <a:rPr lang="pl-PL" smtClean="0"/>
              <a:t>‹#›</a:t>
            </a:fld>
            <a:endParaRPr lang="pl-PL"/>
          </a:p>
        </p:txBody>
      </p:sp>
    </p:spTree>
    <p:extLst>
      <p:ext uri="{BB962C8B-B14F-4D97-AF65-F5344CB8AC3E}">
        <p14:creationId xmlns:p14="http://schemas.microsoft.com/office/powerpoint/2010/main" val="4237029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L"/>
          </a:p>
        </p:txBody>
      </p:sp>
      <p:sp>
        <p:nvSpPr>
          <p:cNvPr id="4" name="Slide Number Placeholder 3"/>
          <p:cNvSpPr>
            <a:spLocks noGrp="1"/>
          </p:cNvSpPr>
          <p:nvPr>
            <p:ph type="sldNum" sz="quarter" idx="5"/>
          </p:nvPr>
        </p:nvSpPr>
        <p:spPr/>
        <p:txBody>
          <a:bodyPr/>
          <a:lstStyle/>
          <a:p>
            <a:pPr defTabSz="946313">
              <a:defRPr/>
            </a:pPr>
            <a:fld id="{FF486D64-5037-274D-A8F0-B1518C75C558}" type="slidenum">
              <a:rPr lang="en-PL">
                <a:solidFill>
                  <a:prstClr val="black"/>
                </a:solidFill>
                <a:latin typeface="Aptos" panose="02110004020202020204"/>
              </a:rPr>
              <a:pPr defTabSz="946313">
                <a:defRPr/>
              </a:pPr>
              <a:t>1</a:t>
            </a:fld>
            <a:endParaRPr lang="en-PL">
              <a:solidFill>
                <a:prstClr val="black"/>
              </a:solidFill>
              <a:latin typeface="Aptos" panose="02110004020202020204"/>
            </a:endParaRPr>
          </a:p>
        </p:txBody>
      </p:sp>
    </p:spTree>
    <p:extLst>
      <p:ext uri="{BB962C8B-B14F-4D97-AF65-F5344CB8AC3E}">
        <p14:creationId xmlns:p14="http://schemas.microsoft.com/office/powerpoint/2010/main" val="16408623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E18C96F-62BB-C4D7-8FAA-F9B403C396DA}"/>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id="{6511ABCB-9971-48E1-390F-3FD7780491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id="{7C3EBBB6-41A1-9D9B-C4D0-DAD514395E66}"/>
              </a:ext>
            </a:extLst>
          </p:cNvPr>
          <p:cNvSpPr>
            <a:spLocks noGrp="1"/>
          </p:cNvSpPr>
          <p:nvPr>
            <p:ph type="dt" sz="half" idx="10"/>
          </p:nvPr>
        </p:nvSpPr>
        <p:spPr/>
        <p:txBody>
          <a:bodyPr/>
          <a:lstStyle/>
          <a:p>
            <a:fld id="{6F0AA7B3-64FD-481B-ABEA-500787134A2E}" type="datetimeFigureOut">
              <a:rPr lang="pl-PL" smtClean="0"/>
              <a:t>25.04.2026</a:t>
            </a:fld>
            <a:endParaRPr lang="pl-PL"/>
          </a:p>
        </p:txBody>
      </p:sp>
      <p:sp>
        <p:nvSpPr>
          <p:cNvPr id="5" name="Symbol zastępczy stopki 4">
            <a:extLst>
              <a:ext uri="{FF2B5EF4-FFF2-40B4-BE49-F238E27FC236}">
                <a16:creationId xmlns:a16="http://schemas.microsoft.com/office/drawing/2014/main" id="{A1B17BEF-75C6-4C12-C3E2-354594FA4B37}"/>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23341736-984E-E5D9-5960-EC82199F0763}"/>
              </a:ext>
            </a:extLst>
          </p:cNvPr>
          <p:cNvSpPr>
            <a:spLocks noGrp="1"/>
          </p:cNvSpPr>
          <p:nvPr>
            <p:ph type="sldNum" sz="quarter" idx="12"/>
          </p:nvPr>
        </p:nvSpPr>
        <p:spPr/>
        <p:txBody>
          <a:bodyPr/>
          <a:lstStyle/>
          <a:p>
            <a:fld id="{E42882FA-C004-4B27-A071-CFEFACFFC20B}" type="slidenum">
              <a:rPr lang="pl-PL" smtClean="0"/>
              <a:t>‹#›</a:t>
            </a:fld>
            <a:endParaRPr lang="pl-PL"/>
          </a:p>
        </p:txBody>
      </p:sp>
    </p:spTree>
    <p:extLst>
      <p:ext uri="{BB962C8B-B14F-4D97-AF65-F5344CB8AC3E}">
        <p14:creationId xmlns:p14="http://schemas.microsoft.com/office/powerpoint/2010/main" val="2409978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8E54820-F148-E870-3327-9AF564DB0654}"/>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id="{1A26B14D-025C-C23C-4D02-6F578CBC9D6C}"/>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E1A33725-430E-184C-54CE-FF5726B6AD95}"/>
              </a:ext>
            </a:extLst>
          </p:cNvPr>
          <p:cNvSpPr>
            <a:spLocks noGrp="1"/>
          </p:cNvSpPr>
          <p:nvPr>
            <p:ph type="dt" sz="half" idx="10"/>
          </p:nvPr>
        </p:nvSpPr>
        <p:spPr/>
        <p:txBody>
          <a:bodyPr/>
          <a:lstStyle/>
          <a:p>
            <a:fld id="{6F0AA7B3-64FD-481B-ABEA-500787134A2E}" type="datetimeFigureOut">
              <a:rPr lang="pl-PL" smtClean="0"/>
              <a:t>25.04.2026</a:t>
            </a:fld>
            <a:endParaRPr lang="pl-PL"/>
          </a:p>
        </p:txBody>
      </p:sp>
      <p:sp>
        <p:nvSpPr>
          <p:cNvPr id="5" name="Symbol zastępczy stopki 4">
            <a:extLst>
              <a:ext uri="{FF2B5EF4-FFF2-40B4-BE49-F238E27FC236}">
                <a16:creationId xmlns:a16="http://schemas.microsoft.com/office/drawing/2014/main" id="{8184B0A6-910A-6FB5-773B-8F3DB22C705E}"/>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F1724E79-F86C-19F8-8B29-AE2D887B9FF5}"/>
              </a:ext>
            </a:extLst>
          </p:cNvPr>
          <p:cNvSpPr>
            <a:spLocks noGrp="1"/>
          </p:cNvSpPr>
          <p:nvPr>
            <p:ph type="sldNum" sz="quarter" idx="12"/>
          </p:nvPr>
        </p:nvSpPr>
        <p:spPr/>
        <p:txBody>
          <a:bodyPr/>
          <a:lstStyle/>
          <a:p>
            <a:fld id="{E42882FA-C004-4B27-A071-CFEFACFFC20B}" type="slidenum">
              <a:rPr lang="pl-PL" smtClean="0"/>
              <a:t>‹#›</a:t>
            </a:fld>
            <a:endParaRPr lang="pl-PL"/>
          </a:p>
        </p:txBody>
      </p:sp>
    </p:spTree>
    <p:extLst>
      <p:ext uri="{BB962C8B-B14F-4D97-AF65-F5344CB8AC3E}">
        <p14:creationId xmlns:p14="http://schemas.microsoft.com/office/powerpoint/2010/main" val="1871779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AC98D8DE-9C76-00D2-1C03-ADE9D069E390}"/>
              </a:ext>
            </a:extLst>
          </p:cNvPr>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id="{D0D29795-DD54-27B2-6FB5-55541DCD5959}"/>
              </a:ext>
            </a:extLst>
          </p:cNvPr>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525A09D8-E70D-FA2A-ED3B-001D053878CF}"/>
              </a:ext>
            </a:extLst>
          </p:cNvPr>
          <p:cNvSpPr>
            <a:spLocks noGrp="1"/>
          </p:cNvSpPr>
          <p:nvPr>
            <p:ph type="dt" sz="half" idx="10"/>
          </p:nvPr>
        </p:nvSpPr>
        <p:spPr/>
        <p:txBody>
          <a:bodyPr/>
          <a:lstStyle/>
          <a:p>
            <a:fld id="{6F0AA7B3-64FD-481B-ABEA-500787134A2E}" type="datetimeFigureOut">
              <a:rPr lang="pl-PL" smtClean="0"/>
              <a:t>25.04.2026</a:t>
            </a:fld>
            <a:endParaRPr lang="pl-PL"/>
          </a:p>
        </p:txBody>
      </p:sp>
      <p:sp>
        <p:nvSpPr>
          <p:cNvPr id="5" name="Symbol zastępczy stopki 4">
            <a:extLst>
              <a:ext uri="{FF2B5EF4-FFF2-40B4-BE49-F238E27FC236}">
                <a16:creationId xmlns:a16="http://schemas.microsoft.com/office/drawing/2014/main" id="{E9066001-F882-853E-67BC-F515BAE87354}"/>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2659DE8F-D60E-9363-BEB9-2F528E142913}"/>
              </a:ext>
            </a:extLst>
          </p:cNvPr>
          <p:cNvSpPr>
            <a:spLocks noGrp="1"/>
          </p:cNvSpPr>
          <p:nvPr>
            <p:ph type="sldNum" sz="quarter" idx="12"/>
          </p:nvPr>
        </p:nvSpPr>
        <p:spPr/>
        <p:txBody>
          <a:bodyPr/>
          <a:lstStyle/>
          <a:p>
            <a:fld id="{E42882FA-C004-4B27-A071-CFEFACFFC20B}" type="slidenum">
              <a:rPr lang="pl-PL" smtClean="0"/>
              <a:t>‹#›</a:t>
            </a:fld>
            <a:endParaRPr lang="pl-PL"/>
          </a:p>
        </p:txBody>
      </p:sp>
    </p:spTree>
    <p:extLst>
      <p:ext uri="{BB962C8B-B14F-4D97-AF65-F5344CB8AC3E}">
        <p14:creationId xmlns:p14="http://schemas.microsoft.com/office/powerpoint/2010/main" val="15816785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Pa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5F64D-1996-ED4C-8CF3-4EEB56C64CC6}"/>
              </a:ext>
            </a:extLst>
          </p:cNvPr>
          <p:cNvSpPr>
            <a:spLocks noGrp="1"/>
          </p:cNvSpPr>
          <p:nvPr>
            <p:ph type="ctrTitle"/>
          </p:nvPr>
        </p:nvSpPr>
        <p:spPr>
          <a:xfrm>
            <a:off x="2689535" y="2100387"/>
            <a:ext cx="7560000" cy="1506848"/>
          </a:xfrm>
          <a:solidFill>
            <a:schemeClr val="bg1"/>
          </a:solidFill>
        </p:spPr>
        <p:txBody>
          <a:bodyPr anchor="b"/>
          <a:lstStyle>
            <a:lvl1pPr algn="l">
              <a:lnSpc>
                <a:spcPct val="100000"/>
              </a:lnSpc>
              <a:defRPr sz="4000" b="1">
                <a:solidFill>
                  <a:srgbClr val="114634"/>
                </a:solidFill>
                <a:latin typeface="+mn-lt"/>
              </a:defRPr>
            </a:lvl1pPr>
          </a:lstStyle>
          <a:p>
            <a:r>
              <a:rPr lang="pl-PL"/>
              <a:t>Kliknij, aby edytować styl</a:t>
            </a:r>
            <a:endParaRPr lang="en-PL" dirty="0"/>
          </a:p>
        </p:txBody>
      </p:sp>
      <p:sp>
        <p:nvSpPr>
          <p:cNvPr id="3" name="Subtitle 2">
            <a:extLst>
              <a:ext uri="{FF2B5EF4-FFF2-40B4-BE49-F238E27FC236}">
                <a16:creationId xmlns:a16="http://schemas.microsoft.com/office/drawing/2014/main" id="{B1ABF040-8ACF-E542-AD3A-305FBFED37BA}"/>
              </a:ext>
            </a:extLst>
          </p:cNvPr>
          <p:cNvSpPr>
            <a:spLocks noGrp="1"/>
          </p:cNvSpPr>
          <p:nvPr>
            <p:ph type="subTitle" idx="1"/>
          </p:nvPr>
        </p:nvSpPr>
        <p:spPr>
          <a:xfrm>
            <a:off x="2689534" y="3604335"/>
            <a:ext cx="7560000" cy="1310565"/>
          </a:xfrm>
          <a:solidFill>
            <a:schemeClr val="bg1"/>
          </a:solidFill>
        </p:spPr>
        <p:txBody>
          <a:bodyPr/>
          <a:lstStyle>
            <a:lvl1pPr marL="0" indent="0" algn="l">
              <a:lnSpc>
                <a:spcPct val="100000"/>
              </a:lnSpc>
              <a:buNone/>
              <a:defRPr sz="1800">
                <a:solidFill>
                  <a:srgbClr val="11463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endParaRPr lang="en-PL" dirty="0"/>
          </a:p>
        </p:txBody>
      </p:sp>
      <p:sp>
        <p:nvSpPr>
          <p:cNvPr id="4" name="Date Placeholder 3">
            <a:extLst>
              <a:ext uri="{FF2B5EF4-FFF2-40B4-BE49-F238E27FC236}">
                <a16:creationId xmlns:a16="http://schemas.microsoft.com/office/drawing/2014/main" id="{6D670078-0B13-CE45-973F-C25874C4C2ED}"/>
              </a:ext>
            </a:extLst>
          </p:cNvPr>
          <p:cNvSpPr>
            <a:spLocks noGrp="1"/>
          </p:cNvSpPr>
          <p:nvPr>
            <p:ph type="dt" sz="half" idx="10"/>
          </p:nvPr>
        </p:nvSpPr>
        <p:spPr>
          <a:xfrm>
            <a:off x="9137603" y="6254195"/>
            <a:ext cx="2743200" cy="365125"/>
          </a:xfrm>
        </p:spPr>
        <p:txBody>
          <a:bodyPr/>
          <a:lstStyle>
            <a:lvl1pPr algn="r">
              <a:defRPr>
                <a:solidFill>
                  <a:schemeClr val="bg1"/>
                </a:solidFill>
              </a:defRPr>
            </a:lvl1pPr>
          </a:lstStyle>
          <a:p>
            <a:pPr algn="r"/>
            <a:fld id="{4F0FDAF9-F1E9-414E-9132-FCC4FBA5080D}" type="datetimeFigureOut">
              <a:rPr lang="en-PL" smtClean="0"/>
              <a:pPr algn="r"/>
              <a:t>04/25/2026</a:t>
            </a:fld>
            <a:endParaRPr lang="en-PL" dirty="0"/>
          </a:p>
        </p:txBody>
      </p:sp>
    </p:spTree>
    <p:extLst>
      <p:ext uri="{BB962C8B-B14F-4D97-AF65-F5344CB8AC3E}">
        <p14:creationId xmlns:p14="http://schemas.microsoft.com/office/powerpoint/2010/main" val="780291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93D6885-74E1-9871-4145-C04CAD6C3608}"/>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D8A9A496-5F81-5404-688E-1D411D4553DD}"/>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D6298E8B-E9F8-7221-3652-21D46F92DE6B}"/>
              </a:ext>
            </a:extLst>
          </p:cNvPr>
          <p:cNvSpPr>
            <a:spLocks noGrp="1"/>
          </p:cNvSpPr>
          <p:nvPr>
            <p:ph type="dt" sz="half" idx="10"/>
          </p:nvPr>
        </p:nvSpPr>
        <p:spPr/>
        <p:txBody>
          <a:bodyPr/>
          <a:lstStyle/>
          <a:p>
            <a:fld id="{6F0AA7B3-64FD-481B-ABEA-500787134A2E}" type="datetimeFigureOut">
              <a:rPr lang="pl-PL" smtClean="0"/>
              <a:t>25.04.2026</a:t>
            </a:fld>
            <a:endParaRPr lang="pl-PL"/>
          </a:p>
        </p:txBody>
      </p:sp>
      <p:sp>
        <p:nvSpPr>
          <p:cNvPr id="5" name="Symbol zastępczy stopki 4">
            <a:extLst>
              <a:ext uri="{FF2B5EF4-FFF2-40B4-BE49-F238E27FC236}">
                <a16:creationId xmlns:a16="http://schemas.microsoft.com/office/drawing/2014/main" id="{2371ADC9-B5F2-3ABD-A92B-25404CEE971A}"/>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4FE047D9-AD1E-2352-5E8A-5C13B8DFC069}"/>
              </a:ext>
            </a:extLst>
          </p:cNvPr>
          <p:cNvSpPr>
            <a:spLocks noGrp="1"/>
          </p:cNvSpPr>
          <p:nvPr>
            <p:ph type="sldNum" sz="quarter" idx="12"/>
          </p:nvPr>
        </p:nvSpPr>
        <p:spPr/>
        <p:txBody>
          <a:bodyPr/>
          <a:lstStyle/>
          <a:p>
            <a:fld id="{E42882FA-C004-4B27-A071-CFEFACFFC20B}" type="slidenum">
              <a:rPr lang="pl-PL" smtClean="0"/>
              <a:t>‹#›</a:t>
            </a:fld>
            <a:endParaRPr lang="pl-PL"/>
          </a:p>
        </p:txBody>
      </p:sp>
    </p:spTree>
    <p:extLst>
      <p:ext uri="{BB962C8B-B14F-4D97-AF65-F5344CB8AC3E}">
        <p14:creationId xmlns:p14="http://schemas.microsoft.com/office/powerpoint/2010/main" val="2648305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20C7DED-1CBE-531D-1EB3-7AD39C103D6F}"/>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id="{8FADC259-86BF-5D53-9B9D-D0987FAF3D8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6E26D2FA-8572-2A92-7719-B6571FA2F36C}"/>
              </a:ext>
            </a:extLst>
          </p:cNvPr>
          <p:cNvSpPr>
            <a:spLocks noGrp="1"/>
          </p:cNvSpPr>
          <p:nvPr>
            <p:ph type="dt" sz="half" idx="10"/>
          </p:nvPr>
        </p:nvSpPr>
        <p:spPr/>
        <p:txBody>
          <a:bodyPr/>
          <a:lstStyle/>
          <a:p>
            <a:fld id="{6F0AA7B3-64FD-481B-ABEA-500787134A2E}" type="datetimeFigureOut">
              <a:rPr lang="pl-PL" smtClean="0"/>
              <a:t>25.04.2026</a:t>
            </a:fld>
            <a:endParaRPr lang="pl-PL"/>
          </a:p>
        </p:txBody>
      </p:sp>
      <p:sp>
        <p:nvSpPr>
          <p:cNvPr id="5" name="Symbol zastępczy stopki 4">
            <a:extLst>
              <a:ext uri="{FF2B5EF4-FFF2-40B4-BE49-F238E27FC236}">
                <a16:creationId xmlns:a16="http://schemas.microsoft.com/office/drawing/2014/main" id="{57FCA69E-E4CF-E8CF-4287-72999D728CA3}"/>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177578E0-0317-45CB-35F1-16FE4C5D0868}"/>
              </a:ext>
            </a:extLst>
          </p:cNvPr>
          <p:cNvSpPr>
            <a:spLocks noGrp="1"/>
          </p:cNvSpPr>
          <p:nvPr>
            <p:ph type="sldNum" sz="quarter" idx="12"/>
          </p:nvPr>
        </p:nvSpPr>
        <p:spPr/>
        <p:txBody>
          <a:bodyPr/>
          <a:lstStyle/>
          <a:p>
            <a:fld id="{E42882FA-C004-4B27-A071-CFEFACFFC20B}" type="slidenum">
              <a:rPr lang="pl-PL" smtClean="0"/>
              <a:t>‹#›</a:t>
            </a:fld>
            <a:endParaRPr lang="pl-PL"/>
          </a:p>
        </p:txBody>
      </p:sp>
    </p:spTree>
    <p:extLst>
      <p:ext uri="{BB962C8B-B14F-4D97-AF65-F5344CB8AC3E}">
        <p14:creationId xmlns:p14="http://schemas.microsoft.com/office/powerpoint/2010/main" val="16194493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5995EAB-317B-0CE1-D2EA-BFA44D53F01C}"/>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F9716896-68C3-5E3B-3ACA-DE623847D423}"/>
              </a:ext>
            </a:extLst>
          </p:cNvPr>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6B42BE9A-5E29-317D-803C-9D658381C1DD}"/>
              </a:ext>
            </a:extLst>
          </p:cNvPr>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85F54E63-D64A-E80C-D76E-7FE94792478B}"/>
              </a:ext>
            </a:extLst>
          </p:cNvPr>
          <p:cNvSpPr>
            <a:spLocks noGrp="1"/>
          </p:cNvSpPr>
          <p:nvPr>
            <p:ph type="dt" sz="half" idx="10"/>
          </p:nvPr>
        </p:nvSpPr>
        <p:spPr/>
        <p:txBody>
          <a:bodyPr/>
          <a:lstStyle/>
          <a:p>
            <a:fld id="{6F0AA7B3-64FD-481B-ABEA-500787134A2E}" type="datetimeFigureOut">
              <a:rPr lang="pl-PL" smtClean="0"/>
              <a:t>25.04.2026</a:t>
            </a:fld>
            <a:endParaRPr lang="pl-PL"/>
          </a:p>
        </p:txBody>
      </p:sp>
      <p:sp>
        <p:nvSpPr>
          <p:cNvPr id="6" name="Symbol zastępczy stopki 5">
            <a:extLst>
              <a:ext uri="{FF2B5EF4-FFF2-40B4-BE49-F238E27FC236}">
                <a16:creationId xmlns:a16="http://schemas.microsoft.com/office/drawing/2014/main" id="{1C5A7FEB-9DCA-E8C4-A869-BA8853667012}"/>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BB36758C-0143-DFD6-32CD-A81A73BA3711}"/>
              </a:ext>
            </a:extLst>
          </p:cNvPr>
          <p:cNvSpPr>
            <a:spLocks noGrp="1"/>
          </p:cNvSpPr>
          <p:nvPr>
            <p:ph type="sldNum" sz="quarter" idx="12"/>
          </p:nvPr>
        </p:nvSpPr>
        <p:spPr/>
        <p:txBody>
          <a:bodyPr/>
          <a:lstStyle/>
          <a:p>
            <a:fld id="{E42882FA-C004-4B27-A071-CFEFACFFC20B}" type="slidenum">
              <a:rPr lang="pl-PL" smtClean="0"/>
              <a:t>‹#›</a:t>
            </a:fld>
            <a:endParaRPr lang="pl-PL"/>
          </a:p>
        </p:txBody>
      </p:sp>
    </p:spTree>
    <p:extLst>
      <p:ext uri="{BB962C8B-B14F-4D97-AF65-F5344CB8AC3E}">
        <p14:creationId xmlns:p14="http://schemas.microsoft.com/office/powerpoint/2010/main" val="1710415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0D97E3B-93F2-E49C-4254-71B38BA6B274}"/>
              </a:ext>
            </a:extLst>
          </p:cNvPr>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id="{AD03D392-E2FF-40E5-F6D0-8E2BA9A7CB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id="{E35F8EBF-C241-787D-32DA-E94D4E799514}"/>
              </a:ext>
            </a:extLst>
          </p:cNvPr>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id="{59D1146E-B0FC-41EB-14E6-37B2FB19B6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id="{715568BF-9C40-28A9-7A43-9FE0404D82BE}"/>
              </a:ext>
            </a:extLst>
          </p:cNvPr>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7F76B246-9AE9-F3E8-40C2-C4559A37A70C}"/>
              </a:ext>
            </a:extLst>
          </p:cNvPr>
          <p:cNvSpPr>
            <a:spLocks noGrp="1"/>
          </p:cNvSpPr>
          <p:nvPr>
            <p:ph type="dt" sz="half" idx="10"/>
          </p:nvPr>
        </p:nvSpPr>
        <p:spPr/>
        <p:txBody>
          <a:bodyPr/>
          <a:lstStyle/>
          <a:p>
            <a:fld id="{6F0AA7B3-64FD-481B-ABEA-500787134A2E}" type="datetimeFigureOut">
              <a:rPr lang="pl-PL" smtClean="0"/>
              <a:t>25.04.2026</a:t>
            </a:fld>
            <a:endParaRPr lang="pl-PL"/>
          </a:p>
        </p:txBody>
      </p:sp>
      <p:sp>
        <p:nvSpPr>
          <p:cNvPr id="8" name="Symbol zastępczy stopki 7">
            <a:extLst>
              <a:ext uri="{FF2B5EF4-FFF2-40B4-BE49-F238E27FC236}">
                <a16:creationId xmlns:a16="http://schemas.microsoft.com/office/drawing/2014/main" id="{F4175B2D-F7CA-A7C4-7BF9-7224007B8E74}"/>
              </a:ext>
            </a:extLst>
          </p:cNvPr>
          <p:cNvSpPr>
            <a:spLocks noGrp="1"/>
          </p:cNvSpPr>
          <p:nvPr>
            <p:ph type="ftr" sz="quarter" idx="11"/>
          </p:nvPr>
        </p:nvSpPr>
        <p:spPr/>
        <p:txBody>
          <a:bodyPr/>
          <a:lstStyle/>
          <a:p>
            <a:endParaRPr lang="pl-PL"/>
          </a:p>
        </p:txBody>
      </p:sp>
      <p:sp>
        <p:nvSpPr>
          <p:cNvPr id="9" name="Symbol zastępczy numeru slajdu 8">
            <a:extLst>
              <a:ext uri="{FF2B5EF4-FFF2-40B4-BE49-F238E27FC236}">
                <a16:creationId xmlns:a16="http://schemas.microsoft.com/office/drawing/2014/main" id="{EF4881FA-E3A7-AC20-CF35-F1F42F152D72}"/>
              </a:ext>
            </a:extLst>
          </p:cNvPr>
          <p:cNvSpPr>
            <a:spLocks noGrp="1"/>
          </p:cNvSpPr>
          <p:nvPr>
            <p:ph type="sldNum" sz="quarter" idx="12"/>
          </p:nvPr>
        </p:nvSpPr>
        <p:spPr/>
        <p:txBody>
          <a:bodyPr/>
          <a:lstStyle/>
          <a:p>
            <a:fld id="{E42882FA-C004-4B27-A071-CFEFACFFC20B}" type="slidenum">
              <a:rPr lang="pl-PL" smtClean="0"/>
              <a:t>‹#›</a:t>
            </a:fld>
            <a:endParaRPr lang="pl-PL"/>
          </a:p>
        </p:txBody>
      </p:sp>
    </p:spTree>
    <p:extLst>
      <p:ext uri="{BB962C8B-B14F-4D97-AF65-F5344CB8AC3E}">
        <p14:creationId xmlns:p14="http://schemas.microsoft.com/office/powerpoint/2010/main" val="1096580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2B17208-3C0C-D714-72BF-9603A8E36A2B}"/>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FC1DA1FB-D273-3B5D-1A6D-194B594AAED5}"/>
              </a:ext>
            </a:extLst>
          </p:cNvPr>
          <p:cNvSpPr>
            <a:spLocks noGrp="1"/>
          </p:cNvSpPr>
          <p:nvPr>
            <p:ph type="dt" sz="half" idx="10"/>
          </p:nvPr>
        </p:nvSpPr>
        <p:spPr/>
        <p:txBody>
          <a:bodyPr/>
          <a:lstStyle/>
          <a:p>
            <a:fld id="{6F0AA7B3-64FD-481B-ABEA-500787134A2E}" type="datetimeFigureOut">
              <a:rPr lang="pl-PL" smtClean="0"/>
              <a:t>25.04.2026</a:t>
            </a:fld>
            <a:endParaRPr lang="pl-PL"/>
          </a:p>
        </p:txBody>
      </p:sp>
      <p:sp>
        <p:nvSpPr>
          <p:cNvPr id="4" name="Symbol zastępczy stopki 3">
            <a:extLst>
              <a:ext uri="{FF2B5EF4-FFF2-40B4-BE49-F238E27FC236}">
                <a16:creationId xmlns:a16="http://schemas.microsoft.com/office/drawing/2014/main" id="{1423D9D2-0CC7-6E4A-6C81-BF6A529EF4C3}"/>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id="{C58EFAC6-6D6B-AC70-5146-96BE20B2BD7F}"/>
              </a:ext>
            </a:extLst>
          </p:cNvPr>
          <p:cNvSpPr>
            <a:spLocks noGrp="1"/>
          </p:cNvSpPr>
          <p:nvPr>
            <p:ph type="sldNum" sz="quarter" idx="12"/>
          </p:nvPr>
        </p:nvSpPr>
        <p:spPr/>
        <p:txBody>
          <a:bodyPr/>
          <a:lstStyle/>
          <a:p>
            <a:fld id="{E42882FA-C004-4B27-A071-CFEFACFFC20B}" type="slidenum">
              <a:rPr lang="pl-PL" smtClean="0"/>
              <a:t>‹#›</a:t>
            </a:fld>
            <a:endParaRPr lang="pl-PL"/>
          </a:p>
        </p:txBody>
      </p:sp>
    </p:spTree>
    <p:extLst>
      <p:ext uri="{BB962C8B-B14F-4D97-AF65-F5344CB8AC3E}">
        <p14:creationId xmlns:p14="http://schemas.microsoft.com/office/powerpoint/2010/main" val="3386387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E3A33138-96D2-8857-62E3-C66B427E7E90}"/>
              </a:ext>
            </a:extLst>
          </p:cNvPr>
          <p:cNvSpPr>
            <a:spLocks noGrp="1"/>
          </p:cNvSpPr>
          <p:nvPr>
            <p:ph type="dt" sz="half" idx="10"/>
          </p:nvPr>
        </p:nvSpPr>
        <p:spPr/>
        <p:txBody>
          <a:bodyPr/>
          <a:lstStyle/>
          <a:p>
            <a:fld id="{6F0AA7B3-64FD-481B-ABEA-500787134A2E}" type="datetimeFigureOut">
              <a:rPr lang="pl-PL" smtClean="0"/>
              <a:t>25.04.2026</a:t>
            </a:fld>
            <a:endParaRPr lang="pl-PL"/>
          </a:p>
        </p:txBody>
      </p:sp>
      <p:sp>
        <p:nvSpPr>
          <p:cNvPr id="3" name="Symbol zastępczy stopki 2">
            <a:extLst>
              <a:ext uri="{FF2B5EF4-FFF2-40B4-BE49-F238E27FC236}">
                <a16:creationId xmlns:a16="http://schemas.microsoft.com/office/drawing/2014/main" id="{4F18D550-A216-AA20-6BA4-14CAE9877A04}"/>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a16="http://schemas.microsoft.com/office/drawing/2014/main" id="{CC6D0990-4C72-5FAC-5D26-6C4A50EB2F84}"/>
              </a:ext>
            </a:extLst>
          </p:cNvPr>
          <p:cNvSpPr>
            <a:spLocks noGrp="1"/>
          </p:cNvSpPr>
          <p:nvPr>
            <p:ph type="sldNum" sz="quarter" idx="12"/>
          </p:nvPr>
        </p:nvSpPr>
        <p:spPr/>
        <p:txBody>
          <a:bodyPr/>
          <a:lstStyle/>
          <a:p>
            <a:fld id="{E42882FA-C004-4B27-A071-CFEFACFFC20B}" type="slidenum">
              <a:rPr lang="pl-PL" smtClean="0"/>
              <a:t>‹#›</a:t>
            </a:fld>
            <a:endParaRPr lang="pl-PL"/>
          </a:p>
        </p:txBody>
      </p:sp>
    </p:spTree>
    <p:extLst>
      <p:ext uri="{BB962C8B-B14F-4D97-AF65-F5344CB8AC3E}">
        <p14:creationId xmlns:p14="http://schemas.microsoft.com/office/powerpoint/2010/main" val="518171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F42531E-FDB2-2C91-A65E-B5DE556D7BC5}"/>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id="{2ABC0404-D5E6-1D0E-C049-A0E54F00EF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6CE87A64-9887-183B-7114-87EFBD3089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C35AAAC8-EA14-B455-D2D8-2A4E9705200D}"/>
              </a:ext>
            </a:extLst>
          </p:cNvPr>
          <p:cNvSpPr>
            <a:spLocks noGrp="1"/>
          </p:cNvSpPr>
          <p:nvPr>
            <p:ph type="dt" sz="half" idx="10"/>
          </p:nvPr>
        </p:nvSpPr>
        <p:spPr/>
        <p:txBody>
          <a:bodyPr/>
          <a:lstStyle/>
          <a:p>
            <a:fld id="{6F0AA7B3-64FD-481B-ABEA-500787134A2E}" type="datetimeFigureOut">
              <a:rPr lang="pl-PL" smtClean="0"/>
              <a:t>25.04.2026</a:t>
            </a:fld>
            <a:endParaRPr lang="pl-PL"/>
          </a:p>
        </p:txBody>
      </p:sp>
      <p:sp>
        <p:nvSpPr>
          <p:cNvPr id="6" name="Symbol zastępczy stopki 5">
            <a:extLst>
              <a:ext uri="{FF2B5EF4-FFF2-40B4-BE49-F238E27FC236}">
                <a16:creationId xmlns:a16="http://schemas.microsoft.com/office/drawing/2014/main" id="{ED77F481-7181-B06A-35B2-9F4DE26C12F5}"/>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EA4CBD89-6E05-8036-E829-C60345F91ABE}"/>
              </a:ext>
            </a:extLst>
          </p:cNvPr>
          <p:cNvSpPr>
            <a:spLocks noGrp="1"/>
          </p:cNvSpPr>
          <p:nvPr>
            <p:ph type="sldNum" sz="quarter" idx="12"/>
          </p:nvPr>
        </p:nvSpPr>
        <p:spPr/>
        <p:txBody>
          <a:bodyPr/>
          <a:lstStyle/>
          <a:p>
            <a:fld id="{E42882FA-C004-4B27-A071-CFEFACFFC20B}" type="slidenum">
              <a:rPr lang="pl-PL" smtClean="0"/>
              <a:t>‹#›</a:t>
            </a:fld>
            <a:endParaRPr lang="pl-PL"/>
          </a:p>
        </p:txBody>
      </p:sp>
    </p:spTree>
    <p:extLst>
      <p:ext uri="{BB962C8B-B14F-4D97-AF65-F5344CB8AC3E}">
        <p14:creationId xmlns:p14="http://schemas.microsoft.com/office/powerpoint/2010/main" val="17310886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0FAABA9-E097-5A5C-1FAC-C7ED1BC4C0F9}"/>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id="{23FA32E6-3288-A14A-8836-B5C471E089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id="{176CF76A-44C9-0DE4-8338-AB38B70E4E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5C2DC500-9E6D-E233-AF87-ECFD93D5C864}"/>
              </a:ext>
            </a:extLst>
          </p:cNvPr>
          <p:cNvSpPr>
            <a:spLocks noGrp="1"/>
          </p:cNvSpPr>
          <p:nvPr>
            <p:ph type="dt" sz="half" idx="10"/>
          </p:nvPr>
        </p:nvSpPr>
        <p:spPr/>
        <p:txBody>
          <a:bodyPr/>
          <a:lstStyle/>
          <a:p>
            <a:fld id="{6F0AA7B3-64FD-481B-ABEA-500787134A2E}" type="datetimeFigureOut">
              <a:rPr lang="pl-PL" smtClean="0"/>
              <a:t>25.04.2026</a:t>
            </a:fld>
            <a:endParaRPr lang="pl-PL"/>
          </a:p>
        </p:txBody>
      </p:sp>
      <p:sp>
        <p:nvSpPr>
          <p:cNvPr id="6" name="Symbol zastępczy stopki 5">
            <a:extLst>
              <a:ext uri="{FF2B5EF4-FFF2-40B4-BE49-F238E27FC236}">
                <a16:creationId xmlns:a16="http://schemas.microsoft.com/office/drawing/2014/main" id="{E4FA6701-CF40-21FA-BB73-0E2EB246391B}"/>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AB98AC33-E752-6958-B030-53B08F6557A9}"/>
              </a:ext>
            </a:extLst>
          </p:cNvPr>
          <p:cNvSpPr>
            <a:spLocks noGrp="1"/>
          </p:cNvSpPr>
          <p:nvPr>
            <p:ph type="sldNum" sz="quarter" idx="12"/>
          </p:nvPr>
        </p:nvSpPr>
        <p:spPr/>
        <p:txBody>
          <a:bodyPr/>
          <a:lstStyle/>
          <a:p>
            <a:fld id="{E42882FA-C004-4B27-A071-CFEFACFFC20B}" type="slidenum">
              <a:rPr lang="pl-PL" smtClean="0"/>
              <a:t>‹#›</a:t>
            </a:fld>
            <a:endParaRPr lang="pl-PL"/>
          </a:p>
        </p:txBody>
      </p:sp>
    </p:spTree>
    <p:extLst>
      <p:ext uri="{BB962C8B-B14F-4D97-AF65-F5344CB8AC3E}">
        <p14:creationId xmlns:p14="http://schemas.microsoft.com/office/powerpoint/2010/main" val="1277292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75502FE2-1285-DFE0-01E8-393E8F9685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15F5D0F5-8C48-C39F-9DA3-7DA64C791B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6106BF3B-5A56-E819-0483-7B1AD38378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F0AA7B3-64FD-481B-ABEA-500787134A2E}" type="datetimeFigureOut">
              <a:rPr lang="pl-PL" smtClean="0"/>
              <a:t>25.04.2026</a:t>
            </a:fld>
            <a:endParaRPr lang="pl-PL"/>
          </a:p>
        </p:txBody>
      </p:sp>
      <p:sp>
        <p:nvSpPr>
          <p:cNvPr id="5" name="Symbol zastępczy stopki 4">
            <a:extLst>
              <a:ext uri="{FF2B5EF4-FFF2-40B4-BE49-F238E27FC236}">
                <a16:creationId xmlns:a16="http://schemas.microsoft.com/office/drawing/2014/main" id="{43103555-94B1-4C18-D4E9-BE26E8C2B3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pl-PL"/>
          </a:p>
        </p:txBody>
      </p:sp>
      <p:sp>
        <p:nvSpPr>
          <p:cNvPr id="6" name="Symbol zastępczy numeru slajdu 5">
            <a:extLst>
              <a:ext uri="{FF2B5EF4-FFF2-40B4-BE49-F238E27FC236}">
                <a16:creationId xmlns:a16="http://schemas.microsoft.com/office/drawing/2014/main" id="{FF3EAC0D-EBE2-1954-6B06-AAEBD54DEC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42882FA-C004-4B27-A071-CFEFACFFC20B}" type="slidenum">
              <a:rPr lang="pl-PL" smtClean="0"/>
              <a:t>‹#›</a:t>
            </a:fld>
            <a:endParaRPr lang="pl-PL"/>
          </a:p>
        </p:txBody>
      </p:sp>
    </p:spTree>
    <p:extLst>
      <p:ext uri="{BB962C8B-B14F-4D97-AF65-F5344CB8AC3E}">
        <p14:creationId xmlns:p14="http://schemas.microsoft.com/office/powerpoint/2010/main" val="15712745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2.sv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sip.lex.pl/#/publication/385990527/trzcinski-janusz-glosa-do-uchwaly-sn-z-dnia-17-grudnia-2009-r-iii-pzp-2-09" TargetMode="External"/><Relationship Id="rId2" Type="http://schemas.openxmlformats.org/officeDocument/2006/relationships/hyperlink" Target="https://sip.lex.pl/#/publication/151141100/ziolkowski-michal-glosa-do-uchwaly-sn-z-dnia-17-grudnia-2009-r-iii-pzp-2-09"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hyperlink" Target="https://sip.lex.pl/#/document/16786199?unitId=art(401(1))"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aw books section in library">
            <a:extLst>
              <a:ext uri="{FF2B5EF4-FFF2-40B4-BE49-F238E27FC236}">
                <a16:creationId xmlns:a16="http://schemas.microsoft.com/office/drawing/2014/main" id="{697F39EF-3667-C84F-B32B-5B374BD2AB95}"/>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l="16880"/>
          <a:stretch/>
        </p:blipFill>
        <p:spPr>
          <a:xfrm>
            <a:off x="3642360" y="0"/>
            <a:ext cx="8549640" cy="6858000"/>
          </a:xfrm>
          <a:prstGeom prst="rect">
            <a:avLst/>
          </a:prstGeom>
        </p:spPr>
      </p:pic>
      <p:sp>
        <p:nvSpPr>
          <p:cNvPr id="6" name="Rectangle 5">
            <a:extLst>
              <a:ext uri="{FF2B5EF4-FFF2-40B4-BE49-F238E27FC236}">
                <a16:creationId xmlns:a16="http://schemas.microsoft.com/office/drawing/2014/main" id="{93B7B912-95E0-2044-A450-79260CE536F1}"/>
              </a:ext>
            </a:extLst>
          </p:cNvPr>
          <p:cNvSpPr/>
          <p:nvPr/>
        </p:nvSpPr>
        <p:spPr>
          <a:xfrm>
            <a:off x="3642360" y="0"/>
            <a:ext cx="8549639" cy="6858000"/>
          </a:xfrm>
          <a:prstGeom prst="rect">
            <a:avLst/>
          </a:prstGeom>
          <a:solidFill>
            <a:srgbClr val="114634">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L"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Title 12">
            <a:extLst>
              <a:ext uri="{FF2B5EF4-FFF2-40B4-BE49-F238E27FC236}">
                <a16:creationId xmlns:a16="http://schemas.microsoft.com/office/drawing/2014/main" id="{1BF037B3-1C57-D74F-B676-C207C843CD94}"/>
              </a:ext>
            </a:extLst>
          </p:cNvPr>
          <p:cNvSpPr>
            <a:spLocks noGrp="1"/>
          </p:cNvSpPr>
          <p:nvPr>
            <p:ph type="ctrTitle"/>
          </p:nvPr>
        </p:nvSpPr>
        <p:spPr>
          <a:xfrm>
            <a:off x="2689535" y="1753035"/>
            <a:ext cx="7560000" cy="1854200"/>
          </a:xfrm>
        </p:spPr>
        <p:txBody>
          <a:bodyPr>
            <a:normAutofit/>
          </a:bodyPr>
          <a:lstStyle/>
          <a:p>
            <a:r>
              <a:rPr lang="pl-PL" sz="2800" dirty="0"/>
              <a:t>SŁUŻEBNOŚĆ </a:t>
            </a:r>
            <a:r>
              <a:rPr lang="pl-PL" sz="2800" dirty="0" err="1"/>
              <a:t>PRZESYŁU</a:t>
            </a:r>
            <a:r>
              <a:rPr lang="pl-PL" sz="2800" dirty="0"/>
              <a:t> PO WYROKU TRYBUNAŁU KONSTYTUCYJNEGO SYGN. P 10/16 Z DNIA 2 GRUDNIA 2025 R.</a:t>
            </a:r>
            <a:endParaRPr lang="en-PL" sz="2800" dirty="0"/>
          </a:p>
        </p:txBody>
      </p:sp>
      <p:sp>
        <p:nvSpPr>
          <p:cNvPr id="14" name="Subtitle 13">
            <a:extLst>
              <a:ext uri="{FF2B5EF4-FFF2-40B4-BE49-F238E27FC236}">
                <a16:creationId xmlns:a16="http://schemas.microsoft.com/office/drawing/2014/main" id="{AED9EE3F-CA6B-8844-89E5-E118ADA2629F}"/>
              </a:ext>
            </a:extLst>
          </p:cNvPr>
          <p:cNvSpPr>
            <a:spLocks noGrp="1"/>
          </p:cNvSpPr>
          <p:nvPr>
            <p:ph type="subTitle" idx="1"/>
          </p:nvPr>
        </p:nvSpPr>
        <p:spPr/>
        <p:txBody>
          <a:bodyPr/>
          <a:lstStyle/>
          <a:p>
            <a:r>
              <a:rPr lang="pl-PL" dirty="0"/>
              <a:t>adw. Ewa Stawicka – wykład w ramach Komisji Doskonalenia Zawodowego Okręgowej Rady Adwokackiej w Warszawie, </a:t>
            </a:r>
            <a:r>
              <a:rPr lang="pl-PL"/>
              <a:t>28 kwietnia 2026 r.</a:t>
            </a:r>
            <a:endParaRPr lang="en-PL" dirty="0"/>
          </a:p>
        </p:txBody>
      </p:sp>
      <p:sp>
        <p:nvSpPr>
          <p:cNvPr id="4" name="Date Placeholder 3">
            <a:extLst>
              <a:ext uri="{FF2B5EF4-FFF2-40B4-BE49-F238E27FC236}">
                <a16:creationId xmlns:a16="http://schemas.microsoft.com/office/drawing/2014/main" id="{7121E417-3811-C540-84AA-1154CD868218}"/>
              </a:ext>
            </a:extLst>
          </p:cNvPr>
          <p:cNvSpPr>
            <a:spLocks noGrp="1"/>
          </p:cNvSpPr>
          <p:nvPr>
            <p:ph type="dt" sz="half" idx="10"/>
          </p:nvPr>
        </p:nvSpPr>
        <p:spPr>
          <a:xfrm>
            <a:off x="9137603" y="625419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060AF1-5BC6-804D-A042-2488E47361E6}" type="datetime1">
              <a:rPr kumimoji="0" lang="pl-PL" sz="1200" b="0" i="0" u="none" strike="noStrike" kern="1200" cap="none" spc="0" normalizeH="0" baseline="0" noProof="0" smtClean="0">
                <a:ln>
                  <a:noFill/>
                </a:ln>
                <a:solidFill>
                  <a:prstClr val="white"/>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25.04.2026</a:t>
            </a:fld>
            <a:endParaRPr kumimoji="0" lang="en-PL"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7355DAB8-0F6C-1A4F-861A-78F79BD428AC}"/>
              </a:ext>
            </a:extLst>
          </p:cNvPr>
          <p:cNvSpPr/>
          <p:nvPr/>
        </p:nvSpPr>
        <p:spPr>
          <a:xfrm>
            <a:off x="1770130" y="2100387"/>
            <a:ext cx="207594" cy="2814513"/>
          </a:xfrm>
          <a:prstGeom prst="rect">
            <a:avLst/>
          </a:prstGeom>
          <a:solidFill>
            <a:srgbClr val="1146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L"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2" name="Graphic 11">
            <a:extLst>
              <a:ext uri="{FF2B5EF4-FFF2-40B4-BE49-F238E27FC236}">
                <a16:creationId xmlns:a16="http://schemas.microsoft.com/office/drawing/2014/main" id="{25CCE06F-2959-1D46-B5BE-BF785872E0B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47650" y="152292"/>
            <a:ext cx="1181100" cy="1854200"/>
          </a:xfrm>
          <a:prstGeom prst="rect">
            <a:avLst/>
          </a:prstGeom>
        </p:spPr>
      </p:pic>
    </p:spTree>
    <p:extLst>
      <p:ext uri="{BB962C8B-B14F-4D97-AF65-F5344CB8AC3E}">
        <p14:creationId xmlns:p14="http://schemas.microsoft.com/office/powerpoint/2010/main" val="27247700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1E21C767-BA80-3743-3BF1-75B912FD72C0}"/>
              </a:ext>
            </a:extLst>
          </p:cNvPr>
          <p:cNvSpPr txBox="1"/>
          <p:nvPr/>
        </p:nvSpPr>
        <p:spPr>
          <a:xfrm>
            <a:off x="779526" y="1551355"/>
            <a:ext cx="6094476" cy="5220596"/>
          </a:xfrm>
          <a:prstGeom prst="rect">
            <a:avLst/>
          </a:prstGeom>
          <a:noFill/>
        </p:spPr>
        <p:txBody>
          <a:bodyPr wrap="square">
            <a:spAutoFit/>
          </a:bodyPr>
          <a:lstStyle/>
          <a:p>
            <a:r>
              <a:rPr kumimoji="0" lang="pl-PL" sz="1800" b="1" i="0" u="none" strike="noStrike" kern="1200" cap="none" spc="0" normalizeH="0" baseline="0" noProof="0" dirty="0">
                <a:ln>
                  <a:noFill/>
                </a:ln>
                <a:solidFill>
                  <a:srgbClr val="000000"/>
                </a:solidFill>
                <a:effectLst/>
                <a:uLnTx/>
                <a:uFillTx/>
                <a:latin typeface="robotoregular"/>
                <a:ea typeface="+mn-ea"/>
                <a:cs typeface="+mn-cs"/>
              </a:rPr>
              <a:t>Zagadnienie obowiązywania nie promulgowanych wyroków </a:t>
            </a:r>
            <a:r>
              <a:rPr kumimoji="0" lang="pl-PL" sz="1800" b="1" i="0" u="none" strike="noStrike" kern="1200" cap="none" spc="0" normalizeH="0" baseline="0" noProof="0" dirty="0" err="1">
                <a:ln>
                  <a:noFill/>
                </a:ln>
                <a:solidFill>
                  <a:srgbClr val="000000"/>
                </a:solidFill>
                <a:effectLst/>
                <a:uLnTx/>
                <a:uFillTx/>
                <a:latin typeface="robotoregular"/>
                <a:ea typeface="+mn-ea"/>
                <a:cs typeface="+mn-cs"/>
              </a:rPr>
              <a:t>TK</a:t>
            </a:r>
            <a:endParaRPr kumimoji="0" lang="pl-PL" sz="1800" b="1" i="0" u="none" strike="noStrike" kern="1200" cap="none" spc="0" normalizeH="0" baseline="0" noProof="0" dirty="0">
              <a:ln>
                <a:noFill/>
              </a:ln>
              <a:solidFill>
                <a:srgbClr val="000000"/>
              </a:solidFill>
              <a:effectLst/>
              <a:uLnTx/>
              <a:uFillTx/>
              <a:latin typeface="robotoregular"/>
              <a:ea typeface="+mn-ea"/>
              <a:cs typeface="+mn-cs"/>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pl-PL" sz="900" b="0" i="0" u="none" strike="noStrike" kern="1200" cap="none" spc="0" normalizeH="0" baseline="0" noProof="0" dirty="0">
                <a:ln>
                  <a:noFill/>
                </a:ln>
                <a:solidFill>
                  <a:srgbClr val="000000"/>
                </a:solidFill>
                <a:effectLst/>
                <a:uLnTx/>
                <a:uFillTx/>
                <a:latin typeface="robotoregular"/>
                <a:ea typeface="+mn-ea"/>
                <a:cs typeface="+mn-cs"/>
              </a:rPr>
              <a:t>Art.  401-1 </a:t>
            </a:r>
            <a:r>
              <a:rPr kumimoji="0" lang="pl-PL" sz="900" b="0" i="0" u="none" strike="noStrike" kern="1200" cap="none" spc="0" normalizeH="0" baseline="0" noProof="0" dirty="0" err="1">
                <a:ln>
                  <a:noFill/>
                </a:ln>
                <a:solidFill>
                  <a:srgbClr val="000000"/>
                </a:solidFill>
                <a:effectLst/>
                <a:uLnTx/>
                <a:uFillTx/>
                <a:latin typeface="robotoregular"/>
                <a:ea typeface="+mn-ea"/>
                <a:cs typeface="+mn-cs"/>
              </a:rPr>
              <a:t>KPC</a:t>
            </a:r>
            <a:endParaRPr kumimoji="0" lang="pl-PL" sz="900" b="0" i="0" u="none" strike="noStrike" kern="1200" cap="none" spc="0" normalizeH="0" baseline="0" noProof="0" dirty="0">
              <a:ln>
                <a:noFill/>
              </a:ln>
              <a:solidFill>
                <a:srgbClr val="000000"/>
              </a:solidFill>
              <a:effectLst/>
              <a:uLnTx/>
              <a:uFillTx/>
              <a:latin typeface="robotoregular"/>
              <a:ea typeface="+mn-ea"/>
              <a:cs typeface="+mn-cs"/>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pl-PL" sz="900" b="0" i="0" u="none" strike="noStrike" kern="1200" cap="none" spc="0" normalizeH="0" baseline="0" noProof="0" dirty="0">
                <a:ln>
                  <a:noFill/>
                </a:ln>
                <a:solidFill>
                  <a:srgbClr val="000000"/>
                </a:solidFill>
                <a:effectLst/>
                <a:uLnTx/>
                <a:uFillTx/>
                <a:latin typeface="robotoregular"/>
                <a:ea typeface="+mn-ea"/>
                <a:cs typeface="+mn-cs"/>
              </a:rPr>
              <a:t> </a:t>
            </a:r>
            <a:r>
              <a:rPr kumimoji="0" lang="pl-PL" sz="900" b="1" i="0" u="none" strike="noStrike" kern="1200" cap="none" spc="0" normalizeH="0" baseline="0" noProof="0" dirty="0">
                <a:ln>
                  <a:noFill/>
                </a:ln>
                <a:solidFill>
                  <a:srgbClr val="000000"/>
                </a:solidFill>
                <a:effectLst/>
                <a:uLnTx/>
                <a:uFillTx/>
                <a:latin typeface="robotoregular"/>
                <a:ea typeface="+mn-ea"/>
                <a:cs typeface="+mn-cs"/>
              </a:rPr>
              <a:t>Można żądać wznowienia postępowania również w wypadku, gdy Trybunał Konstytucyjny orzekł o niezgodności aktu normatywnego z Konstytucją, ratyfikowaną umową międzynarodową lub z ustawą, na podstawie którego zostało wydane orzeczenie.</a:t>
            </a:r>
          </a:p>
          <a:p>
            <a:pPr marL="0" marR="0" lvl="0" indent="0" algn="just" defTabSz="914400" rtl="0" eaLnBrk="1" fontAlgn="auto" latinLnBrk="0" hangingPunct="1">
              <a:lnSpc>
                <a:spcPct val="107000"/>
              </a:lnSpc>
              <a:spcBef>
                <a:spcPts val="0"/>
              </a:spcBef>
              <a:spcAft>
                <a:spcPts val="0"/>
              </a:spcAft>
              <a:buClrTx/>
              <a:buSzTx/>
              <a:buFontTx/>
              <a:buNone/>
              <a:tabLst/>
              <a:defRPr/>
            </a:pPr>
            <a:endParaRPr kumimoji="0" lang="pl-PL" sz="900" b="0" i="0" u="none" strike="noStrike" kern="1200" cap="none" spc="0" normalizeH="0" baseline="0" noProof="0" dirty="0">
              <a:ln>
                <a:noFill/>
              </a:ln>
              <a:solidFill>
                <a:srgbClr val="000000"/>
              </a:solidFill>
              <a:effectLst/>
              <a:uLnTx/>
              <a:uFillTx/>
              <a:latin typeface="robotoregular"/>
              <a:ea typeface="+mn-ea"/>
              <a:cs typeface="+mn-cs"/>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pl-PL" sz="900" b="0" i="0" u="none" strike="noStrike" kern="1200" cap="none" spc="0" normalizeH="0" baseline="0" noProof="0" dirty="0">
                <a:ln>
                  <a:noFill/>
                </a:ln>
                <a:solidFill>
                  <a:srgbClr val="000000"/>
                </a:solidFill>
                <a:effectLst/>
                <a:uLnTx/>
                <a:uFillTx/>
                <a:latin typeface="robotoregular"/>
                <a:ea typeface="+mn-ea"/>
                <a:cs typeface="+mn-cs"/>
              </a:rPr>
              <a:t>Art.  407 §  1.	 Skargę o wznowienie wnosi się w terminie trzymiesięcznym; termin ten liczy się od dnia, w którym strona dowiedziała się o podstawie wznowienia, a gdy podstawą jest pozbawienie możności działania lub brak należytej reprezentacji - od dnia, w którym o wyroku dowiedziała się strona, jej organ lub jej przedstawiciel ustawowy.</a:t>
            </a: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pl-PL" sz="900" b="0" i="0" u="none" strike="noStrike" kern="1200" cap="none" spc="0" normalizeH="0" baseline="0" noProof="0" dirty="0">
                <a:ln>
                  <a:noFill/>
                </a:ln>
                <a:solidFill>
                  <a:srgbClr val="000000"/>
                </a:solidFill>
                <a:effectLst/>
                <a:uLnTx/>
                <a:uFillTx/>
                <a:latin typeface="robotoregular"/>
                <a:ea typeface="+mn-ea"/>
                <a:cs typeface="+mn-cs"/>
              </a:rPr>
              <a:t>§  2. </a:t>
            </a:r>
            <a:r>
              <a:rPr kumimoji="0" lang="pl-PL" sz="900" b="1" i="0" u="none" strike="noStrike" kern="1200" cap="none" spc="0" normalizeH="0" baseline="0" noProof="0" dirty="0">
                <a:ln>
                  <a:noFill/>
                </a:ln>
                <a:solidFill>
                  <a:srgbClr val="000000"/>
                </a:solidFill>
                <a:effectLst/>
                <a:uLnTx/>
                <a:uFillTx/>
                <a:latin typeface="robotoregular"/>
                <a:ea typeface="+mn-ea"/>
                <a:cs typeface="+mn-cs"/>
              </a:rPr>
              <a:t>W sytuacji określonej w art. 401-1 skargę o wznowienie wnosi się w terminie trzech miesięcy od dnia wejścia w życie orzeczenia Trybunału Konstytucyjnego. </a:t>
            </a:r>
            <a:r>
              <a:rPr kumimoji="0" lang="pl-PL" sz="900" b="0" i="0" u="none" strike="noStrike" kern="1200" cap="none" spc="0" normalizeH="0" baseline="0" noProof="0" dirty="0">
                <a:ln>
                  <a:noFill/>
                </a:ln>
                <a:solidFill>
                  <a:srgbClr val="000000"/>
                </a:solidFill>
                <a:effectLst/>
                <a:uLnTx/>
                <a:uFillTx/>
                <a:latin typeface="robotoregular"/>
                <a:ea typeface="+mn-ea"/>
                <a:cs typeface="+mn-cs"/>
              </a:rPr>
              <a:t>Jeżeli w chwili wydania orzeczenia Trybunału Konstytucyjnego orzeczenie, o którym mowa w art. 401-1, nie było jeszcze prawomocne na skutek wniesienia środka odwoławczego, który został następnie odrzucony, termin biegnie od dnia doręczenia postanowienia o odrzuceniu, a w wypadku wydania go na posiedzeniu jawnym - od dnia ogłoszenia tego postanowienia.</a:t>
            </a: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pl-PL" sz="900" b="0" i="0" u="none" strike="noStrike" kern="1200" cap="none" spc="0" normalizeH="0" baseline="0" noProof="0" dirty="0">
                <a:ln>
                  <a:noFill/>
                </a:ln>
                <a:solidFill>
                  <a:srgbClr val="000000"/>
                </a:solidFill>
                <a:effectLst/>
                <a:uLnTx/>
                <a:uFillTx/>
                <a:latin typeface="robotoregular"/>
                <a:ea typeface="+mn-ea"/>
                <a:cs typeface="+mn-cs"/>
              </a:rPr>
              <a:t>Art.  408. Po upływie lat dziesięciu od dnia uprawomocnienia się wyroku nie można żądać wznowienia, z wyjątkiem przypadku, gdy strona była pozbawiona możności działania lub nie była należycie reprezentowana.</a:t>
            </a: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pl-PL" sz="900" b="0" i="0" u="none" strike="noStrike" kern="1200" cap="none" spc="0" normalizeH="0" baseline="0" noProof="0" dirty="0">
                <a:ln>
                  <a:noFill/>
                </a:ln>
                <a:solidFill>
                  <a:srgbClr val="000000"/>
                </a:solidFill>
                <a:effectLst/>
                <a:uLnTx/>
                <a:uFillTx/>
                <a:latin typeface="robotoregular"/>
                <a:ea typeface="+mn-ea"/>
                <a:cs typeface="+mn-cs"/>
              </a:rPr>
              <a:t>Art.  409. Skarga o wznowienie powinna czynić zadość warunkom pozwu oraz zawierać oznaczenie zaskarżonego orzeczenia, podstawę wznowienia i jej uzasadnienie, okoliczności stwierdzające zachowanie terminu do wniesienia skargi oraz wniosek o uchylenie lub zmianę zaskarżonego orzeczenia.</a:t>
            </a:r>
          </a:p>
          <a:p>
            <a:pPr marL="0" marR="0" lvl="0" indent="0" algn="just" defTabSz="914400" rtl="0" eaLnBrk="1" fontAlgn="auto" latinLnBrk="0" hangingPunct="1">
              <a:lnSpc>
                <a:spcPct val="107000"/>
              </a:lnSpc>
              <a:spcBef>
                <a:spcPts val="0"/>
              </a:spcBef>
              <a:spcAft>
                <a:spcPts val="0"/>
              </a:spcAft>
              <a:buClrTx/>
              <a:buSzTx/>
              <a:buFontTx/>
              <a:buNone/>
              <a:tabLst/>
              <a:defRPr/>
            </a:pPr>
            <a:endParaRPr kumimoji="0" lang="pl-PL" sz="900" b="0" i="0" u="none" strike="noStrike" kern="1200" cap="none" spc="0" normalizeH="0" baseline="0" noProof="0" dirty="0">
              <a:ln>
                <a:noFill/>
              </a:ln>
              <a:solidFill>
                <a:srgbClr val="000000"/>
              </a:solidFill>
              <a:effectLst/>
              <a:uLnTx/>
              <a:uFillTx/>
              <a:latin typeface="robotoregular"/>
              <a:ea typeface="+mn-ea"/>
              <a:cs typeface="+mn-cs"/>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pl-PL" sz="900" b="0" i="0" u="none" strike="noStrike" kern="1200" cap="none" spc="0" normalizeH="0" baseline="0" noProof="0" dirty="0">
                <a:ln>
                  <a:noFill/>
                </a:ln>
                <a:solidFill>
                  <a:srgbClr val="000000"/>
                </a:solidFill>
                <a:effectLst/>
                <a:uLnTx/>
                <a:uFillTx/>
                <a:latin typeface="robotoregular"/>
                <a:ea typeface="+mn-ea"/>
                <a:cs typeface="+mn-cs"/>
              </a:rPr>
              <a:t>„Z punktu widzenia brzmienia art. 407 § 1 </a:t>
            </a:r>
            <a:r>
              <a:rPr kumimoji="0" lang="pl-PL" sz="900" b="0" i="0" u="none" strike="noStrike" kern="1200" cap="none" spc="0" normalizeH="0" baseline="0" noProof="0" dirty="0" err="1">
                <a:ln>
                  <a:noFill/>
                </a:ln>
                <a:solidFill>
                  <a:srgbClr val="000000"/>
                </a:solidFill>
                <a:effectLst/>
                <a:uLnTx/>
                <a:uFillTx/>
                <a:latin typeface="robotoregular"/>
                <a:ea typeface="+mn-ea"/>
                <a:cs typeface="+mn-cs"/>
              </a:rPr>
              <a:t>KPC</a:t>
            </a:r>
            <a:r>
              <a:rPr kumimoji="0" lang="pl-PL" sz="900" b="0" i="0" u="none" strike="noStrike" kern="1200" cap="none" spc="0" normalizeH="0" baseline="0" noProof="0" dirty="0">
                <a:ln>
                  <a:noFill/>
                </a:ln>
                <a:solidFill>
                  <a:srgbClr val="000000"/>
                </a:solidFill>
                <a:effectLst/>
                <a:uLnTx/>
                <a:uFillTx/>
                <a:latin typeface="robotoregular"/>
                <a:ea typeface="+mn-ea"/>
                <a:cs typeface="+mn-cs"/>
              </a:rPr>
              <a:t> strona wnosząca skargę o wznowienie postępowania, mając na uwadze art. 409 </a:t>
            </a:r>
            <a:r>
              <a:rPr kumimoji="0" lang="pl-PL" sz="900" b="0" i="0" u="none" strike="noStrike" kern="1200" cap="none" spc="0" normalizeH="0" baseline="0" noProof="0" dirty="0" err="1">
                <a:ln>
                  <a:noFill/>
                </a:ln>
                <a:solidFill>
                  <a:srgbClr val="000000"/>
                </a:solidFill>
                <a:effectLst/>
                <a:uLnTx/>
                <a:uFillTx/>
                <a:latin typeface="robotoregular"/>
                <a:ea typeface="+mn-ea"/>
                <a:cs typeface="+mn-cs"/>
              </a:rPr>
              <a:t>KPC</a:t>
            </a:r>
            <a:r>
              <a:rPr kumimoji="0" lang="pl-PL" sz="900" b="0" i="0" u="none" strike="noStrike" kern="1200" cap="none" spc="0" normalizeH="0" baseline="0" noProof="0" dirty="0">
                <a:ln>
                  <a:noFill/>
                </a:ln>
                <a:solidFill>
                  <a:srgbClr val="000000"/>
                </a:solidFill>
                <a:effectLst/>
                <a:uLnTx/>
                <a:uFillTx/>
                <a:latin typeface="robotoregular"/>
                <a:ea typeface="+mn-ea"/>
                <a:cs typeface="+mn-cs"/>
              </a:rPr>
              <a:t>, musi wykazać okoliczności zachowania terminu do wniesienia skargi o wznowienie postępowania, albowiem jest to wymóg formalny skargi. Wstępne badanie skargi o wznowienie postępowania przez sąd na posiedzeniu niejawnym dokonywane jest, stosownie do art. 410 § 1 </a:t>
            </a:r>
            <a:r>
              <a:rPr kumimoji="0" lang="pl-PL" sz="900" b="0" i="0" u="none" strike="noStrike" kern="1200" cap="none" spc="0" normalizeH="0" baseline="0" noProof="0" dirty="0" err="1">
                <a:ln>
                  <a:noFill/>
                </a:ln>
                <a:solidFill>
                  <a:srgbClr val="000000"/>
                </a:solidFill>
                <a:effectLst/>
                <a:uLnTx/>
                <a:uFillTx/>
                <a:latin typeface="robotoregular"/>
                <a:ea typeface="+mn-ea"/>
                <a:cs typeface="+mn-cs"/>
              </a:rPr>
              <a:t>KPC</a:t>
            </a:r>
            <a:r>
              <a:rPr kumimoji="0" lang="pl-PL" sz="900" b="0" i="0" u="none" strike="noStrike" kern="1200" cap="none" spc="0" normalizeH="0" baseline="0" noProof="0" dirty="0">
                <a:ln>
                  <a:noFill/>
                </a:ln>
                <a:solidFill>
                  <a:srgbClr val="000000"/>
                </a:solidFill>
                <a:effectLst/>
                <a:uLnTx/>
                <a:uFillTx/>
                <a:latin typeface="robotoregular"/>
                <a:ea typeface="+mn-ea"/>
                <a:cs typeface="+mn-cs"/>
              </a:rPr>
              <a:t>, w trzech płaszczyznach: terminowości wniesienia skargi, dopuszczalności skargi, oparcia skargi na ustawowej podstawie. Niespełnienie któregokolwiek z tych wymagań prowadzi do odrzucenia skargi (post. SN z 24.8.2017 r., III </a:t>
            </a:r>
            <a:r>
              <a:rPr kumimoji="0" lang="pl-PL" sz="900" b="0" i="0" u="none" strike="noStrike" kern="1200" cap="none" spc="0" normalizeH="0" baseline="0" noProof="0" dirty="0" err="1">
                <a:ln>
                  <a:noFill/>
                </a:ln>
                <a:solidFill>
                  <a:srgbClr val="000000"/>
                </a:solidFill>
                <a:effectLst/>
                <a:uLnTx/>
                <a:uFillTx/>
                <a:latin typeface="robotoregular"/>
                <a:ea typeface="+mn-ea"/>
                <a:cs typeface="+mn-cs"/>
              </a:rPr>
              <a:t>CZ</a:t>
            </a:r>
            <a:r>
              <a:rPr kumimoji="0" lang="pl-PL" sz="900" b="0" i="0" u="none" strike="noStrike" kern="1200" cap="none" spc="0" normalizeH="0" baseline="0" noProof="0" dirty="0">
                <a:ln>
                  <a:noFill/>
                </a:ln>
                <a:solidFill>
                  <a:srgbClr val="000000"/>
                </a:solidFill>
                <a:effectLst/>
                <a:uLnTx/>
                <a:uFillTx/>
                <a:latin typeface="robotoregular"/>
                <a:ea typeface="+mn-ea"/>
                <a:cs typeface="+mn-cs"/>
              </a:rPr>
              <a:t> 21/17, </a:t>
            </a:r>
            <a:r>
              <a:rPr kumimoji="0" lang="pl-PL" sz="900" b="0" i="0" u="none" strike="noStrike" kern="1200" cap="none" spc="0" normalizeH="0" baseline="0" noProof="0" dirty="0" err="1">
                <a:ln>
                  <a:noFill/>
                </a:ln>
                <a:solidFill>
                  <a:srgbClr val="000000"/>
                </a:solidFill>
                <a:effectLst/>
                <a:uLnTx/>
                <a:uFillTx/>
                <a:latin typeface="robotoregular"/>
                <a:ea typeface="+mn-ea"/>
                <a:cs typeface="+mn-cs"/>
              </a:rPr>
              <a:t>Legalis</a:t>
            </a:r>
            <a:r>
              <a:rPr kumimoji="0" lang="pl-PL" sz="900" b="0" i="0" u="none" strike="noStrike" kern="1200" cap="none" spc="0" normalizeH="0" baseline="0" noProof="0" dirty="0">
                <a:ln>
                  <a:noFill/>
                </a:ln>
                <a:solidFill>
                  <a:srgbClr val="000000"/>
                </a:solidFill>
                <a:effectLst/>
                <a:uLnTx/>
                <a:uFillTx/>
                <a:latin typeface="robotoregular"/>
                <a:ea typeface="+mn-ea"/>
                <a:cs typeface="+mn-cs"/>
              </a:rPr>
              <a:t>)."</a:t>
            </a:r>
          </a:p>
          <a:p>
            <a:pPr marL="0" marR="0" lvl="0" indent="0" algn="just" defTabSz="914400" rtl="0" eaLnBrk="1" fontAlgn="auto" latinLnBrk="0" hangingPunct="1">
              <a:lnSpc>
                <a:spcPct val="107000"/>
              </a:lnSpc>
              <a:spcBef>
                <a:spcPts val="0"/>
              </a:spcBef>
              <a:spcAft>
                <a:spcPts val="0"/>
              </a:spcAft>
              <a:buClrTx/>
              <a:buSzTx/>
              <a:buFontTx/>
              <a:buNone/>
              <a:tabLst/>
              <a:defRPr/>
            </a:pPr>
            <a:endParaRPr kumimoji="0" lang="pl-PL" sz="900" b="0" i="0" u="none" strike="noStrike" kern="1200" cap="none" spc="0" normalizeH="0" baseline="0" noProof="0" dirty="0">
              <a:ln>
                <a:noFill/>
              </a:ln>
              <a:solidFill>
                <a:srgbClr val="000000"/>
              </a:solidFill>
              <a:effectLst/>
              <a:uLnTx/>
              <a:uFillTx/>
              <a:latin typeface="robotoregular"/>
              <a:ea typeface="+mn-ea"/>
              <a:cs typeface="+mn-cs"/>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pl-PL" sz="900" b="0" i="1" u="none" strike="noStrike" kern="1200" cap="none" spc="0" normalizeH="0" baseline="0" noProof="0" dirty="0">
                <a:ln>
                  <a:noFill/>
                </a:ln>
                <a:solidFill>
                  <a:srgbClr val="000000"/>
                </a:solidFill>
                <a:effectLst/>
                <a:uLnTx/>
                <a:uFillTx/>
                <a:latin typeface="robotoregular"/>
                <a:ea typeface="+mn-ea"/>
                <a:cs typeface="+mn-cs"/>
              </a:rPr>
              <a:t>S. Krześ, A. Sikorski [w:] E. Marszałkowska-Krześ, I. Gil (red.), Kodeks postępowania cywilnego. Komentarz, wyd. 37, 2025, art. 407.</a:t>
            </a:r>
          </a:p>
          <a:p>
            <a:endParaRPr kumimoji="0" lang="pl-PL" sz="1800" b="1" i="0" u="none" strike="noStrike" kern="1200" cap="none" spc="0" normalizeH="0" baseline="0" noProof="0" dirty="0">
              <a:ln>
                <a:noFill/>
              </a:ln>
              <a:solidFill>
                <a:srgbClr val="000000"/>
              </a:solidFill>
              <a:effectLst/>
              <a:uLnTx/>
              <a:uFillTx/>
              <a:latin typeface="robotoregular"/>
              <a:ea typeface="+mn-ea"/>
              <a:cs typeface="+mn-cs"/>
            </a:endParaRPr>
          </a:p>
        </p:txBody>
      </p:sp>
    </p:spTree>
    <p:extLst>
      <p:ext uri="{BB962C8B-B14F-4D97-AF65-F5344CB8AC3E}">
        <p14:creationId xmlns:p14="http://schemas.microsoft.com/office/powerpoint/2010/main" val="11382158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le tekstowe 4">
            <a:extLst>
              <a:ext uri="{FF2B5EF4-FFF2-40B4-BE49-F238E27FC236}">
                <a16:creationId xmlns:a16="http://schemas.microsoft.com/office/drawing/2014/main" id="{5610A31D-DB66-B2CF-11A7-CF23E3549F1F}"/>
              </a:ext>
            </a:extLst>
          </p:cNvPr>
          <p:cNvSpPr txBox="1"/>
          <p:nvPr/>
        </p:nvSpPr>
        <p:spPr>
          <a:xfrm>
            <a:off x="1499616" y="219456"/>
            <a:ext cx="8958834" cy="5032147"/>
          </a:xfrm>
          <a:prstGeom prst="rect">
            <a:avLst/>
          </a:prstGeom>
          <a:noFill/>
        </p:spPr>
        <p:txBody>
          <a:bodyPr wrap="square">
            <a:spAutoFit/>
          </a:bodyPr>
          <a:lstStyle/>
          <a:p>
            <a:r>
              <a:rPr kumimoji="0" lang="pl-PL" sz="1800" b="1" i="0" u="none" strike="noStrike" kern="1200" cap="none" spc="0" normalizeH="0" baseline="0" noProof="0" dirty="0">
                <a:ln>
                  <a:noFill/>
                </a:ln>
                <a:solidFill>
                  <a:srgbClr val="000000"/>
                </a:solidFill>
                <a:effectLst/>
                <a:uLnTx/>
                <a:uFillTx/>
                <a:latin typeface="robotoregular"/>
                <a:ea typeface="+mn-ea"/>
                <a:cs typeface="+mn-cs"/>
              </a:rPr>
              <a:t>Zagadnienie obowiązywania nie promulgowanych wyroków </a:t>
            </a:r>
            <a:r>
              <a:rPr kumimoji="0" lang="pl-PL" sz="1800" b="1" i="0" u="none" strike="noStrike" kern="1200" cap="none" spc="0" normalizeH="0" baseline="0" noProof="0" dirty="0" err="1">
                <a:ln>
                  <a:noFill/>
                </a:ln>
                <a:solidFill>
                  <a:srgbClr val="000000"/>
                </a:solidFill>
                <a:effectLst/>
                <a:uLnTx/>
                <a:uFillTx/>
                <a:latin typeface="robotoregular"/>
                <a:ea typeface="+mn-ea"/>
                <a:cs typeface="+mn-cs"/>
              </a:rPr>
              <a:t>TK</a:t>
            </a:r>
            <a:endParaRPr kumimoji="0" lang="pl-PL" sz="1800" b="1" i="0" u="none" strike="noStrike" kern="1200" cap="none" spc="0" normalizeH="0" baseline="0" noProof="0" dirty="0">
              <a:ln>
                <a:noFill/>
              </a:ln>
              <a:solidFill>
                <a:srgbClr val="000000"/>
              </a:solidFill>
              <a:effectLst/>
              <a:uLnTx/>
              <a:uFillTx/>
              <a:latin typeface="robotoregular"/>
              <a:ea typeface="+mn-ea"/>
              <a:cs typeface="+mn-cs"/>
            </a:endParaRPr>
          </a:p>
          <a:p>
            <a:r>
              <a:rPr lang="pl-PL" dirty="0">
                <a:solidFill>
                  <a:srgbClr val="000000"/>
                </a:solidFill>
                <a:latin typeface="robotoregular"/>
              </a:rPr>
              <a:t>Skutek aplikacyjny a skutek derogacyjny wyroków </a:t>
            </a:r>
            <a:r>
              <a:rPr lang="pl-PL" dirty="0" err="1">
                <a:solidFill>
                  <a:srgbClr val="000000"/>
                </a:solidFill>
                <a:latin typeface="robotoregular"/>
              </a:rPr>
              <a:t>TK</a:t>
            </a:r>
            <a:r>
              <a:rPr lang="pl-PL" dirty="0">
                <a:solidFill>
                  <a:srgbClr val="000000"/>
                </a:solidFill>
                <a:latin typeface="robotoregular"/>
              </a:rPr>
              <a:t> - p</a:t>
            </a:r>
            <a:r>
              <a:rPr kumimoji="0" lang="pl-PL" sz="1800" i="0" u="none" strike="noStrike" kern="1200" cap="none" spc="0" normalizeH="0" baseline="0" noProof="0" dirty="0" err="1">
                <a:ln>
                  <a:noFill/>
                </a:ln>
                <a:solidFill>
                  <a:srgbClr val="000000"/>
                </a:solidFill>
                <a:effectLst/>
                <a:uLnTx/>
                <a:uFillTx/>
                <a:latin typeface="robotoregular"/>
                <a:ea typeface="+mn-ea"/>
                <a:cs typeface="+mn-cs"/>
              </a:rPr>
              <a:t>rzykłady</a:t>
            </a:r>
            <a:r>
              <a:rPr kumimoji="0" lang="pl-PL" sz="1800" i="0" u="none" strike="noStrike" kern="1200" cap="none" spc="0" normalizeH="0" baseline="0" noProof="0" dirty="0">
                <a:ln>
                  <a:noFill/>
                </a:ln>
                <a:solidFill>
                  <a:srgbClr val="000000"/>
                </a:solidFill>
                <a:effectLst/>
                <a:uLnTx/>
                <a:uFillTx/>
                <a:latin typeface="robotoregular"/>
                <a:ea typeface="+mn-ea"/>
                <a:cs typeface="+mn-cs"/>
              </a:rPr>
              <a:t> z najnowszego orzecznictwa</a:t>
            </a:r>
          </a:p>
          <a:p>
            <a:endParaRPr lang="pl-PL" dirty="0">
              <a:solidFill>
                <a:srgbClr val="000000"/>
              </a:solidFill>
              <a:latin typeface="robotoregular"/>
            </a:endParaRPr>
          </a:p>
          <a:p>
            <a:r>
              <a:rPr lang="pl-PL" sz="1100" dirty="0">
                <a:solidFill>
                  <a:srgbClr val="000000"/>
                </a:solidFill>
                <a:latin typeface="robotoregular"/>
              </a:rPr>
              <a:t>Stanowisko RPO z marca 2026 r. zajęte przy przystąpieniu do skarg kasacyjnych wniesionych do NSA kobiety pozbawionej świadczenia pielęgnacyjnego w opiece nad niepełnosprawnym synem, której odmówiono wznowienia postępowania pomimo wydania przez </a:t>
            </a:r>
            <a:r>
              <a:rPr lang="pl-PL" sz="1100" dirty="0" err="1">
                <a:solidFill>
                  <a:srgbClr val="000000"/>
                </a:solidFill>
                <a:latin typeface="robotoregular"/>
              </a:rPr>
              <a:t>TK</a:t>
            </a:r>
            <a:r>
              <a:rPr lang="pl-PL" sz="1100" dirty="0">
                <a:solidFill>
                  <a:srgbClr val="000000"/>
                </a:solidFill>
                <a:latin typeface="robotoregular"/>
              </a:rPr>
              <a:t> korzystnego w jej sytuacji wyroku o sygn. </a:t>
            </a:r>
            <a:r>
              <a:rPr lang="pl-PL" sz="1100" dirty="0" err="1">
                <a:solidFill>
                  <a:srgbClr val="000000"/>
                </a:solidFill>
                <a:latin typeface="robotoregular"/>
              </a:rPr>
              <a:t>SK</a:t>
            </a:r>
            <a:r>
              <a:rPr lang="pl-PL" sz="1100" dirty="0">
                <a:solidFill>
                  <a:srgbClr val="000000"/>
                </a:solidFill>
                <a:latin typeface="robotoregular"/>
              </a:rPr>
              <a:t> 50/22 z 4 grudnia 2025 r.: „W przepisach powszechnie obowiązującego prawa nie ma podstawy prawnej dla odmowy urzędowego ogłoszenia wyroku </a:t>
            </a:r>
            <a:r>
              <a:rPr lang="pl-PL" sz="1100" dirty="0" err="1">
                <a:solidFill>
                  <a:srgbClr val="000000"/>
                </a:solidFill>
                <a:latin typeface="robotoregular"/>
              </a:rPr>
              <a:t>TK</a:t>
            </a:r>
            <a:r>
              <a:rPr lang="pl-PL" sz="1100" dirty="0">
                <a:solidFill>
                  <a:srgbClr val="000000"/>
                </a:solidFill>
                <a:latin typeface="robotoregular"/>
              </a:rPr>
              <a:t>” (za: Rzeczpospolita z 1 marca 2026)</a:t>
            </a:r>
          </a:p>
          <a:p>
            <a:endParaRPr lang="pl-PL" sz="1100" dirty="0">
              <a:solidFill>
                <a:srgbClr val="000000"/>
              </a:solidFill>
              <a:latin typeface="robotoregular"/>
            </a:endParaRPr>
          </a:p>
          <a:p>
            <a:r>
              <a:rPr lang="pl-PL" sz="1100" dirty="0">
                <a:solidFill>
                  <a:srgbClr val="000000"/>
                </a:solidFill>
                <a:latin typeface="robotoregular"/>
              </a:rPr>
              <a:t>Wyrok </a:t>
            </a:r>
            <a:r>
              <a:rPr lang="pl-PL" sz="1100" dirty="0" err="1">
                <a:solidFill>
                  <a:srgbClr val="000000"/>
                </a:solidFill>
                <a:latin typeface="robotoregular"/>
              </a:rPr>
              <a:t>S.Ap</a:t>
            </a:r>
            <a:r>
              <a:rPr lang="pl-PL" sz="1100" dirty="0">
                <a:solidFill>
                  <a:srgbClr val="000000"/>
                </a:solidFill>
                <a:latin typeface="robotoregular"/>
              </a:rPr>
              <a:t>. W </a:t>
            </a:r>
            <a:r>
              <a:rPr lang="pl-PL" sz="1100" dirty="0" err="1">
                <a:solidFill>
                  <a:srgbClr val="000000"/>
                </a:solidFill>
                <a:latin typeface="robotoregular"/>
              </a:rPr>
              <a:t>Wwie</a:t>
            </a:r>
            <a:r>
              <a:rPr lang="pl-PL" sz="1100" dirty="0">
                <a:solidFill>
                  <a:srgbClr val="000000"/>
                </a:solidFill>
                <a:latin typeface="robotoregular"/>
              </a:rPr>
              <a:t> z 7 listopada 2025, I </a:t>
            </a:r>
            <a:r>
              <a:rPr lang="pl-PL" sz="1100" dirty="0" err="1">
                <a:solidFill>
                  <a:srgbClr val="000000"/>
                </a:solidFill>
                <a:latin typeface="robotoregular"/>
              </a:rPr>
              <a:t>Aca</a:t>
            </a:r>
            <a:r>
              <a:rPr lang="pl-PL" sz="1100" dirty="0">
                <a:solidFill>
                  <a:srgbClr val="000000"/>
                </a:solidFill>
                <a:latin typeface="robotoregular"/>
              </a:rPr>
              <a:t> 42/25</a:t>
            </a:r>
          </a:p>
          <a:p>
            <a:r>
              <a:rPr lang="pl-PL" sz="1100" dirty="0">
                <a:solidFill>
                  <a:srgbClr val="000000"/>
                </a:solidFill>
                <a:latin typeface="robotoregular"/>
              </a:rPr>
              <a:t>Rozstrzygnięcie dotyczyło m.in. Marginalnej w sprawie kwestii wysokości wynagrodzenia kuratora procesowego. </a:t>
            </a:r>
            <a:r>
              <a:rPr lang="pl-PL" sz="1100" dirty="0" err="1">
                <a:solidFill>
                  <a:srgbClr val="000000"/>
                </a:solidFill>
                <a:latin typeface="robotoregular"/>
              </a:rPr>
              <a:t>TK</a:t>
            </a:r>
            <a:r>
              <a:rPr lang="pl-PL" sz="1100" dirty="0">
                <a:solidFill>
                  <a:srgbClr val="000000"/>
                </a:solidFill>
                <a:latin typeface="robotoregular"/>
              </a:rPr>
              <a:t> NIE OPUBLIKOWANYM wyrokiem  o sygn. </a:t>
            </a:r>
            <a:r>
              <a:rPr lang="pl-PL" sz="1100" dirty="0" err="1">
                <a:solidFill>
                  <a:srgbClr val="000000"/>
                </a:solidFill>
                <a:latin typeface="robotoregular"/>
              </a:rPr>
              <a:t>SK</a:t>
            </a:r>
            <a:r>
              <a:rPr lang="pl-PL" sz="1100" dirty="0">
                <a:solidFill>
                  <a:srgbClr val="000000"/>
                </a:solidFill>
                <a:latin typeface="robotoregular"/>
              </a:rPr>
              <a:t> 89/22 orzekł o niezgodność z konstytucją  rozporządzenia określającego stawki dla kuratorów. </a:t>
            </a:r>
            <a:r>
              <a:rPr lang="pl-PL" sz="1100" b="1" dirty="0">
                <a:solidFill>
                  <a:srgbClr val="000000"/>
                </a:solidFill>
                <a:latin typeface="robotoregular"/>
              </a:rPr>
              <a:t>W uzasadnieniu wskazano, że „</a:t>
            </a:r>
            <a:r>
              <a:rPr lang="pl-PL" sz="1100" b="1" dirty="0" err="1">
                <a:solidFill>
                  <a:srgbClr val="000000"/>
                </a:solidFill>
                <a:latin typeface="robotoregular"/>
              </a:rPr>
              <a:t>Wsyrok</a:t>
            </a:r>
            <a:r>
              <a:rPr lang="pl-PL" sz="1100" b="1" dirty="0">
                <a:solidFill>
                  <a:srgbClr val="000000"/>
                </a:solidFill>
                <a:latin typeface="robotoregular"/>
              </a:rPr>
              <a:t> wydany przez </a:t>
            </a:r>
            <a:r>
              <a:rPr lang="pl-PL" sz="1100" b="1" dirty="0" err="1">
                <a:solidFill>
                  <a:srgbClr val="000000"/>
                </a:solidFill>
                <a:latin typeface="robotoregular"/>
              </a:rPr>
              <a:t>TK</a:t>
            </a:r>
            <a:r>
              <a:rPr lang="pl-PL" sz="1100" b="1" dirty="0">
                <a:solidFill>
                  <a:srgbClr val="000000"/>
                </a:solidFill>
                <a:latin typeface="robotoregular"/>
              </a:rPr>
              <a:t> i ogłoszony na Sali rozpraw, nawet jeśli nie został formalnie promulgowany w Dz.U., wywołuje skutki prawne i musi być bezwzględnie stosowany przez organy publiczne.</a:t>
            </a:r>
            <a:endParaRPr lang="pl-PL" sz="1100" dirty="0">
              <a:solidFill>
                <a:srgbClr val="000000"/>
              </a:solidFill>
              <a:latin typeface="robotoregular"/>
            </a:endParaRPr>
          </a:p>
          <a:p>
            <a:r>
              <a:rPr kumimoji="0" lang="pl-PL" sz="1800" i="0" u="none" strike="noStrike" kern="1200" cap="none" spc="0" normalizeH="0" baseline="0" noProof="0" dirty="0">
                <a:ln>
                  <a:noFill/>
                </a:ln>
                <a:solidFill>
                  <a:srgbClr val="000000"/>
                </a:solidFill>
                <a:effectLst/>
                <a:uLnTx/>
                <a:uFillTx/>
                <a:latin typeface="robotoregular"/>
                <a:ea typeface="+mn-ea"/>
                <a:cs typeface="+mn-cs"/>
              </a:rPr>
              <a:t> </a:t>
            </a:r>
          </a:p>
          <a:p>
            <a:r>
              <a:rPr kumimoji="0" lang="pl-PL" sz="1100" i="0" u="none" strike="noStrike" kern="1200" cap="none" spc="0" normalizeH="0" baseline="0" noProof="0" dirty="0">
                <a:ln>
                  <a:noFill/>
                </a:ln>
                <a:solidFill>
                  <a:srgbClr val="000000"/>
                </a:solidFill>
                <a:effectLst/>
                <a:uLnTx/>
                <a:uFillTx/>
                <a:latin typeface="robotoregular"/>
                <a:ea typeface="+mn-ea"/>
                <a:cs typeface="+mn-cs"/>
              </a:rPr>
              <a:t>Wyrok </a:t>
            </a:r>
            <a:r>
              <a:rPr lang="pl-PL" sz="1100" dirty="0">
                <a:solidFill>
                  <a:srgbClr val="000000"/>
                </a:solidFill>
                <a:latin typeface="robotoregular"/>
              </a:rPr>
              <a:t> </a:t>
            </a:r>
            <a:r>
              <a:rPr lang="pl-PL" sz="1100" dirty="0" err="1">
                <a:solidFill>
                  <a:srgbClr val="000000"/>
                </a:solidFill>
                <a:latin typeface="robotoregular"/>
              </a:rPr>
              <a:t>WSA</a:t>
            </a:r>
            <a:r>
              <a:rPr lang="pl-PL" sz="1100" dirty="0">
                <a:solidFill>
                  <a:srgbClr val="000000"/>
                </a:solidFill>
                <a:latin typeface="robotoregular"/>
              </a:rPr>
              <a:t> w </a:t>
            </a:r>
            <a:r>
              <a:rPr lang="pl-PL" sz="1100" dirty="0" err="1">
                <a:solidFill>
                  <a:srgbClr val="000000"/>
                </a:solidFill>
                <a:latin typeface="robotoregular"/>
              </a:rPr>
              <a:t>Wwie</a:t>
            </a:r>
            <a:r>
              <a:rPr lang="pl-PL" sz="1100" dirty="0">
                <a:solidFill>
                  <a:srgbClr val="000000"/>
                </a:solidFill>
                <a:latin typeface="robotoregular"/>
              </a:rPr>
              <a:t> z 26 lutego 2026 r., II SA/</a:t>
            </a:r>
            <a:r>
              <a:rPr lang="pl-PL" sz="1100" dirty="0" err="1">
                <a:solidFill>
                  <a:srgbClr val="000000"/>
                </a:solidFill>
                <a:latin typeface="robotoregular"/>
              </a:rPr>
              <a:t>Wa</a:t>
            </a:r>
            <a:r>
              <a:rPr lang="pl-PL" sz="1100" dirty="0">
                <a:solidFill>
                  <a:srgbClr val="000000"/>
                </a:solidFill>
                <a:latin typeface="robotoregular"/>
              </a:rPr>
              <a:t> 2511/25</a:t>
            </a:r>
          </a:p>
          <a:p>
            <a:r>
              <a:rPr kumimoji="0" lang="pl-PL" sz="1100" i="0" u="none" strike="noStrike" kern="1200" cap="none" spc="0" normalizeH="0" baseline="0" noProof="0" dirty="0">
                <a:ln>
                  <a:noFill/>
                </a:ln>
                <a:solidFill>
                  <a:srgbClr val="000000"/>
                </a:solidFill>
                <a:effectLst/>
                <a:uLnTx/>
                <a:uFillTx/>
                <a:latin typeface="robotoregular"/>
                <a:ea typeface="+mn-ea"/>
                <a:cs typeface="+mn-cs"/>
              </a:rPr>
              <a:t>Rozstrzygnięcie dotyczyło odmowy wznowienia postępowania podatkowego pomimo wydania przez </a:t>
            </a:r>
            <a:r>
              <a:rPr kumimoji="0" lang="pl-PL" sz="1100" i="0" u="none" strike="noStrike" kern="1200" cap="none" spc="0" normalizeH="0" baseline="0" noProof="0" dirty="0" err="1">
                <a:ln>
                  <a:noFill/>
                </a:ln>
                <a:solidFill>
                  <a:srgbClr val="000000"/>
                </a:solidFill>
                <a:effectLst/>
                <a:uLnTx/>
                <a:uFillTx/>
                <a:latin typeface="robotoregular"/>
                <a:ea typeface="+mn-ea"/>
                <a:cs typeface="+mn-cs"/>
              </a:rPr>
              <a:t>TK</a:t>
            </a:r>
            <a:r>
              <a:rPr kumimoji="0" lang="pl-PL" sz="1100" i="0" u="none" strike="noStrike" kern="1200" cap="none" spc="0" normalizeH="0" baseline="0" noProof="0" dirty="0">
                <a:ln>
                  <a:noFill/>
                </a:ln>
                <a:solidFill>
                  <a:srgbClr val="000000"/>
                </a:solidFill>
                <a:effectLst/>
                <a:uLnTx/>
                <a:uFillTx/>
                <a:latin typeface="robotoregular"/>
                <a:ea typeface="+mn-ea"/>
                <a:cs typeface="+mn-cs"/>
              </a:rPr>
              <a:t>  o sygn.  </a:t>
            </a:r>
            <a:r>
              <a:rPr kumimoji="0" lang="pl-PL" sz="1100" i="0" u="none" strike="noStrike" kern="1200" cap="none" spc="0" normalizeH="0" baseline="0" noProof="0" dirty="0" err="1">
                <a:ln>
                  <a:noFill/>
                </a:ln>
                <a:solidFill>
                  <a:srgbClr val="000000"/>
                </a:solidFill>
                <a:effectLst/>
                <a:uLnTx/>
                <a:uFillTx/>
                <a:latin typeface="robotoregular"/>
                <a:ea typeface="+mn-ea"/>
                <a:cs typeface="+mn-cs"/>
              </a:rPr>
              <a:t>SK</a:t>
            </a:r>
            <a:r>
              <a:rPr kumimoji="0" lang="pl-PL" sz="1100" i="0" u="none" strike="noStrike" kern="1200" cap="none" spc="0" normalizeH="0" baseline="0" noProof="0" dirty="0">
                <a:ln>
                  <a:noFill/>
                </a:ln>
                <a:solidFill>
                  <a:srgbClr val="000000"/>
                </a:solidFill>
                <a:effectLst/>
                <a:uLnTx/>
                <a:uFillTx/>
                <a:latin typeface="robotoregular"/>
                <a:ea typeface="+mn-ea"/>
                <a:cs typeface="+mn-cs"/>
              </a:rPr>
              <a:t> 64/20, nie opublikowanego. </a:t>
            </a:r>
            <a:r>
              <a:rPr kumimoji="0" lang="pl-PL" sz="1100" i="0" u="none" strike="noStrike" kern="1200" cap="none" spc="0" normalizeH="0" baseline="0" noProof="0" dirty="0" err="1">
                <a:ln>
                  <a:noFill/>
                </a:ln>
                <a:solidFill>
                  <a:srgbClr val="000000"/>
                </a:solidFill>
                <a:effectLst/>
                <a:uLnTx/>
                <a:uFillTx/>
                <a:latin typeface="robotoregular"/>
                <a:ea typeface="+mn-ea"/>
                <a:cs typeface="+mn-cs"/>
              </a:rPr>
              <a:t>WSA</a:t>
            </a:r>
            <a:r>
              <a:rPr kumimoji="0" lang="pl-PL" sz="1100" i="0" u="none" strike="noStrike" kern="1200" cap="none" spc="0" normalizeH="0" baseline="0" noProof="0" dirty="0">
                <a:ln>
                  <a:noFill/>
                </a:ln>
                <a:solidFill>
                  <a:srgbClr val="000000"/>
                </a:solidFill>
                <a:effectLst/>
                <a:uLnTx/>
                <a:uFillTx/>
                <a:latin typeface="robotoregular"/>
                <a:ea typeface="+mn-ea"/>
                <a:cs typeface="+mn-cs"/>
              </a:rPr>
              <a:t> uchylił decyzje odmawiające wznowienia, a w uzasadnieniu przedstawił interesującą koncepcję skutków wyroków </a:t>
            </a:r>
            <a:r>
              <a:rPr kumimoji="0" lang="pl-PL" sz="1100" i="0" u="none" strike="noStrike" kern="1200" cap="none" spc="0" normalizeH="0" baseline="0" noProof="0" dirty="0" err="1">
                <a:ln>
                  <a:noFill/>
                </a:ln>
                <a:solidFill>
                  <a:srgbClr val="000000"/>
                </a:solidFill>
                <a:effectLst/>
                <a:uLnTx/>
                <a:uFillTx/>
                <a:latin typeface="robotoregular"/>
                <a:ea typeface="+mn-ea"/>
                <a:cs typeface="+mn-cs"/>
              </a:rPr>
              <a:t>TK</a:t>
            </a:r>
            <a:r>
              <a:rPr kumimoji="0" lang="pl-PL" sz="1100" i="0" u="none" strike="noStrike" kern="1200" cap="none" spc="0" normalizeH="0" baseline="0" noProof="0" dirty="0">
                <a:ln>
                  <a:noFill/>
                </a:ln>
                <a:solidFill>
                  <a:srgbClr val="000000"/>
                </a:solidFill>
                <a:effectLst/>
                <a:uLnTx/>
                <a:uFillTx/>
                <a:latin typeface="robotoregular"/>
                <a:ea typeface="+mn-ea"/>
                <a:cs typeface="+mn-cs"/>
              </a:rPr>
              <a:t> na aplikacyjny i derogacyjny</a:t>
            </a:r>
          </a:p>
          <a:p>
            <a:endParaRPr lang="pl-PL" sz="1100" dirty="0">
              <a:solidFill>
                <a:srgbClr val="000000"/>
              </a:solidFill>
              <a:latin typeface="robotoregular"/>
            </a:endParaRPr>
          </a:p>
          <a:p>
            <a:r>
              <a:rPr kumimoji="0" lang="pl-PL" sz="1100" i="0" u="none" strike="noStrike" kern="1200" cap="none" spc="0" normalizeH="0" baseline="0" noProof="0" dirty="0">
                <a:ln>
                  <a:noFill/>
                </a:ln>
                <a:solidFill>
                  <a:srgbClr val="000000"/>
                </a:solidFill>
                <a:effectLst/>
                <a:uLnTx/>
                <a:uFillTx/>
                <a:latin typeface="robotoregular"/>
                <a:ea typeface="+mn-ea"/>
                <a:cs typeface="+mn-cs"/>
              </a:rPr>
              <a:t>SN post. Z dnia 17 lutego 2026 r., sygn. III </a:t>
            </a:r>
            <a:r>
              <a:rPr kumimoji="0" lang="pl-PL" sz="1100" i="0" u="none" strike="noStrike" kern="1200" cap="none" spc="0" normalizeH="0" baseline="0" noProof="0" dirty="0" err="1">
                <a:ln>
                  <a:noFill/>
                </a:ln>
                <a:solidFill>
                  <a:srgbClr val="000000"/>
                </a:solidFill>
                <a:effectLst/>
                <a:uLnTx/>
                <a:uFillTx/>
                <a:latin typeface="robotoregular"/>
                <a:ea typeface="+mn-ea"/>
                <a:cs typeface="+mn-cs"/>
              </a:rPr>
              <a:t>CZP</a:t>
            </a:r>
            <a:r>
              <a:rPr kumimoji="0" lang="pl-PL" sz="1100" i="0" u="none" strike="noStrike" kern="1200" cap="none" spc="0" normalizeH="0" baseline="0" noProof="0" dirty="0">
                <a:ln>
                  <a:noFill/>
                </a:ln>
                <a:solidFill>
                  <a:srgbClr val="000000"/>
                </a:solidFill>
                <a:effectLst/>
                <a:uLnTx/>
                <a:uFillTx/>
                <a:latin typeface="robotoregular"/>
                <a:ea typeface="+mn-ea"/>
                <a:cs typeface="+mn-cs"/>
              </a:rPr>
              <a:t> 32/25 z przyczyn formalnych odmówił podjęcia uchwały na skutek przedstawienia przez </a:t>
            </a:r>
            <a:r>
              <a:rPr kumimoji="0" lang="pl-PL" sz="1100" i="0" u="none" strike="noStrike" kern="1200" cap="none" spc="0" normalizeH="0" baseline="0" noProof="0" dirty="0" err="1">
                <a:ln>
                  <a:noFill/>
                </a:ln>
                <a:solidFill>
                  <a:srgbClr val="000000"/>
                </a:solidFill>
                <a:effectLst/>
                <a:uLnTx/>
                <a:uFillTx/>
                <a:latin typeface="robotoregular"/>
                <a:ea typeface="+mn-ea"/>
                <a:cs typeface="+mn-cs"/>
              </a:rPr>
              <a:t>S.Ap</a:t>
            </a:r>
            <a:r>
              <a:rPr kumimoji="0" lang="pl-PL" sz="1100" i="0" u="none" strike="noStrike" kern="1200" cap="none" spc="0" normalizeH="0" baseline="0" noProof="0" dirty="0">
                <a:ln>
                  <a:noFill/>
                </a:ln>
                <a:solidFill>
                  <a:srgbClr val="000000"/>
                </a:solidFill>
                <a:effectLst/>
                <a:uLnTx/>
                <a:uFillTx/>
                <a:latin typeface="robotoregular"/>
                <a:ea typeface="+mn-ea"/>
                <a:cs typeface="+mn-cs"/>
              </a:rPr>
              <a:t>. W Krakowie zagadnienia prawnego: "Czy wydanie przez Trybunał Konstytucyjny wyroku stwierdzającego niezgodność z Konstytucją normy prawnej rangi ustawowej, który nie został opublikowany, w sposób określony w art. 190 ust. 2 Ustawy Zasadniczej, jest dostateczną podstawą dla potwierdzenia, iż skarga o wznowienie postępowania, zakończonego prawomocnym postanowieniem wydanym na podstawie tego przepisu, opiera się na ustawowej podstawie wznowienia, wskazanej w art. 4011 </a:t>
            </a:r>
            <a:r>
              <a:rPr kumimoji="0" lang="pl-PL" sz="1100" i="0" u="none" strike="noStrike" kern="1200" cap="none" spc="0" normalizeH="0" baseline="0" noProof="0" dirty="0" err="1">
                <a:ln>
                  <a:noFill/>
                </a:ln>
                <a:solidFill>
                  <a:srgbClr val="000000"/>
                </a:solidFill>
                <a:effectLst/>
                <a:uLnTx/>
                <a:uFillTx/>
                <a:latin typeface="robotoregular"/>
                <a:ea typeface="+mn-ea"/>
                <a:cs typeface="+mn-cs"/>
              </a:rPr>
              <a:t>kpc</a:t>
            </a:r>
            <a:r>
              <a:rPr kumimoji="0" lang="pl-PL" sz="1100" i="0" u="none" strike="noStrike" kern="1200" cap="none" spc="0" normalizeH="0" baseline="0" noProof="0" dirty="0">
                <a:ln>
                  <a:noFill/>
                </a:ln>
                <a:solidFill>
                  <a:srgbClr val="000000"/>
                </a:solidFill>
                <a:effectLst/>
                <a:uLnTx/>
                <a:uFillTx/>
                <a:latin typeface="robotoregular"/>
                <a:ea typeface="+mn-ea"/>
                <a:cs typeface="+mn-cs"/>
              </a:rPr>
              <a:t>, a termin do jej wniesienia - o jakim mowa w art. 407 § 2 k.p.c. - należy uznać za otwarty?"</a:t>
            </a:r>
          </a:p>
        </p:txBody>
      </p:sp>
    </p:spTree>
    <p:extLst>
      <p:ext uri="{BB962C8B-B14F-4D97-AF65-F5344CB8AC3E}">
        <p14:creationId xmlns:p14="http://schemas.microsoft.com/office/powerpoint/2010/main" val="26551487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ole tekstowe 8">
            <a:extLst>
              <a:ext uri="{FF2B5EF4-FFF2-40B4-BE49-F238E27FC236}">
                <a16:creationId xmlns:a16="http://schemas.microsoft.com/office/drawing/2014/main" id="{10C41127-6F32-9656-C243-1E8107EC102E}"/>
              </a:ext>
            </a:extLst>
          </p:cNvPr>
          <p:cNvSpPr txBox="1"/>
          <p:nvPr/>
        </p:nvSpPr>
        <p:spPr>
          <a:xfrm>
            <a:off x="1008126" y="353480"/>
            <a:ext cx="11354562" cy="6853223"/>
          </a:xfrm>
          <a:prstGeom prst="rect">
            <a:avLst/>
          </a:prstGeom>
          <a:noFill/>
        </p:spPr>
        <p:txBody>
          <a:bodyPr wrap="square">
            <a:spAutoFit/>
          </a:bodyPr>
          <a:lstStyle/>
          <a:p>
            <a:pPr marR="0" lvl="0" algn="just" defTabSz="914400" rtl="0" eaLnBrk="1" fontAlgn="auto" latinLnBrk="0" hangingPunct="1">
              <a:lnSpc>
                <a:spcPct val="107000"/>
              </a:lnSpc>
              <a:spcBef>
                <a:spcPts val="0"/>
              </a:spcBef>
              <a:spcAft>
                <a:spcPts val="0"/>
              </a:spcAft>
              <a:buClrTx/>
              <a:buSzTx/>
              <a:tabLst/>
              <a:defRPr/>
            </a:pPr>
            <a:r>
              <a:rPr kumimoji="0" lang="pl-PL" sz="1800" b="1" i="0" u="none" strike="noStrike" kern="1200" cap="none" spc="0" normalizeH="0" baseline="0" noProof="0" dirty="0">
                <a:ln>
                  <a:noFill/>
                </a:ln>
                <a:solidFill>
                  <a:srgbClr val="000000"/>
                </a:solidFill>
                <a:effectLst/>
                <a:uLnTx/>
                <a:uFillTx/>
                <a:latin typeface="robotoregular"/>
                <a:ea typeface="+mn-ea"/>
                <a:cs typeface="+mn-cs"/>
              </a:rPr>
              <a:t>Problemy związane ze wznawianiem postępowań cywilnych w oparciu o wyrok </a:t>
            </a:r>
            <a:r>
              <a:rPr kumimoji="0" lang="pl-PL" sz="1800" b="1" i="0" u="none" strike="noStrike" kern="1200" cap="none" spc="0" normalizeH="0" baseline="0" noProof="0" dirty="0" err="1">
                <a:ln>
                  <a:noFill/>
                </a:ln>
                <a:solidFill>
                  <a:srgbClr val="000000"/>
                </a:solidFill>
                <a:effectLst/>
                <a:uLnTx/>
                <a:uFillTx/>
                <a:latin typeface="robotoregular"/>
                <a:ea typeface="+mn-ea"/>
                <a:cs typeface="+mn-cs"/>
              </a:rPr>
              <a:t>TK</a:t>
            </a:r>
            <a:r>
              <a:rPr kumimoji="0" lang="pl-PL" sz="1800" b="1" i="0" u="none" strike="noStrike" kern="1200" cap="none" spc="0" normalizeH="0" baseline="0" noProof="0" dirty="0">
                <a:ln>
                  <a:noFill/>
                </a:ln>
                <a:solidFill>
                  <a:srgbClr val="000000"/>
                </a:solidFill>
                <a:effectLst/>
                <a:uLnTx/>
                <a:uFillTx/>
                <a:latin typeface="robotoregular"/>
                <a:ea typeface="+mn-ea"/>
                <a:cs typeface="+mn-cs"/>
              </a:rPr>
              <a:t> 10/16</a:t>
            </a:r>
          </a:p>
          <a:p>
            <a:pPr marR="0" lvl="0" algn="just" defTabSz="914400" rtl="0" eaLnBrk="1" fontAlgn="auto" latinLnBrk="0" hangingPunct="1">
              <a:lnSpc>
                <a:spcPct val="107000"/>
              </a:lnSpc>
              <a:spcBef>
                <a:spcPts val="0"/>
              </a:spcBef>
              <a:spcAft>
                <a:spcPts val="0"/>
              </a:spcAft>
              <a:buClrTx/>
              <a:buSzTx/>
              <a:tabLst/>
              <a:defRPr/>
            </a:pPr>
            <a:r>
              <a:rPr lang="pl-PL" dirty="0">
                <a:solidFill>
                  <a:srgbClr val="000000"/>
                </a:solidFill>
                <a:latin typeface="robotoregular"/>
              </a:rPr>
              <a:t>Uchwała SN sygn. III </a:t>
            </a:r>
            <a:r>
              <a:rPr lang="pl-PL" dirty="0" err="1">
                <a:solidFill>
                  <a:srgbClr val="000000"/>
                </a:solidFill>
                <a:latin typeface="robotoregular"/>
              </a:rPr>
              <a:t>PZP</a:t>
            </a:r>
            <a:r>
              <a:rPr lang="pl-PL" dirty="0">
                <a:solidFill>
                  <a:srgbClr val="000000"/>
                </a:solidFill>
                <a:latin typeface="robotoregular"/>
              </a:rPr>
              <a:t> 2/09  a wyrok </a:t>
            </a:r>
            <a:r>
              <a:rPr lang="pl-PL" dirty="0" err="1">
                <a:solidFill>
                  <a:srgbClr val="000000"/>
                </a:solidFill>
                <a:latin typeface="robotoregular"/>
              </a:rPr>
              <a:t>TK</a:t>
            </a:r>
            <a:r>
              <a:rPr lang="pl-PL" dirty="0">
                <a:solidFill>
                  <a:srgbClr val="000000"/>
                </a:solidFill>
                <a:latin typeface="robotoregular"/>
              </a:rPr>
              <a:t> sygn. </a:t>
            </a:r>
            <a:r>
              <a:rPr lang="pl-PL" dirty="0" err="1">
                <a:solidFill>
                  <a:srgbClr val="000000"/>
                </a:solidFill>
                <a:latin typeface="robotoregular"/>
              </a:rPr>
              <a:t>SK</a:t>
            </a:r>
            <a:r>
              <a:rPr lang="pl-PL" dirty="0">
                <a:solidFill>
                  <a:srgbClr val="000000"/>
                </a:solidFill>
                <a:latin typeface="robotoregular"/>
              </a:rPr>
              <a:t> 17/18</a:t>
            </a:r>
          </a:p>
          <a:p>
            <a:pPr marR="0" lvl="0" algn="just" defTabSz="914400" rtl="0" eaLnBrk="1" fontAlgn="auto" latinLnBrk="0" hangingPunct="1">
              <a:lnSpc>
                <a:spcPct val="107000"/>
              </a:lnSpc>
              <a:spcBef>
                <a:spcPts val="0"/>
              </a:spcBef>
              <a:spcAft>
                <a:spcPts val="0"/>
              </a:spcAft>
              <a:buClrTx/>
              <a:buSzTx/>
              <a:tabLst/>
              <a:defRPr/>
            </a:pPr>
            <a:endParaRPr lang="pl-PL" dirty="0">
              <a:solidFill>
                <a:srgbClr val="000000"/>
              </a:solidFill>
              <a:latin typeface="robotoregular"/>
            </a:endParaRPr>
          </a:p>
          <a:p>
            <a:pPr marR="0" lvl="0" algn="just" defTabSz="914400" rtl="0" eaLnBrk="1" fontAlgn="auto" latinLnBrk="0" hangingPunct="1">
              <a:lnSpc>
                <a:spcPct val="107000"/>
              </a:lnSpc>
              <a:spcBef>
                <a:spcPts val="0"/>
              </a:spcBef>
              <a:spcAft>
                <a:spcPts val="0"/>
              </a:spcAft>
              <a:buClrTx/>
              <a:buSzTx/>
              <a:tabLst/>
              <a:defRPr/>
            </a:pPr>
            <a:r>
              <a:rPr lang="pl-PL" sz="1050" b="1" dirty="0">
                <a:solidFill>
                  <a:srgbClr val="000000"/>
                </a:solidFill>
                <a:latin typeface="robotoregular"/>
              </a:rPr>
              <a:t>III </a:t>
            </a:r>
            <a:r>
              <a:rPr lang="pl-PL" sz="1050" b="1" dirty="0" err="1">
                <a:solidFill>
                  <a:srgbClr val="000000"/>
                </a:solidFill>
                <a:latin typeface="robotoregular"/>
              </a:rPr>
              <a:t>PZP</a:t>
            </a:r>
            <a:r>
              <a:rPr lang="pl-PL" sz="1050" b="1" dirty="0">
                <a:solidFill>
                  <a:srgbClr val="000000"/>
                </a:solidFill>
                <a:latin typeface="robotoregular"/>
              </a:rPr>
              <a:t> 2/09, </a:t>
            </a:r>
            <a:r>
              <a:rPr lang="pl-PL" sz="1050" b="1" dirty="0" err="1">
                <a:solidFill>
                  <a:srgbClr val="000000"/>
                </a:solidFill>
                <a:latin typeface="robotoregular"/>
              </a:rPr>
              <a:t>7s</a:t>
            </a:r>
            <a:r>
              <a:rPr lang="pl-PL" sz="1050" b="1" dirty="0">
                <a:solidFill>
                  <a:srgbClr val="000000"/>
                </a:solidFill>
                <a:latin typeface="robotoregular"/>
              </a:rPr>
              <a:t>., zasada prawna: – teza: Orzeczenie Trybunału Konstytucyjnego stwierdzające w sentencji niezgodność z Konstytucją określonej wykładni aktu normatywnego, które nie powoduje utraty mocy obowiązującej przepisu, nie stanowi podstawy do wznowienia postępowania przewidzianej w art. 4011 k.p.c.</a:t>
            </a:r>
          </a:p>
          <a:p>
            <a:pPr marR="0" lvl="0" algn="just" defTabSz="914400" rtl="0" eaLnBrk="1" fontAlgn="auto" latinLnBrk="0" hangingPunct="1">
              <a:lnSpc>
                <a:spcPct val="107000"/>
              </a:lnSpc>
              <a:spcBef>
                <a:spcPts val="0"/>
              </a:spcBef>
              <a:spcAft>
                <a:spcPts val="0"/>
              </a:spcAft>
              <a:buClrTx/>
              <a:buSzTx/>
              <a:tabLst/>
              <a:defRPr/>
            </a:pPr>
            <a:endParaRPr kumimoji="0" lang="pl-PL" sz="1050" b="1" i="0" u="none" strike="noStrike" kern="1200" cap="none" spc="0" normalizeH="0" baseline="0" noProof="0" dirty="0">
              <a:ln>
                <a:noFill/>
              </a:ln>
              <a:solidFill>
                <a:srgbClr val="000000"/>
              </a:solidFill>
              <a:effectLst/>
              <a:uLnTx/>
              <a:uFillTx/>
              <a:latin typeface="robotoregular"/>
              <a:ea typeface="+mn-ea"/>
              <a:cs typeface="+mn-cs"/>
            </a:endParaRPr>
          </a:p>
          <a:p>
            <a:r>
              <a:rPr lang="pl-PL" sz="1000" b="1" dirty="0">
                <a:hlinkClick r:id="rId2"/>
              </a:rPr>
              <a:t>Ziółkowski Michał, Glosa do uchwały SN z dnia 17 grudnia 2009 r., III </a:t>
            </a:r>
            <a:r>
              <a:rPr lang="pl-PL" sz="1000" b="1" dirty="0" err="1">
                <a:hlinkClick r:id="rId2"/>
              </a:rPr>
              <a:t>PZP</a:t>
            </a:r>
            <a:r>
              <a:rPr lang="pl-PL" sz="1000" b="1" dirty="0">
                <a:hlinkClick r:id="rId2"/>
              </a:rPr>
              <a:t> 2/09</a:t>
            </a:r>
            <a:endParaRPr lang="pl-PL" sz="1000" dirty="0">
              <a:hlinkClick r:id="rId2"/>
            </a:endParaRPr>
          </a:p>
          <a:p>
            <a:r>
              <a:rPr lang="pl-PL" sz="1000" dirty="0" err="1"/>
              <a:t>Prz.Sejm</a:t>
            </a:r>
            <a:r>
              <a:rPr lang="pl-PL" sz="1000" dirty="0"/>
              <a:t>. 2011/5/185-191 - glosa  | notka bibliograficzna</a:t>
            </a:r>
          </a:p>
          <a:p>
            <a:r>
              <a:rPr lang="pl-PL" sz="1000" dirty="0"/>
              <a:t>TEZA 1 | </a:t>
            </a:r>
            <a:r>
              <a:rPr lang="pl-PL" sz="1000" b="1" dirty="0"/>
              <a:t>aktualna</a:t>
            </a:r>
            <a:endParaRPr lang="pl-PL" sz="1000" dirty="0"/>
          </a:p>
          <a:p>
            <a:r>
              <a:rPr lang="pl-PL" sz="1000" dirty="0"/>
              <a:t>Postępowanie zmierzające do wzruszenia orzeczenia, wydanego na podstawie niekonstytucyjnych norm, nie jest tożsame z postępowaniem zmierzającym do rozpoznania sprawy w granicach, jakie zakreśla ustawowa podstawa wznowienia. Zastosowanie językowych i funkcjonalnych reguł wykładni do art. 190 ust. 4 Konstytucji prowadzi do wniosku, że na poziomie konstytucyjnym została przesądzona wzruszalność aktów władzy publicznej, wydanych na podstawie norm uznanych za niekonstytucyjne. W tym sensie podstawę prawną oddziaływania wyroku </a:t>
            </a:r>
            <a:r>
              <a:rPr lang="pl-PL" sz="1000" dirty="0" err="1"/>
              <a:t>TK</a:t>
            </a:r>
            <a:r>
              <a:rPr lang="pl-PL" sz="1000" dirty="0"/>
              <a:t> na oznaczone postępowanie cywilne tworzy art. 190 ust. 4 Konstytucji, </a:t>
            </a:r>
            <a:r>
              <a:rPr lang="pl-PL" sz="1000" dirty="0" err="1"/>
              <a:t>współstosowany</a:t>
            </a:r>
            <a:r>
              <a:rPr lang="pl-PL" sz="1000" dirty="0"/>
              <a:t> na zasadzie z art. 8 ust. 2 Konstytucji z art. 4011 k.p.c. Wbrew twierdzeniu SN, to wzruszalność w omawianym wypadku jest konstytucyjną normą-zasadą, której treść ustawodawca może modyfikować z zastrzeżeniem wymogów dopuszczalnych ograniczeń konstytucyjnych praw.</a:t>
            </a:r>
          </a:p>
          <a:p>
            <a:r>
              <a:rPr lang="pl-PL" sz="1000" dirty="0"/>
              <a:t>TEZA 2 | </a:t>
            </a:r>
            <a:r>
              <a:rPr lang="pl-PL" sz="1000" b="1" dirty="0"/>
              <a:t>aktualna</a:t>
            </a:r>
            <a:endParaRPr lang="pl-PL" sz="1000" dirty="0"/>
          </a:p>
          <a:p>
            <a:r>
              <a:rPr lang="pl-PL" sz="1000" dirty="0"/>
              <a:t>Ustawa procesowa może określać jedynie "zasady" i "tryb" postępowania wznowieniowego, które z uwagi na prawno-podmiotowy charakter art. 190 ust. 4 Konstytucji podlegają ocenie z perspektywy art. 31 ust. 3 Konstytucji. Ewentualne przedmiotowe ograniczenie wypadków wznowienia może wynikać z normy konstytucyjnej lub konieczności ochrony istoty oznaczonej instytucji prawnej. Ograniczenie to ma jednak charakter wyjątkowy. W braku unormowania szczególnego względem art. 4011 k.p.c. należy przyjąć jego możliwie szerokie zastosowanie. Wbrew twierdzeniu SN, o ile przepisy regulujące "zasady" i "tryb" postępowania, jako wspólne dla wznowienia sensu stricte i wznowienia po "derogacji trybunalskiej", mogą podlegać wykładni zawężającej (np. terminy), o tyle istota art. 4011 k.p.c. (restytucja konstytucyjności przy użyciu skargi o wznowienie), takiej wykładni już nie podlega.</a:t>
            </a:r>
          </a:p>
          <a:p>
            <a:r>
              <a:rPr lang="pl-PL" sz="1000" dirty="0"/>
              <a:t>TEZA 3 | </a:t>
            </a:r>
            <a:r>
              <a:rPr lang="pl-PL" sz="1000" b="1" dirty="0"/>
              <a:t>aktualna</a:t>
            </a:r>
            <a:endParaRPr lang="pl-PL" sz="1000" dirty="0"/>
          </a:p>
          <a:p>
            <a:r>
              <a:rPr lang="pl-PL" sz="1000" dirty="0"/>
              <a:t>Zarówno art. 190 ust. 4 Konstytucji, jak i art. 4011 k.p.c. nie pozostawiają wątpliwości, że możliwość wznowienia uzależniona jest tylko od dwóch przesłanek: stwierdzenia niekonstytucyjności oraz jego związku z podstawą prawną indywidualnego aktu stosowania prawa. Orzeczenie o niekonstytucyjności wywołuje jedynie "formalnoprawny" skutek w postaci otworzenia możliwości ponownego rozpoznania sprawy. Nie podważa ono per </a:t>
            </a:r>
            <a:r>
              <a:rPr lang="pl-PL" sz="1000" dirty="0" err="1"/>
              <a:t>se</a:t>
            </a:r>
            <a:r>
              <a:rPr lang="pl-PL" sz="1000" dirty="0"/>
              <a:t> rozstrzygnięcia. Negatoryjne orzeczenie interpretacyjne </a:t>
            </a:r>
            <a:r>
              <a:rPr lang="pl-PL" sz="1000" dirty="0" err="1"/>
              <a:t>TK</a:t>
            </a:r>
            <a:r>
              <a:rPr lang="pl-PL" sz="1000" dirty="0"/>
              <a:t> nie musi oznaczać automatycznie konieczności wydania zmienionego orzeczenia sądowego wskutek uwzględnienia skargi o wznowienie postępowania.</a:t>
            </a:r>
          </a:p>
          <a:p>
            <a:r>
              <a:rPr lang="pl-PL" sz="1000" dirty="0"/>
              <a:t>TEZA 4 | </a:t>
            </a:r>
            <a:r>
              <a:rPr lang="pl-PL" sz="1000" b="1" dirty="0"/>
              <a:t>aktualna</a:t>
            </a:r>
            <a:endParaRPr lang="pl-PL" sz="1000" dirty="0"/>
          </a:p>
          <a:p>
            <a:r>
              <a:rPr lang="pl-PL" sz="1000" dirty="0"/>
              <a:t>Przyjęcie konstrukcji prawa podmiotowego na gruncie art. 190 ust. 4 Konstytucji determinuje konieczność odrzucenia ekskluzywnej wykładni art. 4011 k.p.c., nakaz i zapewnienia realnej ochrony. Ustawodawcy pozostawiono wybór drogi restytucji konstytucyjności w ramach indywidualnych rozstrzygnięć, jeżeli jednak zdecydował się on na procedurę wznowieniową, musi ona być efektywna.</a:t>
            </a:r>
          </a:p>
          <a:p>
            <a:r>
              <a:rPr lang="pl-PL" sz="1000" b="1" dirty="0">
                <a:hlinkClick r:id="rId3"/>
              </a:rPr>
              <a:t>Trzciński Janusz, Glosa do uchwały SN z dnia 17 grudnia 2009 r., III </a:t>
            </a:r>
            <a:r>
              <a:rPr lang="pl-PL" sz="1000" b="1" dirty="0" err="1">
                <a:hlinkClick r:id="rId3"/>
              </a:rPr>
              <a:t>PZP</a:t>
            </a:r>
            <a:r>
              <a:rPr lang="pl-PL" sz="1000" b="1" dirty="0">
                <a:hlinkClick r:id="rId3"/>
              </a:rPr>
              <a:t> 2/09</a:t>
            </a:r>
            <a:endParaRPr lang="pl-PL" sz="1000" dirty="0">
              <a:hlinkClick r:id="rId3"/>
            </a:endParaRPr>
          </a:p>
          <a:p>
            <a:r>
              <a:rPr lang="pl-PL" sz="1000" dirty="0" err="1"/>
              <a:t>ZNSA</a:t>
            </a:r>
            <a:r>
              <a:rPr lang="pl-PL" sz="1000" dirty="0"/>
              <a:t> 2010/2/158-162 - glosa krytyczna</a:t>
            </a:r>
          </a:p>
          <a:p>
            <a:r>
              <a:rPr lang="pl-PL" sz="1000" dirty="0"/>
              <a:t>TEZA 1 | </a:t>
            </a:r>
            <a:r>
              <a:rPr lang="pl-PL" sz="1000" b="1" dirty="0"/>
              <a:t>aktualna</a:t>
            </a:r>
            <a:endParaRPr lang="pl-PL" sz="1000" dirty="0"/>
          </a:p>
          <a:p>
            <a:r>
              <a:rPr lang="pl-PL" sz="1000" dirty="0"/>
              <a:t>Artykuł 190 [Konstytucji RP] nie zabrania formułowania orzeczeń interpretacyjnych ani zakresowych. Na marginesie tej uwagi powiem, że osobiście nie widzę większej różnicy pomiędzy orzeczeniem interpretacyjnym a zakresowym. Najważniejsza różnica będzie polegała na sformułowaniu, może z wyjątkiem tych orzeczeń, które uznają przepis za niezgodny w określonym czasowym zakresie jego stosowania.</a:t>
            </a:r>
          </a:p>
          <a:p>
            <a:r>
              <a:rPr lang="pl-PL" sz="1000" dirty="0"/>
              <a:t>TEZA 2 | </a:t>
            </a:r>
            <a:r>
              <a:rPr lang="pl-PL" sz="1000" b="1" dirty="0"/>
              <a:t>aktualna</a:t>
            </a:r>
            <a:endParaRPr lang="pl-PL" sz="1000" dirty="0"/>
          </a:p>
          <a:p>
            <a:r>
              <a:rPr lang="pl-PL" sz="1000" dirty="0"/>
              <a:t>Nie zawsze jest potrzeba eliminowania z porządku prawnego przepisu tylko dlatego, że jakiś aspekt rozumienia tego przepisu jest niekonstytucyjny.</a:t>
            </a:r>
          </a:p>
          <a:p>
            <a:r>
              <a:rPr lang="pl-PL" sz="1000" dirty="0"/>
              <a:t>TEZA 3 | </a:t>
            </a:r>
            <a:r>
              <a:rPr lang="pl-PL" sz="1000" b="1" dirty="0"/>
              <a:t>aktualna</a:t>
            </a:r>
            <a:endParaRPr lang="pl-PL" sz="1000" dirty="0"/>
          </a:p>
          <a:p>
            <a:r>
              <a:rPr lang="pl-PL" sz="1000" dirty="0"/>
              <a:t>Zarówno w przypadku art. 190 ust. 3, jak i art. 122 ust. 4 orzeczenia Trybunału Konstytucyjnego są możliwe jedynie w drodze nadania przepisom odpowiedniego sensu, a więc poprzez dokonanie odpowiedniej wykładni.</a:t>
            </a:r>
          </a:p>
          <a:p>
            <a:pPr marR="0" lvl="0" algn="just" defTabSz="914400" rtl="0" eaLnBrk="1" fontAlgn="auto" latinLnBrk="0" hangingPunct="1">
              <a:lnSpc>
                <a:spcPct val="107000"/>
              </a:lnSpc>
              <a:spcBef>
                <a:spcPts val="0"/>
              </a:spcBef>
              <a:spcAft>
                <a:spcPts val="0"/>
              </a:spcAft>
              <a:buClrTx/>
              <a:buSzTx/>
              <a:tabLst/>
              <a:defRPr/>
            </a:pPr>
            <a:endParaRPr kumimoji="0" lang="pl-PL" sz="1800" i="0" u="none" strike="noStrike" kern="1200" cap="none" spc="0" normalizeH="0" baseline="0" noProof="0" dirty="0">
              <a:ln>
                <a:noFill/>
              </a:ln>
              <a:solidFill>
                <a:srgbClr val="000000"/>
              </a:solidFill>
              <a:effectLst/>
              <a:uLnTx/>
              <a:uFillTx/>
              <a:latin typeface="robotoregular"/>
              <a:ea typeface="+mn-ea"/>
              <a:cs typeface="+mn-cs"/>
            </a:endParaRPr>
          </a:p>
        </p:txBody>
      </p:sp>
    </p:spTree>
    <p:extLst>
      <p:ext uri="{BB962C8B-B14F-4D97-AF65-F5344CB8AC3E}">
        <p14:creationId xmlns:p14="http://schemas.microsoft.com/office/powerpoint/2010/main" val="14805941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145073D8-65C5-C93A-E191-5A70E02F4602}"/>
              </a:ext>
            </a:extLst>
          </p:cNvPr>
          <p:cNvSpPr txBox="1"/>
          <p:nvPr/>
        </p:nvSpPr>
        <p:spPr>
          <a:xfrm>
            <a:off x="137160" y="58847"/>
            <a:ext cx="11585448" cy="3989682"/>
          </a:xfrm>
          <a:prstGeom prst="rect">
            <a:avLst/>
          </a:prstGeom>
          <a:noFill/>
        </p:spPr>
        <p:txBody>
          <a:bodyPr wrap="square">
            <a:spAutoFit/>
          </a:bodyPr>
          <a:lstStyle/>
          <a:p>
            <a:r>
              <a:rPr lang="pl-PL" b="1" dirty="0">
                <a:solidFill>
                  <a:srgbClr val="000000"/>
                </a:solidFill>
                <a:latin typeface="robotoregular"/>
              </a:rPr>
              <a:t>Problemy związane ze wznawianiem postępowań cywilnych w oparciu o wyrok </a:t>
            </a:r>
            <a:r>
              <a:rPr lang="pl-PL" b="1" dirty="0" err="1">
                <a:solidFill>
                  <a:srgbClr val="000000"/>
                </a:solidFill>
                <a:latin typeface="robotoregular"/>
              </a:rPr>
              <a:t>TK</a:t>
            </a:r>
            <a:r>
              <a:rPr lang="pl-PL" b="1" dirty="0">
                <a:solidFill>
                  <a:srgbClr val="000000"/>
                </a:solidFill>
                <a:latin typeface="robotoregular"/>
              </a:rPr>
              <a:t> 10/16</a:t>
            </a:r>
          </a:p>
          <a:p>
            <a:endParaRPr lang="pl-PL" dirty="0"/>
          </a:p>
          <a:p>
            <a:r>
              <a:rPr lang="pl-PL" dirty="0"/>
              <a:t>Wyrok Trybunału Konstytucyjnego z dnia 3 grudnia 2025 r. </a:t>
            </a:r>
            <a:r>
              <a:rPr lang="pl-PL" dirty="0" err="1"/>
              <a:t>SK</a:t>
            </a:r>
            <a:r>
              <a:rPr lang="pl-PL" dirty="0"/>
              <a:t> 17/18</a:t>
            </a:r>
          </a:p>
          <a:p>
            <a:r>
              <a:rPr lang="pl-PL" dirty="0"/>
              <a:t>TEZA :</a:t>
            </a:r>
          </a:p>
          <a:p>
            <a:endParaRPr lang="pl-PL" dirty="0"/>
          </a:p>
          <a:p>
            <a:r>
              <a:rPr lang="pl-PL" dirty="0"/>
              <a:t>1. Art. 399 § 2 ustawy z dnia 17 listopada 1964 r. - Kodeks postępowania cywilnego (Dz. U. z 2024 r. poz. 1568, z </a:t>
            </a:r>
            <a:r>
              <a:rPr lang="pl-PL" dirty="0" err="1"/>
              <a:t>późn</a:t>
            </a:r>
            <a:r>
              <a:rPr lang="pl-PL" dirty="0"/>
              <a:t>. zm.) w zakresie, w jakim wyłącza wniesienie skargi o wznowienie postępowania na podstawie art. 4011 tej ustawy odnośnie do postanowienia o nadaniu klauzuli wykonalności tytułowi egzekucyjnemu, jest niezgodny z art. 45 ust. 1 w związku z art. 190 ust. 4 i art. 77 ust. 2 Konstytucji Rzeczypospolitej Polskiej.</a:t>
            </a:r>
          </a:p>
          <a:p>
            <a:endParaRPr lang="pl-PL" dirty="0"/>
          </a:p>
          <a:p>
            <a:r>
              <a:rPr lang="pl-PL" dirty="0"/>
              <a:t>2. </a:t>
            </a:r>
            <a:r>
              <a:rPr lang="pl-PL" b="1" dirty="0"/>
              <a:t>Art. 401-1 ustawy - Kodeks postępowania cywilnego w zakresie, w jakim nie stanowi podstawy do wznowienia postępowania w przypadku wydania przez Trybunał Konstytucyjny wyroku orzekającego o niezgodności z Konstytucją określonego znaczenia aktu normatywnego, jest niezgodny z art. 190 ust. 4 Konstytucji.</a:t>
            </a:r>
          </a:p>
        </p:txBody>
      </p:sp>
    </p:spTree>
    <p:extLst>
      <p:ext uri="{BB962C8B-B14F-4D97-AF65-F5344CB8AC3E}">
        <p14:creationId xmlns:p14="http://schemas.microsoft.com/office/powerpoint/2010/main" val="6585740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3CFBA370-3276-48D8-E39B-2444E3FBA771}"/>
              </a:ext>
            </a:extLst>
          </p:cNvPr>
          <p:cNvSpPr txBox="1"/>
          <p:nvPr/>
        </p:nvSpPr>
        <p:spPr>
          <a:xfrm>
            <a:off x="484632" y="329184"/>
            <a:ext cx="11073384" cy="4048929"/>
          </a:xfrm>
          <a:prstGeom prst="rect">
            <a:avLst/>
          </a:prstGeom>
          <a:noFill/>
        </p:spPr>
        <p:txBody>
          <a:bodyPr wrap="square">
            <a:spAutoFit/>
          </a:bodyPr>
          <a:lstStyle/>
          <a:p>
            <a:pPr>
              <a:lnSpc>
                <a:spcPct val="107000"/>
              </a:lnSpc>
              <a:spcAft>
                <a:spcPts val="800"/>
              </a:spcAft>
            </a:pPr>
            <a:r>
              <a:rPr lang="pl-PL" b="1" dirty="0">
                <a:solidFill>
                  <a:srgbClr val="000000"/>
                </a:solidFill>
                <a:latin typeface="robotoregular"/>
              </a:rPr>
              <a:t>Problemy związane ze wznawianiem postępowań cywilnych w oparciu o wyrok </a:t>
            </a:r>
            <a:r>
              <a:rPr lang="pl-PL" b="1" dirty="0" err="1">
                <a:solidFill>
                  <a:srgbClr val="000000"/>
                </a:solidFill>
                <a:latin typeface="robotoregular"/>
              </a:rPr>
              <a:t>TK</a:t>
            </a:r>
            <a:r>
              <a:rPr lang="pl-PL" b="1" dirty="0">
                <a:solidFill>
                  <a:srgbClr val="000000"/>
                </a:solidFill>
                <a:latin typeface="robotoregular"/>
              </a:rPr>
              <a:t> 10/16</a:t>
            </a:r>
          </a:p>
          <a:p>
            <a:pPr>
              <a:lnSpc>
                <a:spcPct val="107000"/>
              </a:lnSpc>
              <a:spcAft>
                <a:spcPts val="800"/>
              </a:spcAft>
              <a:buNone/>
            </a:pPr>
            <a:endParaRPr lang="pl-PL"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pl-PL" sz="1800" kern="100" dirty="0">
                <a:effectLst/>
                <a:latin typeface="Aptos" panose="020B0004020202020204" pitchFamily="34" charset="0"/>
                <a:ea typeface="Aptos" panose="020B0004020202020204" pitchFamily="34" charset="0"/>
                <a:cs typeface="Times New Roman" panose="02020603050405020304" pitchFamily="18" charset="0"/>
              </a:rPr>
              <a:t>Wyroki interpretacyjne i wyroki zakresowe </a:t>
            </a:r>
            <a:r>
              <a:rPr lang="pl-PL" sz="1800" kern="100" dirty="0" err="1">
                <a:effectLst/>
                <a:latin typeface="Aptos" panose="020B0004020202020204" pitchFamily="34" charset="0"/>
                <a:ea typeface="Aptos" panose="020B0004020202020204" pitchFamily="34" charset="0"/>
                <a:cs typeface="Times New Roman" panose="02020603050405020304" pitchFamily="18" charset="0"/>
              </a:rPr>
              <a:t>TK</a:t>
            </a:r>
            <a:r>
              <a:rPr lang="pl-PL" sz="1800" kern="100" dirty="0">
                <a:effectLst/>
                <a:latin typeface="Aptos" panose="020B0004020202020204" pitchFamily="34" charset="0"/>
                <a:ea typeface="Aptos" panose="020B0004020202020204" pitchFamily="34" charset="0"/>
                <a:cs typeface="Times New Roman" panose="02020603050405020304" pitchFamily="18" charset="0"/>
              </a:rPr>
              <a:t> – próba definicji, za: Tadeusz </a:t>
            </a:r>
            <a:r>
              <a:rPr lang="pl-PL" sz="1800" kern="100" dirty="0" err="1">
                <a:effectLst/>
                <a:latin typeface="Aptos" panose="020B0004020202020204" pitchFamily="34" charset="0"/>
                <a:ea typeface="Aptos" panose="020B0004020202020204" pitchFamily="34" charset="0"/>
                <a:cs typeface="Times New Roman" panose="02020603050405020304" pitchFamily="18" charset="0"/>
              </a:rPr>
              <a:t>Woś</a:t>
            </a:r>
            <a:r>
              <a:rPr lang="pl-PL" sz="1800" kern="100" dirty="0">
                <a:effectLst/>
                <a:latin typeface="Aptos" panose="020B0004020202020204" pitchFamily="34" charset="0"/>
                <a:ea typeface="Aptos" panose="020B0004020202020204" pitchFamily="34" charset="0"/>
                <a:cs typeface="Times New Roman" panose="02020603050405020304" pitchFamily="18" charset="0"/>
              </a:rPr>
              <a:t>: Wyroki interpretacyjne i zakresowe w orzecznictwie Trybunału Konstytucyjnego , w: Studia </a:t>
            </a:r>
            <a:r>
              <a:rPr lang="pl-PL" sz="1800" kern="100" dirty="0" err="1">
                <a:effectLst/>
                <a:latin typeface="Aptos" panose="020B0004020202020204" pitchFamily="34" charset="0"/>
                <a:ea typeface="Aptos" panose="020B0004020202020204" pitchFamily="34" charset="0"/>
                <a:cs typeface="Times New Roman" panose="02020603050405020304" pitchFamily="18" charset="0"/>
              </a:rPr>
              <a:t>Iuridica</a:t>
            </a:r>
            <a:r>
              <a:rPr lang="pl-PL" sz="1800" kern="100" dirty="0">
                <a:effectLst/>
                <a:latin typeface="Aptos" panose="020B0004020202020204" pitchFamily="34" charset="0"/>
                <a:ea typeface="Aptos" panose="020B0004020202020204" pitchFamily="34" charset="0"/>
                <a:cs typeface="Times New Roman" panose="02020603050405020304" pitchFamily="18" charset="0"/>
              </a:rPr>
              <a:t> </a:t>
            </a:r>
            <a:r>
              <a:rPr lang="pl-PL" sz="1800" kern="100" dirty="0" err="1">
                <a:effectLst/>
                <a:latin typeface="Aptos" panose="020B0004020202020204" pitchFamily="34" charset="0"/>
                <a:ea typeface="Aptos" panose="020B0004020202020204" pitchFamily="34" charset="0"/>
                <a:cs typeface="Times New Roman" panose="02020603050405020304" pitchFamily="18" charset="0"/>
              </a:rPr>
              <a:t>Lublinensia</a:t>
            </a:r>
            <a:r>
              <a:rPr lang="pl-PL" sz="1800" kern="100" dirty="0">
                <a:effectLst/>
                <a:latin typeface="Aptos" panose="020B0004020202020204" pitchFamily="34" charset="0"/>
                <a:ea typeface="Aptos" panose="020B0004020202020204" pitchFamily="34" charset="0"/>
                <a:cs typeface="Times New Roman" panose="02020603050405020304" pitchFamily="18" charset="0"/>
              </a:rPr>
              <a:t> vo</a:t>
            </a:r>
            <a:r>
              <a:rPr lang="pl-PL" kern="100" dirty="0">
                <a:latin typeface="Aptos" panose="020B0004020202020204" pitchFamily="34" charset="0"/>
                <a:ea typeface="Aptos" panose="020B0004020202020204" pitchFamily="34" charset="0"/>
                <a:cs typeface="Times New Roman" panose="02020603050405020304" pitchFamily="18" charset="0"/>
              </a:rPr>
              <a:t>l. XXV, 3, 2016</a:t>
            </a:r>
            <a:endParaRPr lang="pl-PL"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pl-PL" b="1" kern="100" dirty="0">
                <a:latin typeface="Aptos" panose="020B0004020202020204" pitchFamily="34" charset="0"/>
                <a:ea typeface="Aptos" panose="020B0004020202020204" pitchFamily="34" charset="0"/>
                <a:cs typeface="Times New Roman" panose="02020603050405020304" pitchFamily="18" charset="0"/>
              </a:rPr>
              <a:t>Wyrok interpretacyjny jest orzeczeniem, w sentencji którego </a:t>
            </a:r>
            <a:r>
              <a:rPr lang="pl-PL" b="1" kern="100" dirty="0" err="1">
                <a:latin typeface="Aptos" panose="020B0004020202020204" pitchFamily="34" charset="0"/>
                <a:ea typeface="Aptos" panose="020B0004020202020204" pitchFamily="34" charset="0"/>
                <a:cs typeface="Times New Roman" panose="02020603050405020304" pitchFamily="18" charset="0"/>
              </a:rPr>
              <a:t>TK</a:t>
            </a:r>
            <a:r>
              <a:rPr lang="pl-PL" b="1" kern="100" dirty="0">
                <a:latin typeface="Aptos" panose="020B0004020202020204" pitchFamily="34" charset="0"/>
                <a:ea typeface="Aptos" panose="020B0004020202020204" pitchFamily="34" charset="0"/>
                <a:cs typeface="Times New Roman" panose="02020603050405020304" pitchFamily="18" charset="0"/>
              </a:rPr>
              <a:t> </a:t>
            </a:r>
            <a:r>
              <a:rPr lang="pl-PL" b="1" kern="100" dirty="0" err="1">
                <a:latin typeface="Aptos" panose="020B0004020202020204" pitchFamily="34" charset="0"/>
                <a:ea typeface="Aptos" panose="020B0004020202020204" pitchFamily="34" charset="0"/>
                <a:cs typeface="Times New Roman" panose="02020603050405020304" pitchFamily="18" charset="0"/>
              </a:rPr>
              <a:t>stweirdza</a:t>
            </a:r>
            <a:r>
              <a:rPr lang="pl-PL" b="1" kern="100" dirty="0">
                <a:latin typeface="Aptos" panose="020B0004020202020204" pitchFamily="34" charset="0"/>
                <a:ea typeface="Aptos" panose="020B0004020202020204" pitchFamily="34" charset="0"/>
                <a:cs typeface="Times New Roman" panose="02020603050405020304" pitchFamily="18" charset="0"/>
              </a:rPr>
              <a:t> zgodność lub niezgodność z konstytucją przepisu prawnego w określonym jego rozumieniu. Jego zadaniem nie jest usuwanie niejednolitości i rozbieżności wykładni przepisów prawa, lecz eliminacja tego spośród możliwych wariantów interpretacyjnych kontrolowanego przepisu, który jest niezgodny z konstytucją.</a:t>
            </a:r>
          </a:p>
          <a:p>
            <a:pPr>
              <a:lnSpc>
                <a:spcPct val="107000"/>
              </a:lnSpc>
              <a:spcAft>
                <a:spcPts val="800"/>
              </a:spcAft>
              <a:buNone/>
            </a:pPr>
            <a:r>
              <a:rPr lang="pl-PL" sz="1800" kern="100" dirty="0">
                <a:effectLst/>
                <a:latin typeface="Aptos" panose="020B0004020202020204" pitchFamily="34" charset="0"/>
                <a:ea typeface="Aptos" panose="020B0004020202020204" pitchFamily="34" charset="0"/>
                <a:cs typeface="Times New Roman" panose="02020603050405020304" pitchFamily="18" charset="0"/>
              </a:rPr>
              <a:t>Wyrok zakresowy jest orzeczeniem, w sentencji którego </a:t>
            </a:r>
            <a:r>
              <a:rPr lang="pl-PL" sz="1800" kern="100" dirty="0" err="1">
                <a:effectLst/>
                <a:latin typeface="Aptos" panose="020B0004020202020204" pitchFamily="34" charset="0"/>
                <a:ea typeface="Aptos" panose="020B0004020202020204" pitchFamily="34" charset="0"/>
                <a:cs typeface="Times New Roman" panose="02020603050405020304" pitchFamily="18" charset="0"/>
              </a:rPr>
              <a:t>TK</a:t>
            </a:r>
            <a:r>
              <a:rPr lang="pl-PL" sz="1800" kern="100" dirty="0">
                <a:effectLst/>
                <a:latin typeface="Aptos" panose="020B0004020202020204" pitchFamily="34" charset="0"/>
                <a:ea typeface="Aptos" panose="020B0004020202020204" pitchFamily="34" charset="0"/>
                <a:cs typeface="Times New Roman" panose="02020603050405020304" pitchFamily="18" charset="0"/>
              </a:rPr>
              <a:t> </a:t>
            </a:r>
            <a:r>
              <a:rPr lang="pl-PL" sz="1800" kern="100" dirty="0" err="1">
                <a:effectLst/>
                <a:latin typeface="Aptos" panose="020B0004020202020204" pitchFamily="34" charset="0"/>
                <a:ea typeface="Aptos" panose="020B0004020202020204" pitchFamily="34" charset="0"/>
                <a:cs typeface="Times New Roman" panose="02020603050405020304" pitchFamily="18" charset="0"/>
              </a:rPr>
              <a:t>stweirdza</a:t>
            </a:r>
            <a:r>
              <a:rPr lang="pl-PL" sz="1800" kern="100" dirty="0">
                <a:effectLst/>
                <a:latin typeface="Aptos" panose="020B0004020202020204" pitchFamily="34" charset="0"/>
                <a:ea typeface="Aptos" panose="020B0004020202020204" pitchFamily="34" charset="0"/>
                <a:cs typeface="Times New Roman" panose="02020603050405020304" pitchFamily="18" charset="0"/>
              </a:rPr>
              <a:t> zgodność albo niezgodność z konstytucją przepisu prawnego w określonym (podmiotowym, czasowym lub przedmiotowym) zakresie jego stosowania. Wyrok zakresowy zmierza do rozstrzygnięcia, czy przepis prawny, którego rozumienie nie budzi wątpliwości, jest zgodny z konstytucją w pewnym zakresie jego stosowania.</a:t>
            </a:r>
          </a:p>
        </p:txBody>
      </p:sp>
    </p:spTree>
    <p:extLst>
      <p:ext uri="{BB962C8B-B14F-4D97-AF65-F5344CB8AC3E}">
        <p14:creationId xmlns:p14="http://schemas.microsoft.com/office/powerpoint/2010/main" val="13813344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A58CF3D0-F4AB-E353-10A2-62DF714D59AF}"/>
              </a:ext>
            </a:extLst>
          </p:cNvPr>
          <p:cNvSpPr txBox="1"/>
          <p:nvPr/>
        </p:nvSpPr>
        <p:spPr>
          <a:xfrm>
            <a:off x="320040" y="265176"/>
            <a:ext cx="8821674" cy="7150547"/>
          </a:xfrm>
          <a:prstGeom prst="rect">
            <a:avLst/>
          </a:prstGeom>
          <a:noFill/>
        </p:spPr>
        <p:txBody>
          <a:bodyPr wrap="square">
            <a:spAutoFit/>
          </a:bodyPr>
          <a:lstStyle/>
          <a:p>
            <a:pPr>
              <a:lnSpc>
                <a:spcPct val="107000"/>
              </a:lnSpc>
              <a:spcAft>
                <a:spcPts val="800"/>
              </a:spcAft>
            </a:pPr>
            <a:r>
              <a:rPr lang="pl-PL" b="1" dirty="0">
                <a:solidFill>
                  <a:srgbClr val="000000"/>
                </a:solidFill>
                <a:latin typeface="robotoregular"/>
              </a:rPr>
              <a:t>Problemy związane ze wznawianiem postępowań cywilnych w oparciu o wyrok </a:t>
            </a:r>
            <a:r>
              <a:rPr lang="pl-PL" b="1" dirty="0" err="1">
                <a:solidFill>
                  <a:srgbClr val="000000"/>
                </a:solidFill>
                <a:latin typeface="robotoregular"/>
              </a:rPr>
              <a:t>TK</a:t>
            </a:r>
            <a:r>
              <a:rPr lang="pl-PL" b="1" dirty="0">
                <a:solidFill>
                  <a:srgbClr val="000000"/>
                </a:solidFill>
                <a:latin typeface="robotoregular"/>
              </a:rPr>
              <a:t> 10/16</a:t>
            </a:r>
          </a:p>
          <a:p>
            <a:pPr algn="l">
              <a:buNone/>
            </a:pPr>
            <a:r>
              <a:rPr lang="pl-PL" sz="1400" b="1" i="0" dirty="0">
                <a:solidFill>
                  <a:srgbClr val="333333"/>
                </a:solidFill>
                <a:effectLst/>
                <a:latin typeface="Open Sans" panose="020B0606030504020204" pitchFamily="34" charset="0"/>
              </a:rPr>
              <a:t>Art.  399. </a:t>
            </a:r>
            <a:r>
              <a:rPr lang="pl-PL" sz="1400" b="1" i="0" dirty="0" err="1">
                <a:solidFill>
                  <a:srgbClr val="333333"/>
                </a:solidFill>
                <a:effectLst/>
                <a:latin typeface="Open Sans" panose="020B0606030504020204" pitchFamily="34" charset="0"/>
              </a:rPr>
              <a:t>KPC</a:t>
            </a:r>
            <a:endParaRPr lang="pl-PL" sz="1400" b="1" i="0" dirty="0">
              <a:solidFill>
                <a:srgbClr val="333333"/>
              </a:solidFill>
              <a:effectLst/>
              <a:latin typeface="Open Sans" panose="020B0606030504020204" pitchFamily="34" charset="0"/>
            </a:endParaRPr>
          </a:p>
          <a:p>
            <a:pPr algn="l">
              <a:buNone/>
            </a:pPr>
            <a:r>
              <a:rPr lang="pl-PL" sz="1400" b="1" i="0" dirty="0">
                <a:solidFill>
                  <a:srgbClr val="333333"/>
                </a:solidFill>
                <a:effectLst/>
                <a:latin typeface="Open Sans" panose="020B0606030504020204" pitchFamily="34" charset="0"/>
              </a:rPr>
              <a:t>§  1.</a:t>
            </a:r>
          </a:p>
          <a:p>
            <a:pPr algn="l">
              <a:buNone/>
            </a:pPr>
            <a:r>
              <a:rPr lang="pl-PL" sz="1400" b="0" i="0" dirty="0">
                <a:solidFill>
                  <a:srgbClr val="333333"/>
                </a:solidFill>
                <a:effectLst/>
                <a:latin typeface="Open Sans" panose="020B0606030504020204" pitchFamily="34" charset="0"/>
              </a:rPr>
              <a:t>W wypadkach przewidzianych w dziale niniejszym można żądać wznowienia postępowania, które zostało zakończone prawomocnym wyrokiem.</a:t>
            </a:r>
          </a:p>
          <a:p>
            <a:pPr algn="l">
              <a:buNone/>
            </a:pPr>
            <a:r>
              <a:rPr lang="pl-PL" sz="1400" b="1" i="0" dirty="0">
                <a:solidFill>
                  <a:srgbClr val="333333"/>
                </a:solidFill>
                <a:effectLst/>
                <a:latin typeface="Open Sans" panose="020B0606030504020204" pitchFamily="34" charset="0"/>
              </a:rPr>
              <a:t>§  2.</a:t>
            </a:r>
          </a:p>
          <a:p>
            <a:pPr algn="l">
              <a:buNone/>
            </a:pPr>
            <a:r>
              <a:rPr lang="pl-PL" sz="1400" b="0" i="0" dirty="0">
                <a:effectLst/>
                <a:latin typeface="Open Sans" panose="020B0606030504020204" pitchFamily="34" charset="0"/>
              </a:rPr>
              <a:t>Na podstawie określonej w </a:t>
            </a:r>
            <a:r>
              <a:rPr lang="pl-PL" sz="1400" b="0" i="0" u="none" strike="noStrike" dirty="0">
                <a:solidFill>
                  <a:srgbClr val="467886"/>
                </a:solidFill>
                <a:effectLst/>
                <a:latin typeface="Open Sans" panose="020B0606030504020204" pitchFamily="34" charset="0"/>
                <a:hlinkClick r:id="rId2">
                  <a:extLst>
                    <a:ext uri="{A12FA001-AC4F-418D-AE19-62706E023703}">
                      <ahyp:hlinkClr xmlns:ahyp="http://schemas.microsoft.com/office/drawing/2018/hyperlinkcolor" val="tx"/>
                    </a:ext>
                  </a:extLst>
                </a:hlinkClick>
              </a:rPr>
              <a:t>art. 401</a:t>
            </a:r>
            <a:r>
              <a:rPr lang="pl-PL" sz="1400" b="0" i="0" u="none" strike="noStrike" baseline="30000" dirty="0">
                <a:effectLst/>
                <a:latin typeface="Open Sans" panose="020B0606030504020204" pitchFamily="34" charset="0"/>
                <a:hlinkClick r:id="rId2">
                  <a:extLst>
                    <a:ext uri="{A12FA001-AC4F-418D-AE19-62706E023703}">
                      <ahyp:hlinkClr xmlns:ahyp="http://schemas.microsoft.com/office/drawing/2018/hyperlinkcolor" val="tx"/>
                    </a:ext>
                  </a:extLst>
                </a:hlinkClick>
              </a:rPr>
              <a:t>1</a:t>
            </a:r>
            <a:r>
              <a:rPr lang="pl-PL" sz="1400" b="0" i="0" dirty="0">
                <a:effectLst/>
                <a:latin typeface="Open Sans" panose="020B0606030504020204" pitchFamily="34" charset="0"/>
              </a:rPr>
              <a:t> postępowanie może być wznowione również w razie zakończenia go postanowieniem.</a:t>
            </a:r>
          </a:p>
          <a:p>
            <a:pPr algn="l">
              <a:buNone/>
            </a:pPr>
            <a:endParaRPr lang="pl-PL" dirty="0">
              <a:latin typeface="Open Sans" panose="020B0606030504020204" pitchFamily="34" charset="0"/>
            </a:endParaRPr>
          </a:p>
          <a:p>
            <a:pPr algn="l">
              <a:buNone/>
            </a:pPr>
            <a:r>
              <a:rPr lang="pl-PL" sz="1100" b="0" i="0" dirty="0">
                <a:effectLst/>
                <a:latin typeface="Open Sans" panose="020B0606030504020204" pitchFamily="34" charset="0"/>
              </a:rPr>
              <a:t>„Dopuszczalność wznowienia postępowania zakończonego postanowieniem podlega dwóm istotnym ograniczeniom. Po pierwsze, musi to być postanowienie kończące postępowanie w sprawie, np. postanowienie o odrzuceniu apelacji, postanowienie o odrzuceniu zarzutów od nakazu zapłaty (zob. na ten temat uwagi do art. 394). Po drugie, wznowienie całego postępowania dopuszczalne jest tylko w oparciu o jedną podstawę określoną w art. 4011, a więc gdy Trybunał Konstytucyjny orzekł o niezgodności aktu normatywnego, na podstawie którego zostało wydane orzeczenie, z Konstytucją RP, ratyfikowaną umową międzynarodową lub z ustawą (por. np. postanowienie SN z 26.01.2018 r., II </a:t>
            </a:r>
            <a:r>
              <a:rPr lang="pl-PL" sz="1100" b="0" i="0" dirty="0" err="1">
                <a:effectLst/>
                <a:latin typeface="Open Sans" panose="020B0606030504020204" pitchFamily="34" charset="0"/>
              </a:rPr>
              <a:t>CZ</a:t>
            </a:r>
            <a:r>
              <a:rPr lang="pl-PL" sz="1100" b="0" i="0" dirty="0">
                <a:effectLst/>
                <a:latin typeface="Open Sans" panose="020B0606030504020204" pitchFamily="34" charset="0"/>
              </a:rPr>
              <a:t> 99/17, LEX nr 2455718). Podstawa wznowienia może przy tym zaistnieć zarówno w stosunku do postanowienia, które zakończyło postępowanie, jak i co do poprzedzającego go wyroku bądź nakazu zapłaty. Jeśli zatem za niezgodny z Konstytucją RP, ratyfikowaną umową międzynarodową lub z ustawą został uznany akt normatywny, na podstawie którego wydany został wyrok, od którego odrzucono apelację, to skarga o wznowienie skierowana jest przeciwko wyrokowi sądu pierwszej instancji, dotyczy tego postępowania i ewentualnej zmianie podlega wyrok sądu pierwszej instancji. To samo dotyczy wyroku sądu drugiej instancji, od którego odrzucono skargę kasacyjną, bądź nakazu zapłaty, od którego odrzucono sprzeciw bądź zarzuty. Ostatnia sytuacja jest bardzo mało prawdopodobna, niemniej gdyby się zdarzyło, że sam nakaz zapłaty wydano na podstawie usuniętego następnie z porządku prawnego przepisu, to na skutek wyroku wydanego w wyniku skargi doszłoby do uchylenia zaskarżonego nakazu i rozstrzygnięcia co do istoty. Sąd rozpoznający sprawę na skutek skargi o wznowienie musiałby zignorować fakt, że środek zaskarżenia wniesiony od merytorycznego rozstrzygnięcia został odrzucony. Za prawidłowością takiego rozumowania przemawia dodatkowo sposób ukształtowania biegu terminu wniesienia skargi określony w art. 407 § 2. Jeśli natomiast w efekcie wyroku Trybunału Konstytucyjnego z porządku prawnego zostanie usunięty przepis, na podstawie którego wydano postanowienie kończące postępowanie w sprawie, to skarga o wznowienie postępowania otworzy możliwość kontynuacji postępowania, np. rozpoznanie odrzuconej apelacji, rozpoznanie odrzuconych zarzutów od nakazu zapłaty czy też rozpoznanie sprawy na skutek uprzednio odrzuconego pozwu. W obecnym stanie prawnym przedstawione rozwiązanie nie rozszerza się na inne przyczyny wznowienia.”   - </a:t>
            </a:r>
            <a:r>
              <a:rPr lang="pl-PL" sz="1100" b="0" i="1" dirty="0">
                <a:effectLst/>
                <a:latin typeface="Open Sans" panose="020B0606030504020204" pitchFamily="34" charset="0"/>
              </a:rPr>
              <a:t>za: </a:t>
            </a:r>
            <a:r>
              <a:rPr lang="pl-PL" sz="1100" b="0" i="1" dirty="0" err="1">
                <a:effectLst/>
                <a:latin typeface="Open Sans" panose="020B0606030504020204" pitchFamily="34" charset="0"/>
              </a:rPr>
              <a:t>M.Manowska</a:t>
            </a:r>
            <a:r>
              <a:rPr lang="pl-PL" sz="1100" i="1" dirty="0">
                <a:latin typeface="Open Sans" panose="020B0606030504020204" pitchFamily="34" charset="0"/>
              </a:rPr>
              <a:t> (red): Kodeks postępowania cywilnego. Komentarz aktualizowany. Tom. I  - wersja z 2022 r., kom. Do art. 399 </a:t>
            </a:r>
            <a:r>
              <a:rPr lang="pl-PL" sz="1100" i="1" dirty="0" err="1">
                <a:latin typeface="Open Sans" panose="020B0606030504020204" pitchFamily="34" charset="0"/>
              </a:rPr>
              <a:t>kpc</a:t>
            </a:r>
            <a:endParaRPr lang="pl-PL" sz="1100" b="0" i="0" dirty="0">
              <a:effectLst/>
              <a:latin typeface="Open Sans" panose="020B0606030504020204" pitchFamily="34" charset="0"/>
            </a:endParaRPr>
          </a:p>
          <a:p>
            <a:pPr>
              <a:lnSpc>
                <a:spcPct val="107000"/>
              </a:lnSpc>
              <a:spcAft>
                <a:spcPts val="800"/>
              </a:spcAft>
            </a:pPr>
            <a:endParaRPr lang="pl-PL" sz="1100" b="1" dirty="0">
              <a:solidFill>
                <a:srgbClr val="000000"/>
              </a:solidFill>
              <a:latin typeface="robotoregular"/>
            </a:endParaRPr>
          </a:p>
          <a:p>
            <a:pPr>
              <a:lnSpc>
                <a:spcPct val="107000"/>
              </a:lnSpc>
              <a:spcAft>
                <a:spcPts val="800"/>
              </a:spcAft>
            </a:pPr>
            <a:endParaRPr lang="pl-PL" sz="1100" b="1" dirty="0">
              <a:solidFill>
                <a:srgbClr val="000000"/>
              </a:solidFill>
              <a:latin typeface="robotoregular"/>
            </a:endParaRPr>
          </a:p>
          <a:p>
            <a:pPr>
              <a:lnSpc>
                <a:spcPct val="107000"/>
              </a:lnSpc>
              <a:spcAft>
                <a:spcPts val="800"/>
              </a:spcAft>
              <a:buNone/>
            </a:pPr>
            <a:endParaRPr lang="pl-PL"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4186335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6485B234-5ADA-008A-5A70-B1A9C755F55B}"/>
              </a:ext>
            </a:extLst>
          </p:cNvPr>
          <p:cNvSpPr txBox="1">
            <a:spLocks/>
          </p:cNvSpPr>
          <p:nvPr/>
        </p:nvSpPr>
        <p:spPr>
          <a:xfrm>
            <a:off x="4504267" y="415925"/>
            <a:ext cx="6944784" cy="6026150"/>
          </a:xfrm>
          <a:prstGeom prst="rect">
            <a:avLst/>
          </a:prstGeom>
        </p:spPr>
        <p:txBody>
          <a:bodyPr vert="horz" lIns="91440" tIns="45720" rIns="91440" bIns="45720" rtlCol="0" anchor="ctr">
            <a:normAutofit/>
          </a:bodyPr>
          <a:lstStyle>
            <a:defPPr>
              <a:defRPr lang="pl-PL"/>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just" defTabSz="914400" rtl="0" eaLnBrk="1" fontAlgn="auto" latinLnBrk="0" hangingPunct="1">
              <a:lnSpc>
                <a:spcPct val="107000"/>
              </a:lnSpc>
              <a:spcBef>
                <a:spcPts val="0"/>
              </a:spcBef>
              <a:spcAft>
                <a:spcPts val="0"/>
              </a:spcAft>
              <a:buClrTx/>
              <a:buSzTx/>
              <a:buFont typeface="+mj-lt"/>
              <a:buAutoNum type="arabicPeriod"/>
              <a:tabLst/>
              <a:defRPr/>
            </a:pPr>
            <a:r>
              <a:rPr kumimoji="0" lang="pl-PL" sz="1800" b="0" i="0" u="none" strike="noStrike" kern="1200" cap="none" spc="0" normalizeH="0" baseline="0" noProof="0" dirty="0">
                <a:ln>
                  <a:noFill/>
                </a:ln>
                <a:solidFill>
                  <a:srgbClr val="000000"/>
                </a:solidFill>
                <a:effectLst/>
                <a:uLnTx/>
                <a:uFillTx/>
                <a:latin typeface="robotoregular"/>
                <a:ea typeface="+mn-ea"/>
                <a:cs typeface="+mn-cs"/>
              </a:rPr>
              <a:t>Istota problemu prawnego - konstrukcja "służebności gruntowej odpowiadającej swą treścią służebności </a:t>
            </a:r>
            <a:r>
              <a:rPr kumimoji="0" lang="pl-PL" sz="1800" b="0" i="0" u="none" strike="noStrike" kern="1200" cap="none" spc="0" normalizeH="0" baseline="0" noProof="0" dirty="0" err="1">
                <a:ln>
                  <a:noFill/>
                </a:ln>
                <a:solidFill>
                  <a:srgbClr val="000000"/>
                </a:solidFill>
                <a:effectLst/>
                <a:uLnTx/>
                <a:uFillTx/>
                <a:latin typeface="robotoregular"/>
                <a:ea typeface="+mn-ea"/>
                <a:cs typeface="+mn-cs"/>
              </a:rPr>
              <a:t>przesyłu</a:t>
            </a:r>
            <a:r>
              <a:rPr kumimoji="0" lang="pl-PL" sz="1800" b="0" i="0" u="none" strike="noStrike" kern="1200" cap="none" spc="0" normalizeH="0" baseline="0" noProof="0" dirty="0">
                <a:ln>
                  <a:noFill/>
                </a:ln>
                <a:solidFill>
                  <a:srgbClr val="000000"/>
                </a:solidFill>
                <a:effectLst/>
                <a:uLnTx/>
                <a:uFillTx/>
                <a:latin typeface="robotoregular"/>
                <a:ea typeface="+mn-ea"/>
                <a:cs typeface="+mn-cs"/>
              </a:rPr>
              <a:t>" w orzecznictwie SN</a:t>
            </a:r>
          </a:p>
          <a:p>
            <a:pPr marL="342900" marR="0" lvl="0" indent="-342900" algn="just" defTabSz="914400" rtl="0" eaLnBrk="1" fontAlgn="auto" latinLnBrk="0" hangingPunct="1">
              <a:lnSpc>
                <a:spcPct val="107000"/>
              </a:lnSpc>
              <a:spcBef>
                <a:spcPts val="0"/>
              </a:spcBef>
              <a:spcAft>
                <a:spcPts val="0"/>
              </a:spcAft>
              <a:buClrTx/>
              <a:buSzTx/>
              <a:buFont typeface="+mj-lt"/>
              <a:buAutoNum type="arabicPeriod"/>
              <a:tabLst/>
              <a:defRPr/>
            </a:pPr>
            <a:r>
              <a:rPr kumimoji="0" lang="pl-PL" sz="1800" b="0" i="0" u="none" strike="noStrike" kern="1200" cap="none" spc="0" normalizeH="0" baseline="0" noProof="0" dirty="0">
                <a:ln>
                  <a:noFill/>
                </a:ln>
                <a:solidFill>
                  <a:srgbClr val="000000"/>
                </a:solidFill>
                <a:effectLst/>
                <a:uLnTx/>
                <a:uFillTx/>
                <a:latin typeface="robotoregular"/>
                <a:ea typeface="+mn-ea"/>
                <a:cs typeface="+mn-cs"/>
              </a:rPr>
              <a:t>Treść wyroku </a:t>
            </a:r>
            <a:r>
              <a:rPr kumimoji="0" lang="pl-PL" sz="1800" b="0" i="0" u="none" strike="noStrike" kern="1200" cap="none" spc="0" normalizeH="0" baseline="0" noProof="0" dirty="0" err="1">
                <a:ln>
                  <a:noFill/>
                </a:ln>
                <a:solidFill>
                  <a:srgbClr val="000000"/>
                </a:solidFill>
                <a:effectLst/>
                <a:uLnTx/>
                <a:uFillTx/>
                <a:latin typeface="robotoregular"/>
                <a:ea typeface="+mn-ea"/>
                <a:cs typeface="+mn-cs"/>
              </a:rPr>
              <a:t>TK</a:t>
            </a:r>
            <a:r>
              <a:rPr kumimoji="0" lang="pl-PL" sz="1800" b="0" i="0" u="none" strike="noStrike" kern="1200" cap="none" spc="0" normalizeH="0" baseline="0" noProof="0" dirty="0">
                <a:ln>
                  <a:noFill/>
                </a:ln>
                <a:solidFill>
                  <a:srgbClr val="000000"/>
                </a:solidFill>
                <a:effectLst/>
                <a:uLnTx/>
                <a:uFillTx/>
                <a:latin typeface="robotoregular"/>
                <a:ea typeface="+mn-ea"/>
                <a:cs typeface="+mn-cs"/>
              </a:rPr>
              <a:t> 10/16 </a:t>
            </a:r>
          </a:p>
          <a:p>
            <a:pPr marL="342900" marR="0" lvl="0" indent="-342900" algn="just" defTabSz="914400" rtl="0" eaLnBrk="1" fontAlgn="auto" latinLnBrk="0" hangingPunct="1">
              <a:lnSpc>
                <a:spcPct val="107000"/>
              </a:lnSpc>
              <a:spcBef>
                <a:spcPts val="0"/>
              </a:spcBef>
              <a:spcAft>
                <a:spcPts val="0"/>
              </a:spcAft>
              <a:buClrTx/>
              <a:buSzTx/>
              <a:buFont typeface="+mj-lt"/>
              <a:buAutoNum type="arabicPeriod"/>
              <a:tabLst/>
              <a:defRPr/>
            </a:pPr>
            <a:r>
              <a:rPr kumimoji="0" lang="pl-PL" sz="1800" b="0" i="0" u="none" strike="noStrike" kern="1200" cap="none" spc="0" normalizeH="0" baseline="0" noProof="0" dirty="0">
                <a:ln>
                  <a:noFill/>
                </a:ln>
                <a:solidFill>
                  <a:srgbClr val="000000"/>
                </a:solidFill>
                <a:effectLst/>
                <a:uLnTx/>
                <a:uFillTx/>
                <a:latin typeface="robotoregular"/>
                <a:ea typeface="+mn-ea"/>
                <a:cs typeface="+mn-cs"/>
              </a:rPr>
              <a:t>Zagadnienie obowiązywania w/w wyroków </a:t>
            </a:r>
            <a:r>
              <a:rPr kumimoji="0" lang="pl-PL" sz="1800" b="0" i="0" u="none" strike="noStrike" kern="1200" cap="none" spc="0" normalizeH="0" baseline="0" noProof="0" dirty="0" err="1">
                <a:ln>
                  <a:noFill/>
                </a:ln>
                <a:solidFill>
                  <a:srgbClr val="000000"/>
                </a:solidFill>
                <a:effectLst/>
                <a:uLnTx/>
                <a:uFillTx/>
                <a:latin typeface="robotoregular"/>
                <a:ea typeface="+mn-ea"/>
                <a:cs typeface="+mn-cs"/>
              </a:rPr>
              <a:t>TK</a:t>
            </a:r>
            <a:endParaRPr kumimoji="0" lang="pl-PL" sz="1800" b="0" i="0" u="none" strike="noStrike" kern="1200" cap="none" spc="0" normalizeH="0" baseline="0" noProof="0" dirty="0">
              <a:ln>
                <a:noFill/>
              </a:ln>
              <a:solidFill>
                <a:srgbClr val="000000"/>
              </a:solidFill>
              <a:effectLst/>
              <a:uLnTx/>
              <a:uFillTx/>
              <a:latin typeface="robotoregular"/>
              <a:ea typeface="+mn-ea"/>
              <a:cs typeface="+mn-cs"/>
            </a:endParaRPr>
          </a:p>
          <a:p>
            <a:pPr marL="342900" marR="0" lvl="0" indent="-342900" algn="just" defTabSz="914400" rtl="0" eaLnBrk="1" fontAlgn="auto" latinLnBrk="0" hangingPunct="1">
              <a:lnSpc>
                <a:spcPct val="107000"/>
              </a:lnSpc>
              <a:spcBef>
                <a:spcPts val="0"/>
              </a:spcBef>
              <a:spcAft>
                <a:spcPts val="0"/>
              </a:spcAft>
              <a:buClrTx/>
              <a:buSzTx/>
              <a:buFont typeface="+mj-lt"/>
              <a:buAutoNum type="arabicPeriod"/>
              <a:tabLst/>
              <a:defRPr/>
            </a:pPr>
            <a:r>
              <a:rPr kumimoji="0" lang="pl-PL" sz="1800" b="0" i="0" u="none" strike="noStrike" kern="1200" cap="none" spc="0" normalizeH="0" baseline="0" noProof="0" dirty="0">
                <a:ln>
                  <a:noFill/>
                </a:ln>
                <a:solidFill>
                  <a:srgbClr val="000000"/>
                </a:solidFill>
                <a:effectLst/>
                <a:uLnTx/>
                <a:uFillTx/>
                <a:latin typeface="robotoregular"/>
                <a:ea typeface="+mn-ea"/>
                <a:cs typeface="+mn-cs"/>
              </a:rPr>
              <a:t>Problemy związane ze wznawianiem postępowań cywilnych w oparciu o wyrok </a:t>
            </a:r>
            <a:r>
              <a:rPr kumimoji="0" lang="pl-PL" sz="1800" b="0" i="0" u="none" strike="noStrike" kern="1200" cap="none" spc="0" normalizeH="0" baseline="0" noProof="0" dirty="0" err="1">
                <a:ln>
                  <a:noFill/>
                </a:ln>
                <a:solidFill>
                  <a:srgbClr val="000000"/>
                </a:solidFill>
                <a:effectLst/>
                <a:uLnTx/>
                <a:uFillTx/>
                <a:latin typeface="robotoregular"/>
                <a:ea typeface="+mn-ea"/>
                <a:cs typeface="+mn-cs"/>
              </a:rPr>
              <a:t>TK</a:t>
            </a:r>
            <a:r>
              <a:rPr kumimoji="0" lang="pl-PL" sz="1800" b="0" i="0" u="none" strike="noStrike" kern="1200" cap="none" spc="0" normalizeH="0" baseline="0" noProof="0" dirty="0">
                <a:ln>
                  <a:noFill/>
                </a:ln>
                <a:solidFill>
                  <a:srgbClr val="000000"/>
                </a:solidFill>
                <a:effectLst/>
                <a:uLnTx/>
                <a:uFillTx/>
                <a:latin typeface="robotoregular"/>
                <a:ea typeface="+mn-ea"/>
                <a:cs typeface="+mn-cs"/>
              </a:rPr>
              <a:t> 10/16</a:t>
            </a:r>
          </a:p>
        </p:txBody>
      </p:sp>
      <p:sp>
        <p:nvSpPr>
          <p:cNvPr id="3" name="Text Placeholder 11">
            <a:extLst>
              <a:ext uri="{FF2B5EF4-FFF2-40B4-BE49-F238E27FC236}">
                <a16:creationId xmlns:a16="http://schemas.microsoft.com/office/drawing/2014/main" id="{3D175ADD-1C7C-8BFB-DCEA-E8B204EC1932}"/>
              </a:ext>
            </a:extLst>
          </p:cNvPr>
          <p:cNvSpPr txBox="1">
            <a:spLocks/>
          </p:cNvSpPr>
          <p:nvPr/>
        </p:nvSpPr>
        <p:spPr>
          <a:xfrm>
            <a:off x="1255929" y="2953712"/>
            <a:ext cx="2371820" cy="950576"/>
          </a:xfrm>
          <a:prstGeom prst="rect">
            <a:avLst/>
          </a:prstGeom>
          <a:solidFill>
            <a:schemeClr val="bg1"/>
          </a:solidFill>
        </p:spPr>
        <p:txBody>
          <a:bodyPr anchor="ctr"/>
          <a:lstStyle>
            <a:lvl1pPr marL="320675" indent="-219075" algn="l" defTabSz="914400" rtl="0" eaLnBrk="1" latinLnBrk="0" hangingPunct="1">
              <a:lnSpc>
                <a:spcPct val="90000"/>
              </a:lnSpc>
              <a:spcBef>
                <a:spcPts val="1000"/>
              </a:spcBef>
              <a:buFontTx/>
              <a:buNone/>
              <a:tabLst/>
              <a:defRPr sz="2800" b="1" kern="1200">
                <a:solidFill>
                  <a:srgbClr val="11463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00063" marR="0" lvl="0" indent="-219075" algn="l" defTabSz="914400" rtl="0" eaLnBrk="1" fontAlgn="auto" latinLnBrk="0" hangingPunct="1">
              <a:lnSpc>
                <a:spcPct val="90000"/>
              </a:lnSpc>
              <a:spcBef>
                <a:spcPts val="1000"/>
              </a:spcBef>
              <a:spcAft>
                <a:spcPts val="0"/>
              </a:spcAft>
              <a:buClrTx/>
              <a:buSzTx/>
              <a:buFontTx/>
              <a:buNone/>
              <a:tabLst/>
              <a:defRPr/>
            </a:pPr>
            <a:r>
              <a:rPr kumimoji="0" lang="pl-PL" sz="2800" b="1" i="0" u="none" strike="noStrike" kern="1200" cap="none" spc="0" normalizeH="0" baseline="0" noProof="0" dirty="0">
                <a:ln>
                  <a:noFill/>
                </a:ln>
                <a:solidFill>
                  <a:srgbClr val="114634"/>
                </a:solidFill>
                <a:effectLst/>
                <a:uLnTx/>
                <a:uFillTx/>
                <a:latin typeface="Aptos" panose="02110004020202020204"/>
                <a:ea typeface="+mn-ea"/>
                <a:cs typeface="+mn-cs"/>
              </a:rPr>
              <a:t>Konspekt</a:t>
            </a:r>
            <a:endParaRPr kumimoji="0" lang="en-PL" sz="2800" b="1" i="0" u="none" strike="noStrike" kern="1200" cap="none" spc="0" normalizeH="0" baseline="0" noProof="0" dirty="0">
              <a:ln>
                <a:noFill/>
              </a:ln>
              <a:solidFill>
                <a:srgbClr val="114634"/>
              </a:solidFill>
              <a:effectLst/>
              <a:uLnTx/>
              <a:uFillTx/>
              <a:latin typeface="Aptos" panose="02110004020202020204"/>
              <a:ea typeface="+mn-ea"/>
              <a:cs typeface="+mn-cs"/>
            </a:endParaRPr>
          </a:p>
        </p:txBody>
      </p:sp>
      <p:sp>
        <p:nvSpPr>
          <p:cNvPr id="4" name="Rectangle 24">
            <a:extLst>
              <a:ext uri="{FF2B5EF4-FFF2-40B4-BE49-F238E27FC236}">
                <a16:creationId xmlns:a16="http://schemas.microsoft.com/office/drawing/2014/main" id="{C1A70A6C-E0C8-E139-4560-87533EF250BE}"/>
              </a:ext>
            </a:extLst>
          </p:cNvPr>
          <p:cNvSpPr/>
          <p:nvPr/>
        </p:nvSpPr>
        <p:spPr>
          <a:xfrm>
            <a:off x="1374121" y="3105000"/>
            <a:ext cx="72000" cy="648000"/>
          </a:xfrm>
          <a:prstGeom prst="rect">
            <a:avLst/>
          </a:prstGeom>
          <a:solidFill>
            <a:srgbClr val="114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L"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56122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le tekstowe 4">
            <a:extLst>
              <a:ext uri="{FF2B5EF4-FFF2-40B4-BE49-F238E27FC236}">
                <a16:creationId xmlns:a16="http://schemas.microsoft.com/office/drawing/2014/main" id="{1B67684E-1536-2F19-1DD5-998EF08F35F9}"/>
              </a:ext>
            </a:extLst>
          </p:cNvPr>
          <p:cNvSpPr txBox="1"/>
          <p:nvPr/>
        </p:nvSpPr>
        <p:spPr>
          <a:xfrm>
            <a:off x="744522" y="251905"/>
            <a:ext cx="10996374" cy="6308586"/>
          </a:xfrm>
          <a:prstGeom prst="rect">
            <a:avLst/>
          </a:prstGeom>
          <a:noFill/>
        </p:spPr>
        <p:txBody>
          <a:bodyPr wrap="square">
            <a:spAutoFit/>
          </a:bodyPr>
          <a:lstStyle/>
          <a:p>
            <a:pPr lvl="0" algn="just">
              <a:lnSpc>
                <a:spcPct val="107000"/>
              </a:lnSpc>
              <a:defRPr/>
            </a:pPr>
            <a:r>
              <a:rPr lang="pl-PL" b="1" dirty="0">
                <a:solidFill>
                  <a:srgbClr val="000000"/>
                </a:solidFill>
                <a:latin typeface="robotoregular"/>
              </a:rPr>
              <a:t>Istota problemu prawnego - konstrukcja "służebności gruntowej odpowiadającej swą treścią służebności </a:t>
            </a:r>
            <a:r>
              <a:rPr lang="pl-PL" b="1" dirty="0" err="1">
                <a:solidFill>
                  <a:srgbClr val="000000"/>
                </a:solidFill>
                <a:latin typeface="robotoregular"/>
              </a:rPr>
              <a:t>przesyłu</a:t>
            </a:r>
            <a:r>
              <a:rPr lang="pl-PL" b="1" dirty="0">
                <a:solidFill>
                  <a:srgbClr val="000000"/>
                </a:solidFill>
                <a:latin typeface="robotoregular"/>
              </a:rPr>
              <a:t>" w orzecznictwie SN</a:t>
            </a:r>
          </a:p>
          <a:p>
            <a:pPr lvl="0" algn="just">
              <a:lnSpc>
                <a:spcPct val="107000"/>
              </a:lnSpc>
              <a:defRPr/>
            </a:pPr>
            <a:endParaRPr lang="pl-PL" b="1" dirty="0">
              <a:solidFill>
                <a:srgbClr val="000000"/>
              </a:solidFill>
              <a:latin typeface="robotoregular"/>
            </a:endParaRPr>
          </a:p>
          <a:p>
            <a:pPr lvl="0" algn="just">
              <a:lnSpc>
                <a:spcPct val="107000"/>
              </a:lnSpc>
              <a:defRPr/>
            </a:pPr>
            <a:r>
              <a:rPr lang="pl-PL" sz="900" dirty="0">
                <a:solidFill>
                  <a:srgbClr val="000000"/>
                </a:solidFill>
                <a:latin typeface="robotoregular"/>
              </a:rPr>
              <a:t>Ewolucja orzecznictwa – od dopuszczenia możliwości ustanowienia (a zatem także: zasiedzenia) zasiedzenia służebności gruntowej o faktycznych cechach służebności </a:t>
            </a:r>
            <a:r>
              <a:rPr lang="pl-PL" sz="900" dirty="0" err="1">
                <a:solidFill>
                  <a:srgbClr val="000000"/>
                </a:solidFill>
                <a:latin typeface="robotoregular"/>
              </a:rPr>
              <a:t>przesyłu</a:t>
            </a:r>
            <a:r>
              <a:rPr lang="pl-PL" sz="900" dirty="0">
                <a:solidFill>
                  <a:srgbClr val="000000"/>
                </a:solidFill>
                <a:latin typeface="robotoregular"/>
              </a:rPr>
              <a:t> wtedy, gdy można było zidentyfikować jakąkolwiek nieruchomość władnącą należącą do przedsiębiorstwa, poprzez uproszczenie myślowe zakładające, że przedsiębiorstwa tego rodzaju zawsze dysponuje jakąś nieruchomością, której nie potrzeba identyfikować, aż po całkowite oderwanie „służebności gruntowej odpowiadającej swą treścią służebności </a:t>
            </a:r>
            <a:r>
              <a:rPr lang="pl-PL" sz="900" dirty="0" err="1">
                <a:solidFill>
                  <a:srgbClr val="000000"/>
                </a:solidFill>
                <a:latin typeface="robotoregular"/>
              </a:rPr>
              <a:t>przesyłu</a:t>
            </a:r>
            <a:r>
              <a:rPr lang="pl-PL" sz="900" dirty="0">
                <a:solidFill>
                  <a:srgbClr val="000000"/>
                </a:solidFill>
                <a:latin typeface="robotoregular"/>
              </a:rPr>
              <a:t>” od definicyjnego wymogu istnienia jakiejkolwiek nieruchomości władnącej.</a:t>
            </a:r>
          </a:p>
          <a:p>
            <a:pPr lvl="0" algn="just">
              <a:lnSpc>
                <a:spcPct val="107000"/>
              </a:lnSpc>
              <a:defRPr/>
            </a:pPr>
            <a:r>
              <a:rPr lang="pl-PL" sz="900" dirty="0">
                <a:solidFill>
                  <a:srgbClr val="000000"/>
                </a:solidFill>
                <a:latin typeface="robotoregular"/>
              </a:rPr>
              <a:t>Jeżeli okres zasiedzenia miałby minąć przed 3 sierpnia 2008 roku (data wejścia w życie nowelizacji KC), stwierdzano zasiedzenie  „służebności gruntowej odpowiadającej swą treścią służebności </a:t>
            </a:r>
            <a:r>
              <a:rPr lang="pl-PL" sz="900" dirty="0" err="1">
                <a:solidFill>
                  <a:srgbClr val="000000"/>
                </a:solidFill>
                <a:latin typeface="robotoregular"/>
              </a:rPr>
              <a:t>przesyłu</a:t>
            </a:r>
            <a:r>
              <a:rPr lang="pl-PL" sz="900" dirty="0">
                <a:solidFill>
                  <a:srgbClr val="000000"/>
                </a:solidFill>
                <a:latin typeface="robotoregular"/>
              </a:rPr>
              <a:t>”, jeśli zaś czas zasiedzenia miałby się dopełnić po tej dacie, to zaliczano czas trwania  stanu faktycznego polegającego na posiadaniu </a:t>
            </a:r>
            <a:r>
              <a:rPr kumimoji="0" lang="pl-PL" sz="900" b="0" i="0" u="none" strike="noStrike" kern="1200" cap="none" spc="0" normalizeH="0" baseline="0" noProof="0" dirty="0">
                <a:ln>
                  <a:noFill/>
                </a:ln>
                <a:solidFill>
                  <a:srgbClr val="000000"/>
                </a:solidFill>
                <a:effectLst/>
                <a:uLnTx/>
                <a:uFillTx/>
                <a:latin typeface="robotoregular"/>
                <a:ea typeface="+mn-ea"/>
                <a:cs typeface="+mn-cs"/>
              </a:rPr>
              <a:t>„służebności gruntowej odpowiadającej swą treścią służebności </a:t>
            </a:r>
            <a:r>
              <a:rPr kumimoji="0" lang="pl-PL" sz="900" b="0" i="0" u="none" strike="noStrike" kern="1200" cap="none" spc="0" normalizeH="0" baseline="0" noProof="0" dirty="0" err="1">
                <a:ln>
                  <a:noFill/>
                </a:ln>
                <a:solidFill>
                  <a:srgbClr val="000000"/>
                </a:solidFill>
                <a:effectLst/>
                <a:uLnTx/>
                <a:uFillTx/>
                <a:latin typeface="robotoregular"/>
                <a:ea typeface="+mn-ea"/>
                <a:cs typeface="+mn-cs"/>
              </a:rPr>
              <a:t>przesyłu</a:t>
            </a:r>
            <a:r>
              <a:rPr kumimoji="0" lang="pl-PL" sz="900" b="0" i="0" u="none" strike="noStrike" kern="1200" cap="none" spc="0" normalizeH="0" baseline="0" noProof="0" dirty="0">
                <a:ln>
                  <a:noFill/>
                </a:ln>
                <a:solidFill>
                  <a:srgbClr val="000000"/>
                </a:solidFill>
                <a:effectLst/>
                <a:uLnTx/>
                <a:uFillTx/>
                <a:latin typeface="robotoregular"/>
                <a:ea typeface="+mn-ea"/>
                <a:cs typeface="+mn-cs"/>
              </a:rPr>
              <a:t>”, lecz finalnie stwierdzano nabycie w drodze zasiedzenia służebności </a:t>
            </a:r>
            <a:r>
              <a:rPr kumimoji="0" lang="pl-PL" sz="900" b="0" i="0" u="none" strike="noStrike" kern="1200" cap="none" spc="0" normalizeH="0" baseline="0" noProof="0" dirty="0" err="1">
                <a:ln>
                  <a:noFill/>
                </a:ln>
                <a:solidFill>
                  <a:srgbClr val="000000"/>
                </a:solidFill>
                <a:effectLst/>
                <a:uLnTx/>
                <a:uFillTx/>
                <a:latin typeface="robotoregular"/>
                <a:ea typeface="+mn-ea"/>
                <a:cs typeface="+mn-cs"/>
              </a:rPr>
              <a:t>przesyłu</a:t>
            </a:r>
            <a:r>
              <a:rPr kumimoji="0" lang="pl-PL" sz="900" b="0" i="0" u="none" strike="noStrike" kern="1200" cap="none" spc="0" normalizeH="0" baseline="0" noProof="0" dirty="0">
                <a:ln>
                  <a:noFill/>
                </a:ln>
                <a:solidFill>
                  <a:srgbClr val="000000"/>
                </a:solidFill>
                <a:effectLst/>
                <a:uLnTx/>
                <a:uFillTx/>
                <a:latin typeface="robotoregular"/>
                <a:ea typeface="+mn-ea"/>
                <a:cs typeface="+mn-cs"/>
              </a:rPr>
              <a:t>.</a:t>
            </a:r>
          </a:p>
          <a:p>
            <a:pPr lvl="0" algn="just">
              <a:lnSpc>
                <a:spcPct val="107000"/>
              </a:lnSpc>
              <a:defRPr/>
            </a:pPr>
            <a:endParaRPr lang="pl-PL" sz="900" dirty="0">
              <a:solidFill>
                <a:srgbClr val="000000"/>
              </a:solidFill>
              <a:latin typeface="robotoregular"/>
            </a:endParaRPr>
          </a:p>
          <a:p>
            <a:pPr lvl="0" algn="just">
              <a:lnSpc>
                <a:spcPct val="107000"/>
              </a:lnSpc>
              <a:defRPr/>
            </a:pPr>
            <a:r>
              <a:rPr lang="pl-PL" sz="900" b="1" dirty="0">
                <a:solidFill>
                  <a:srgbClr val="000000"/>
                </a:solidFill>
                <a:latin typeface="robotoregular"/>
              </a:rPr>
              <a:t>Przykładowe orzeczenia SN ilustrujące tę drogę myślową orzecznictwa: </a:t>
            </a:r>
          </a:p>
          <a:p>
            <a:pPr lvl="0" algn="just">
              <a:lnSpc>
                <a:spcPct val="107000"/>
              </a:lnSpc>
              <a:defRPr/>
            </a:pPr>
            <a:endParaRPr lang="pl-PL" sz="900" dirty="0">
              <a:solidFill>
                <a:srgbClr val="000000"/>
              </a:solidFill>
              <a:latin typeface="robotoregular"/>
            </a:endParaRPr>
          </a:p>
          <a:p>
            <a:pPr lvl="0" algn="just">
              <a:lnSpc>
                <a:spcPct val="107000"/>
              </a:lnSpc>
              <a:defRPr/>
            </a:pPr>
            <a:r>
              <a:rPr lang="pl-PL" sz="900" b="1" i="0" dirty="0">
                <a:solidFill>
                  <a:srgbClr val="333333"/>
                </a:solidFill>
                <a:effectLst/>
                <a:latin typeface="Open Sans" panose="020B0606030504020204" pitchFamily="34" charset="0"/>
              </a:rPr>
              <a:t>Uchwała </a:t>
            </a:r>
            <a:r>
              <a:rPr lang="pl-PL" sz="900" b="0" i="0" dirty="0">
                <a:solidFill>
                  <a:srgbClr val="333333"/>
                </a:solidFill>
                <a:effectLst/>
                <a:latin typeface="Open Sans" panose="020B0606030504020204" pitchFamily="34" charset="0"/>
              </a:rPr>
              <a:t>Sądu Najwyższego z dnia 17 stycznia 2003 r. </a:t>
            </a:r>
            <a:r>
              <a:rPr lang="pl-PL" sz="900" b="1" i="0" dirty="0">
                <a:solidFill>
                  <a:srgbClr val="333333"/>
                </a:solidFill>
                <a:effectLst/>
                <a:latin typeface="Open Sans" panose="020B0606030504020204" pitchFamily="34" charset="0"/>
              </a:rPr>
              <a:t>III </a:t>
            </a:r>
            <a:r>
              <a:rPr lang="pl-PL" sz="900" b="1" i="0" dirty="0" err="1">
                <a:solidFill>
                  <a:srgbClr val="333333"/>
                </a:solidFill>
                <a:effectLst/>
                <a:latin typeface="Open Sans" panose="020B0606030504020204" pitchFamily="34" charset="0"/>
              </a:rPr>
              <a:t>CZP</a:t>
            </a:r>
            <a:r>
              <a:rPr lang="pl-PL" sz="900" b="1" i="0" dirty="0">
                <a:solidFill>
                  <a:srgbClr val="333333"/>
                </a:solidFill>
                <a:effectLst/>
                <a:latin typeface="Open Sans" panose="020B0606030504020204" pitchFamily="34" charset="0"/>
              </a:rPr>
              <a:t> 79/02</a:t>
            </a:r>
          </a:p>
          <a:p>
            <a:pPr algn="l">
              <a:spcAft>
                <a:spcPts val="750"/>
              </a:spcAft>
              <a:buNone/>
            </a:pPr>
            <a:r>
              <a:rPr lang="pl-PL" sz="900" b="0" i="0" dirty="0">
                <a:solidFill>
                  <a:srgbClr val="333333"/>
                </a:solidFill>
                <a:effectLst/>
                <a:latin typeface="Open Sans" panose="020B0606030504020204" pitchFamily="34" charset="0"/>
              </a:rPr>
              <a:t>1. W postępowaniu wieczystoksięgowym nie jest dopuszczalne badanie skuteczności materialnoprawnej umowy o ustanowieniu służebności gruntowej w zakresie jej zgodności z celem takiej czynności, o którym mowa w art. 285 § 2 k.c.</a:t>
            </a:r>
          </a:p>
          <a:p>
            <a:pPr algn="l">
              <a:spcAft>
                <a:spcPts val="750"/>
              </a:spcAft>
              <a:buNone/>
            </a:pPr>
            <a:r>
              <a:rPr lang="pl-PL" sz="900" b="0" i="0" dirty="0">
                <a:solidFill>
                  <a:srgbClr val="333333"/>
                </a:solidFill>
                <a:effectLst/>
                <a:latin typeface="Open Sans" panose="020B0606030504020204" pitchFamily="34" charset="0"/>
              </a:rPr>
              <a:t>2. </a:t>
            </a:r>
            <a:r>
              <a:rPr lang="pl-PL" sz="900" b="1" i="0" dirty="0">
                <a:solidFill>
                  <a:srgbClr val="333333"/>
                </a:solidFill>
                <a:effectLst/>
                <a:latin typeface="Open Sans" panose="020B0606030504020204" pitchFamily="34" charset="0"/>
              </a:rPr>
              <a:t>Okoliczność, że nieruchomość władnąca wchodzi w skład przedsiębiorstwa energetycznego sama przez się nie wyklucza możliwości zrealizowania przez strony umowy o ustanowienie służebności gruntowej celu określonego w art. 285 § 2 k.c.</a:t>
            </a:r>
          </a:p>
          <a:p>
            <a:pPr lvl="0" algn="just">
              <a:lnSpc>
                <a:spcPct val="107000"/>
              </a:lnSpc>
              <a:defRPr/>
            </a:pPr>
            <a:endParaRPr lang="pl-PL" sz="900" dirty="0">
              <a:solidFill>
                <a:srgbClr val="000000"/>
              </a:solidFill>
              <a:latin typeface="robotoregular"/>
            </a:endParaRPr>
          </a:p>
          <a:p>
            <a:r>
              <a:rPr lang="pl-PL" sz="900" b="1" dirty="0"/>
              <a:t>Postanowienie </a:t>
            </a:r>
            <a:r>
              <a:rPr lang="pl-PL" sz="900" dirty="0"/>
              <a:t>Sądu Najwyższego z dnia 8 września 2006 r. </a:t>
            </a:r>
            <a:r>
              <a:rPr lang="pl-PL" sz="900" b="1" dirty="0"/>
              <a:t>II </a:t>
            </a:r>
            <a:r>
              <a:rPr lang="pl-PL" sz="900" b="1" dirty="0" err="1"/>
              <a:t>CSK</a:t>
            </a:r>
            <a:r>
              <a:rPr lang="pl-PL" sz="900" b="1" dirty="0"/>
              <a:t> 112/06</a:t>
            </a:r>
          </a:p>
          <a:p>
            <a:r>
              <a:rPr lang="pl-PL" sz="900" dirty="0"/>
              <a:t>Okoliczność, że służebność gruntowa zwiększy użyteczność przedsiębiorstwa prowadzonego przez właściciela nieruchomości nie może automatycznie wykluczać istnienia nieruchomości władnącej. Powszechnie wiadomo, że w skład przedsiębiorstwa mogą wchodzić także nieruchomości (por. art. 55</a:t>
            </a:r>
            <a:r>
              <a:rPr lang="pl-PL" sz="900" baseline="30000" dirty="0"/>
              <a:t>1</a:t>
            </a:r>
            <a:r>
              <a:rPr lang="pl-PL" sz="900" dirty="0"/>
              <a:t> pkt 2 k.c.), a funkcjonowanie przedsiębiorstwa energetycznego bez takich nieruchomości jest trudne do wyobrażenia. Bez znaczenia pozostaje fakt, iż w skład przedsiębiorstwa wchodzi wiele nieruchomości. Ułatwienie funkcjonowania przedsiębiorstwa może, w okolicznościach konkretnej sprawy, stanowić jednocześnie zwiększenie użyteczności nieruchomości należącej do tego przedsiębiorstwa.</a:t>
            </a:r>
          </a:p>
          <a:p>
            <a:endParaRPr lang="pl-PL" sz="900" dirty="0"/>
          </a:p>
          <a:p>
            <a:r>
              <a:rPr lang="pl-PL" sz="900" b="1" dirty="0"/>
              <a:t>Postanowienie</a:t>
            </a:r>
            <a:r>
              <a:rPr lang="pl-PL" sz="900" dirty="0"/>
              <a:t> Sądu Najwyższego z dnia 10 lipca 2008 r. </a:t>
            </a:r>
            <a:r>
              <a:rPr lang="pl-PL" sz="900" b="1" dirty="0"/>
              <a:t>III </a:t>
            </a:r>
            <a:r>
              <a:rPr lang="pl-PL" sz="900" b="1" dirty="0" err="1"/>
              <a:t>CSK</a:t>
            </a:r>
            <a:r>
              <a:rPr lang="pl-PL" sz="900" b="1" dirty="0"/>
              <a:t> 73/08</a:t>
            </a:r>
          </a:p>
          <a:p>
            <a:r>
              <a:rPr lang="pl-PL" sz="900" dirty="0"/>
              <a:t>TEZA</a:t>
            </a:r>
          </a:p>
          <a:p>
            <a:r>
              <a:rPr lang="pl-PL" sz="900" dirty="0"/>
              <a:t>Jeśli w drodze umownej można ustanowić służebność gruntową o treści odpowiadającej służebności </a:t>
            </a:r>
            <a:r>
              <a:rPr lang="pl-PL" sz="900" dirty="0" err="1"/>
              <a:t>przesyłu</a:t>
            </a:r>
            <a:r>
              <a:rPr lang="pl-PL" sz="900" dirty="0"/>
              <a:t>, to dopuszczalne jest nabycie te; służebności w drodze zasiedzenia. Jest to możliwe przy spełnieniu przesłanek zasiedzenia. Podstawową przesłanką jest niewątpliwie posiadanie tej służebności jako posiadacz samoistny; dobra bądź zła wiara ma jedynie wpływ na okres posiadania prowadzący do zasiedzenia.</a:t>
            </a:r>
          </a:p>
          <a:p>
            <a:endParaRPr lang="pl-PL" sz="900" dirty="0"/>
          </a:p>
          <a:p>
            <a:r>
              <a:rPr lang="pl-PL" sz="900" dirty="0"/>
              <a:t>2. Zakwalifikowanie korzystania z nieruchomości w zakresie odpowiadającym służebności przez przedsiębiorstwo państwowe - jako posiadania samoistnego, jest możliwe dopiero od 2.2.1989 r.</a:t>
            </a:r>
          </a:p>
          <a:p>
            <a:endParaRPr lang="pl-PL" sz="900" dirty="0"/>
          </a:p>
          <a:p>
            <a:r>
              <a:rPr lang="pl-PL" sz="900" b="1" dirty="0"/>
              <a:t>Postanowienie</a:t>
            </a:r>
            <a:r>
              <a:rPr lang="pl-PL" sz="900" dirty="0"/>
              <a:t>  Sądu Najwyższego z dnia 28 września 2023 r</a:t>
            </a:r>
            <a:r>
              <a:rPr lang="pl-PL" sz="900" b="1" dirty="0"/>
              <a:t>. I </a:t>
            </a:r>
            <a:r>
              <a:rPr lang="pl-PL" sz="900" b="1" dirty="0" err="1"/>
              <a:t>CSK</a:t>
            </a:r>
            <a:r>
              <a:rPr lang="pl-PL" sz="900" b="1" dirty="0"/>
              <a:t> 6556/22</a:t>
            </a:r>
          </a:p>
          <a:p>
            <a:r>
              <a:rPr lang="pl-PL" sz="900" dirty="0"/>
              <a:t>TEZA</a:t>
            </a:r>
          </a:p>
          <a:p>
            <a:endParaRPr lang="pl-PL" sz="900" dirty="0"/>
          </a:p>
          <a:p>
            <a:r>
              <a:rPr lang="pl-PL" sz="900" dirty="0"/>
              <a:t>Przed uregulowaniem w kodeksie cywilnym służebności </a:t>
            </a:r>
            <a:r>
              <a:rPr lang="pl-PL" sz="900" dirty="0" err="1"/>
              <a:t>przesyłu</a:t>
            </a:r>
            <a:r>
              <a:rPr lang="pl-PL" sz="900" dirty="0"/>
              <a:t> (art. 3051-3054 k.c.), dopuszczalne było nabycie w drodze zasiedzenia służebności, odpowiadającej treści służebności </a:t>
            </a:r>
            <a:r>
              <a:rPr lang="pl-PL" sz="900" dirty="0" err="1"/>
              <a:t>przesyłu</a:t>
            </a:r>
            <a:r>
              <a:rPr lang="pl-PL" sz="900" dirty="0"/>
              <a:t> na rzecz przedsiębiorstwa. Okres występowania na nieruchomości stanu faktycznego odpowiadającego treści służebności </a:t>
            </a:r>
            <a:r>
              <a:rPr lang="pl-PL" sz="900" dirty="0" err="1"/>
              <a:t>przesyłu</a:t>
            </a:r>
            <a:r>
              <a:rPr lang="pl-PL" sz="900" dirty="0"/>
              <a:t> przed wejściem w życie art. 3051-3054 k.c. podlega natomiast doliczeniu do czasu posiadania wymaganego do zasiedzenia tej służebności.</a:t>
            </a:r>
          </a:p>
          <a:p>
            <a:pPr lvl="0" algn="just">
              <a:lnSpc>
                <a:spcPct val="107000"/>
              </a:lnSpc>
              <a:defRPr/>
            </a:pPr>
            <a:endParaRPr lang="pl-PL" sz="1100" dirty="0">
              <a:solidFill>
                <a:srgbClr val="000000"/>
              </a:solidFill>
              <a:latin typeface="robotoregular"/>
            </a:endParaRPr>
          </a:p>
        </p:txBody>
      </p:sp>
    </p:spTree>
    <p:extLst>
      <p:ext uri="{BB962C8B-B14F-4D97-AF65-F5344CB8AC3E}">
        <p14:creationId xmlns:p14="http://schemas.microsoft.com/office/powerpoint/2010/main" val="11811737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9F967BE4-08C4-88EB-A8C3-C4DBCDC12E89}"/>
              </a:ext>
            </a:extLst>
          </p:cNvPr>
          <p:cNvSpPr txBox="1"/>
          <p:nvPr/>
        </p:nvSpPr>
        <p:spPr>
          <a:xfrm>
            <a:off x="459486" y="150965"/>
            <a:ext cx="11235690" cy="6501973"/>
          </a:xfrm>
          <a:prstGeom prst="rect">
            <a:avLst/>
          </a:prstGeom>
          <a:noFill/>
        </p:spPr>
        <p:txBody>
          <a:bodyPr wrap="square">
            <a:spAutoFit/>
          </a:bodyPr>
          <a:lstStyle/>
          <a:p>
            <a:pPr lvl="0" algn="just">
              <a:lnSpc>
                <a:spcPct val="107000"/>
              </a:lnSpc>
              <a:defRPr/>
            </a:pPr>
            <a:r>
              <a:rPr lang="pl-PL" b="1" dirty="0">
                <a:solidFill>
                  <a:srgbClr val="000000"/>
                </a:solidFill>
                <a:latin typeface="robotoregular"/>
              </a:rPr>
              <a:t>Treść wyroku P 10/16</a:t>
            </a:r>
          </a:p>
          <a:p>
            <a:pPr lvl="0" algn="just">
              <a:lnSpc>
                <a:spcPct val="107000"/>
              </a:lnSpc>
              <a:defRPr/>
            </a:pPr>
            <a:endParaRPr lang="pl-PL" b="1" dirty="0">
              <a:solidFill>
                <a:srgbClr val="000000"/>
              </a:solidFill>
              <a:latin typeface="robotoregular"/>
            </a:endParaRPr>
          </a:p>
          <a:p>
            <a:pPr lvl="0" algn="just">
              <a:lnSpc>
                <a:spcPct val="107000"/>
              </a:lnSpc>
              <a:defRPr/>
            </a:pPr>
            <a:r>
              <a:rPr lang="pl-PL" sz="1400" dirty="0">
                <a:solidFill>
                  <a:srgbClr val="000000"/>
                </a:solidFill>
                <a:latin typeface="robotoregular"/>
              </a:rPr>
              <a:t>P 10/16 – wyrok z 2 grudnia 2025 r.</a:t>
            </a:r>
          </a:p>
          <a:p>
            <a:pPr lvl="0" algn="just">
              <a:lnSpc>
                <a:spcPct val="107000"/>
              </a:lnSpc>
              <a:defRPr/>
            </a:pPr>
            <a:r>
              <a:rPr lang="pl-PL" sz="1400" dirty="0">
                <a:solidFill>
                  <a:srgbClr val="000000"/>
                </a:solidFill>
                <a:latin typeface="robotoregular"/>
              </a:rPr>
              <a:t>Sentencja: </a:t>
            </a:r>
            <a:r>
              <a:rPr lang="pl-PL" sz="1400" b="0" i="0" dirty="0">
                <a:solidFill>
                  <a:srgbClr val="333333"/>
                </a:solidFill>
                <a:effectLst/>
                <a:latin typeface="Open Sans" panose="020B0606030504020204" pitchFamily="34" charset="0"/>
              </a:rPr>
              <a:t>Art. 292 w związku z art. 285 § 1 i 2 ustawy z dnia 23 kwietnia 1964 r. - Kodeks cywilny (Dz. U. z 2025 r. poz. 1071, z </a:t>
            </a:r>
            <a:r>
              <a:rPr lang="pl-PL" sz="1400" b="0" i="0" dirty="0" err="1">
                <a:solidFill>
                  <a:srgbClr val="333333"/>
                </a:solidFill>
                <a:effectLst/>
                <a:latin typeface="Open Sans" panose="020B0606030504020204" pitchFamily="34" charset="0"/>
              </a:rPr>
              <a:t>późn</a:t>
            </a:r>
            <a:r>
              <a:rPr lang="pl-PL" sz="1400" b="0" i="0" dirty="0">
                <a:solidFill>
                  <a:srgbClr val="333333"/>
                </a:solidFill>
                <a:effectLst/>
                <a:latin typeface="Open Sans" panose="020B0606030504020204" pitchFamily="34" charset="0"/>
              </a:rPr>
              <a:t>. zm.), rozumiane w ten sposób, że umożliwiają nabycie przez przedsiębiorcę przesyłowego lub Skarb Państwa, przed wejściem w życie art. 305</a:t>
            </a:r>
            <a:r>
              <a:rPr lang="pl-PL" sz="1400" b="0" i="0" baseline="30000" dirty="0">
                <a:solidFill>
                  <a:srgbClr val="333333"/>
                </a:solidFill>
                <a:effectLst/>
                <a:latin typeface="Open Sans" panose="020B0606030504020204" pitchFamily="34" charset="0"/>
              </a:rPr>
              <a:t>1</a:t>
            </a:r>
            <a:r>
              <a:rPr lang="pl-PL" sz="1400" b="0" i="0" dirty="0">
                <a:solidFill>
                  <a:srgbClr val="333333"/>
                </a:solidFill>
                <a:effectLst/>
                <a:latin typeface="Open Sans" panose="020B0606030504020204" pitchFamily="34" charset="0"/>
              </a:rPr>
              <a:t>-305</a:t>
            </a:r>
            <a:r>
              <a:rPr lang="pl-PL" sz="1400" b="0" i="0" baseline="30000" dirty="0">
                <a:solidFill>
                  <a:srgbClr val="333333"/>
                </a:solidFill>
                <a:effectLst/>
                <a:latin typeface="Open Sans" panose="020B0606030504020204" pitchFamily="34" charset="0"/>
              </a:rPr>
              <a:t>4</a:t>
            </a:r>
            <a:r>
              <a:rPr lang="pl-PL" sz="1400" b="0" i="0" dirty="0">
                <a:solidFill>
                  <a:srgbClr val="333333"/>
                </a:solidFill>
                <a:effectLst/>
                <a:latin typeface="Open Sans" panose="020B0606030504020204" pitchFamily="34" charset="0"/>
              </a:rPr>
              <a:t> ustawy - Kodeks cywilny, w drodze zasiedzenia służebności gruntowej odpowiadającej treścią służebności </a:t>
            </a:r>
            <a:r>
              <a:rPr lang="pl-PL" sz="1400" b="0" i="0" dirty="0" err="1">
                <a:solidFill>
                  <a:srgbClr val="333333"/>
                </a:solidFill>
                <a:effectLst/>
                <a:latin typeface="Open Sans" panose="020B0606030504020204" pitchFamily="34" charset="0"/>
              </a:rPr>
              <a:t>przesyłu</a:t>
            </a:r>
            <a:r>
              <a:rPr lang="pl-PL" sz="1400" b="0" i="0" dirty="0">
                <a:solidFill>
                  <a:srgbClr val="333333"/>
                </a:solidFill>
                <a:effectLst/>
                <a:latin typeface="Open Sans" panose="020B0606030504020204" pitchFamily="34" charset="0"/>
              </a:rPr>
              <a:t>, są niezgodne z art. 21 ust. 1, art. 64 ust. 2 i 3 w związku z art. 31 ust. 3 oraz art. 2 Konstytucji Rzeczypospolitej Polskiej.</a:t>
            </a:r>
          </a:p>
          <a:p>
            <a:pPr lvl="0" algn="just">
              <a:lnSpc>
                <a:spcPct val="107000"/>
              </a:lnSpc>
              <a:defRPr/>
            </a:pPr>
            <a:endParaRPr lang="pl-PL" sz="1400" dirty="0">
              <a:solidFill>
                <a:srgbClr val="000000"/>
              </a:solidFill>
              <a:latin typeface="robotoregular"/>
            </a:endParaRPr>
          </a:p>
          <a:p>
            <a:pPr lvl="0" algn="just">
              <a:lnSpc>
                <a:spcPct val="107000"/>
              </a:lnSpc>
              <a:defRPr/>
            </a:pPr>
            <a:r>
              <a:rPr lang="pl-PL" sz="1000" dirty="0">
                <a:solidFill>
                  <a:srgbClr val="000000"/>
                </a:solidFill>
                <a:latin typeface="robotoregular"/>
              </a:rPr>
              <a:t>W połączonych do wspólnego rozpoznania pytaniach prawnych Sąd Rejonowy w Grudziądzu i Sąd Rejonowy w Brodnicy (dalej: pytające sądy) zwróciły się z pytaniami o tożsamej treści: czy art. 292 w związku z art. 285 § 1 i 2 ustawy z dnia 23 kwietnia 1964 r. - Kodeks cywilny (Dz. U. z 2016 r. poz. 380, ze zm.; aktualnie Dz. U. z 2025 r. poz. 1071; dalej: k.c. lub kodeks cywilny), rozumiany w ten sposób, że umożliwiał nabycie, przed wejściem w życie art. 3051-3054 k.c., w drodze zasiedzenia służebności gruntowej odpowiadającej treścią służebności </a:t>
            </a:r>
            <a:r>
              <a:rPr lang="pl-PL" sz="1000" dirty="0" err="1">
                <a:solidFill>
                  <a:srgbClr val="000000"/>
                </a:solidFill>
                <a:latin typeface="robotoregular"/>
              </a:rPr>
              <a:t>przesyłu</a:t>
            </a:r>
            <a:r>
              <a:rPr lang="pl-PL" sz="1000" dirty="0">
                <a:solidFill>
                  <a:srgbClr val="000000"/>
                </a:solidFill>
                <a:latin typeface="robotoregular"/>
              </a:rPr>
              <a:t> przez przedsiębiorcę przesyłowego lub Skarb Państwa, w sytuacji, w której nie wydano decyzji na podstawie art. 35 ust. 1 ustawy z dnia 12 marca 1958 r. o zasadach i trybie wywłaszczania nieruchomości (Dz. U. z 1974 r. Nr 10, poz. 64, ze zm.; dalej: </a:t>
            </a:r>
            <a:r>
              <a:rPr lang="pl-PL" sz="1000" dirty="0" err="1">
                <a:solidFill>
                  <a:srgbClr val="000000"/>
                </a:solidFill>
                <a:latin typeface="robotoregular"/>
              </a:rPr>
              <a:t>u.z.t.w.n</a:t>
            </a:r>
            <a:r>
              <a:rPr lang="pl-PL" sz="1000" dirty="0">
                <a:solidFill>
                  <a:srgbClr val="000000"/>
                </a:solidFill>
                <a:latin typeface="robotoregular"/>
              </a:rPr>
              <a:t>.), art. 70 ust. 1 ustawy z dnia 29 kwietnia 1985 r. o gospodarce gruntami i wywłaszczaniu nieruchomości (Dz. U. z 1991 r. Nr 30, poz. 127, ze zm.; dalej: </a:t>
            </a:r>
            <a:r>
              <a:rPr lang="pl-PL" sz="1000" dirty="0" err="1">
                <a:solidFill>
                  <a:srgbClr val="000000"/>
                </a:solidFill>
                <a:latin typeface="robotoregular"/>
              </a:rPr>
              <a:t>u.g.g.w.n</a:t>
            </a:r>
            <a:r>
              <a:rPr lang="pl-PL" sz="1000" dirty="0">
                <a:solidFill>
                  <a:srgbClr val="000000"/>
                </a:solidFill>
                <a:latin typeface="robotoregular"/>
              </a:rPr>
              <a:t>.) lub art. 124 ust. 1 ustawy z dnia 21 sierpnia 1997 r. o gospodarce nieruchomościami (Dz. U. z 2015 r. poz. 782, ze zm.; obecnie Dz. U. z 2024 r. poz. 1145, ze zm.; dalej: </a:t>
            </a:r>
            <a:r>
              <a:rPr lang="pl-PL" sz="1000" dirty="0" err="1">
                <a:solidFill>
                  <a:srgbClr val="000000"/>
                </a:solidFill>
                <a:latin typeface="robotoregular"/>
              </a:rPr>
              <a:t>u.g.n</a:t>
            </a:r>
            <a:r>
              <a:rPr lang="pl-PL" sz="1000" dirty="0">
                <a:solidFill>
                  <a:srgbClr val="000000"/>
                </a:solidFill>
                <a:latin typeface="robotoregular"/>
              </a:rPr>
              <a:t>.), jest zgodny z art. 1 Protokołu nr 1 do Konwencji o ochronie praw człowieka i podstawowych wolności, sporządzonego w Paryżu dnia 20 marca 1952 r. (Dz. U. z 1995 r. Nr 36, poz. 175, ze zm.; dalej: protokół) oraz art. 2, art. 21 ust. 1 i 2, art. 31 ust. 2 i 3 oraz art. 64 ust. 2 i 3 Konstytucji.</a:t>
            </a:r>
          </a:p>
          <a:p>
            <a:pPr lvl="0" algn="just">
              <a:lnSpc>
                <a:spcPct val="107000"/>
              </a:lnSpc>
              <a:defRPr/>
            </a:pPr>
            <a:endParaRPr lang="pl-PL" sz="1000" dirty="0">
              <a:solidFill>
                <a:srgbClr val="000000"/>
              </a:solidFill>
              <a:latin typeface="robotoregular"/>
            </a:endParaRPr>
          </a:p>
          <a:p>
            <a:pPr lvl="0" algn="just">
              <a:lnSpc>
                <a:spcPct val="107000"/>
              </a:lnSpc>
              <a:defRPr/>
            </a:pPr>
            <a:r>
              <a:rPr lang="pl-PL" sz="1000" dirty="0">
                <a:solidFill>
                  <a:srgbClr val="000000"/>
                </a:solidFill>
                <a:latin typeface="robotoregular"/>
              </a:rPr>
              <a:t>Pytające sądy wskazały, że ze zgromadzonego w sprawach materiału dowodowego nie wynika, by w odniesieniu do linii przesyłowych wymienionych we wnioskach o zasiedzenie zostały wydane decyzje na podstawie art. 35 ust. 1 </a:t>
            </a:r>
            <a:r>
              <a:rPr lang="pl-PL" sz="1000" dirty="0" err="1">
                <a:solidFill>
                  <a:srgbClr val="000000"/>
                </a:solidFill>
                <a:latin typeface="robotoregular"/>
              </a:rPr>
              <a:t>u.z.t.w.n</a:t>
            </a:r>
            <a:r>
              <a:rPr lang="pl-PL" sz="1000" dirty="0">
                <a:solidFill>
                  <a:srgbClr val="000000"/>
                </a:solidFill>
                <a:latin typeface="robotoregular"/>
              </a:rPr>
              <a:t>., art. 70 ust. 1 </a:t>
            </a:r>
            <a:r>
              <a:rPr lang="pl-PL" sz="1000" dirty="0" err="1">
                <a:solidFill>
                  <a:srgbClr val="000000"/>
                </a:solidFill>
                <a:latin typeface="robotoregular"/>
              </a:rPr>
              <a:t>u.g.g.w.n</a:t>
            </a:r>
            <a:r>
              <a:rPr lang="pl-PL" sz="1000" dirty="0">
                <a:solidFill>
                  <a:srgbClr val="000000"/>
                </a:solidFill>
                <a:latin typeface="robotoregular"/>
              </a:rPr>
              <a:t>. czy też art. 124 ust. 1 </a:t>
            </a:r>
            <a:r>
              <a:rPr lang="pl-PL" sz="1000" dirty="0" err="1">
                <a:solidFill>
                  <a:srgbClr val="000000"/>
                </a:solidFill>
                <a:latin typeface="robotoregular"/>
              </a:rPr>
              <a:t>u.g.n</a:t>
            </a:r>
            <a:r>
              <a:rPr lang="pl-PL" sz="1000" dirty="0">
                <a:solidFill>
                  <a:srgbClr val="000000"/>
                </a:solidFill>
                <a:latin typeface="robotoregular"/>
              </a:rPr>
              <a:t>.</a:t>
            </a:r>
          </a:p>
          <a:p>
            <a:pPr lvl="0" algn="just">
              <a:lnSpc>
                <a:spcPct val="107000"/>
              </a:lnSpc>
              <a:defRPr/>
            </a:pPr>
            <a:endParaRPr lang="pl-PL" sz="1000" dirty="0">
              <a:solidFill>
                <a:srgbClr val="000000"/>
              </a:solidFill>
              <a:latin typeface="robotoregular"/>
            </a:endParaRPr>
          </a:p>
          <a:p>
            <a:pPr lvl="0" algn="just">
              <a:lnSpc>
                <a:spcPct val="107000"/>
              </a:lnSpc>
              <a:defRPr/>
            </a:pPr>
            <a:r>
              <a:rPr lang="pl-PL" sz="1000" dirty="0">
                <a:solidFill>
                  <a:srgbClr val="000000"/>
                </a:solidFill>
                <a:latin typeface="robotoregular"/>
              </a:rPr>
              <a:t>1.2. Zaskarżone przepisy mają następującą treść:</a:t>
            </a:r>
          </a:p>
          <a:p>
            <a:pPr lvl="0" algn="just">
              <a:lnSpc>
                <a:spcPct val="107000"/>
              </a:lnSpc>
              <a:defRPr/>
            </a:pPr>
            <a:endParaRPr lang="pl-PL" sz="1000" dirty="0">
              <a:solidFill>
                <a:srgbClr val="000000"/>
              </a:solidFill>
              <a:latin typeface="robotoregular"/>
            </a:endParaRPr>
          </a:p>
          <a:p>
            <a:pPr lvl="0" algn="just">
              <a:lnSpc>
                <a:spcPct val="107000"/>
              </a:lnSpc>
              <a:defRPr/>
            </a:pPr>
            <a:r>
              <a:rPr lang="pl-PL" sz="1000" dirty="0">
                <a:solidFill>
                  <a:srgbClr val="000000"/>
                </a:solidFill>
                <a:latin typeface="robotoregular"/>
              </a:rPr>
              <a:t>1) art. 292 k.c. "Służebność gruntowa może być nabyta przez zasiedzenie tylko w wypadku, gdy polega na korzystaniu z trwałego i widocznego urządzenia. Przepisy o nabyciu własności nieruchomości przez zasiedzenie stosuje się odpowiednio",</a:t>
            </a:r>
          </a:p>
          <a:p>
            <a:pPr lvl="0" algn="just">
              <a:lnSpc>
                <a:spcPct val="107000"/>
              </a:lnSpc>
              <a:defRPr/>
            </a:pPr>
            <a:endParaRPr lang="pl-PL" sz="1000" dirty="0">
              <a:solidFill>
                <a:srgbClr val="000000"/>
              </a:solidFill>
              <a:latin typeface="robotoregular"/>
            </a:endParaRPr>
          </a:p>
          <a:p>
            <a:pPr lvl="0" algn="just">
              <a:lnSpc>
                <a:spcPct val="107000"/>
              </a:lnSpc>
              <a:defRPr/>
            </a:pPr>
            <a:r>
              <a:rPr lang="pl-PL" sz="1000" dirty="0">
                <a:solidFill>
                  <a:srgbClr val="000000"/>
                </a:solidFill>
                <a:latin typeface="robotoregular"/>
              </a:rPr>
              <a:t>2) art. 285 k.c. "§ 1. Nieruchomość można obciążyć na rzecz właściciela innej nieruchomości (nieruchomości władnącej) prawem, którego treść polega bądź na tym, że właściciel nieruchomości władnącej może korzystać w oznaczonym zakresie z nieruchomości obciążonej, bądź na tym, że właściciel nieruchomości obciążonej zostaje ograniczony w możności dokonywania w stosunku do niej określonych działań, bądź też na tym, że właścicielowi nieruchomości obciążonej nie wolno wykonywać określonych uprawnień, które mu względem nieruchomości władnącej przysługują na podstawie przepisów o treści i wykonywaniu własności (służebność gruntowa).</a:t>
            </a:r>
          </a:p>
          <a:p>
            <a:pPr lvl="0" algn="just">
              <a:lnSpc>
                <a:spcPct val="107000"/>
              </a:lnSpc>
              <a:defRPr/>
            </a:pPr>
            <a:endParaRPr lang="pl-PL" sz="1000" dirty="0">
              <a:solidFill>
                <a:srgbClr val="000000"/>
              </a:solidFill>
              <a:latin typeface="robotoregular"/>
            </a:endParaRPr>
          </a:p>
          <a:p>
            <a:pPr lvl="0" algn="just">
              <a:lnSpc>
                <a:spcPct val="107000"/>
              </a:lnSpc>
              <a:defRPr/>
            </a:pPr>
            <a:r>
              <a:rPr lang="pl-PL" sz="1000" dirty="0">
                <a:solidFill>
                  <a:srgbClr val="000000"/>
                </a:solidFill>
                <a:latin typeface="robotoregular"/>
              </a:rPr>
              <a:t>§ 2. Służebność gruntowa może mieć jedynie na celu zwiększenie użyteczności nieruchomości władnącej lub jej oznaczonej części".</a:t>
            </a:r>
          </a:p>
          <a:p>
            <a:pPr lvl="0" algn="just">
              <a:lnSpc>
                <a:spcPct val="107000"/>
              </a:lnSpc>
              <a:defRPr/>
            </a:pPr>
            <a:endParaRPr lang="pl-PL" sz="1000" dirty="0">
              <a:solidFill>
                <a:srgbClr val="000000"/>
              </a:solidFill>
              <a:latin typeface="robotoregular"/>
            </a:endParaRPr>
          </a:p>
          <a:p>
            <a:pPr lvl="0" algn="just">
              <a:lnSpc>
                <a:spcPct val="107000"/>
              </a:lnSpc>
              <a:defRPr/>
            </a:pPr>
            <a:r>
              <a:rPr lang="pl-PL" sz="1000" dirty="0">
                <a:solidFill>
                  <a:srgbClr val="000000"/>
                </a:solidFill>
                <a:latin typeface="robotoregular"/>
              </a:rPr>
              <a:t>Pytające sądy zakwestionowały sposób rozumienia przepisów umożliwiający nabycie w drodze zasiedzenia służebności gruntowej odpowiadającej treścią służebności </a:t>
            </a:r>
            <a:r>
              <a:rPr lang="pl-PL" sz="1000" dirty="0" err="1">
                <a:solidFill>
                  <a:srgbClr val="000000"/>
                </a:solidFill>
                <a:latin typeface="robotoregular"/>
              </a:rPr>
              <a:t>przesyłu</a:t>
            </a:r>
            <a:r>
              <a:rPr lang="pl-PL" sz="1000" dirty="0">
                <a:solidFill>
                  <a:srgbClr val="000000"/>
                </a:solidFill>
                <a:latin typeface="robotoregular"/>
              </a:rPr>
              <a:t> przed wejściem w życie art. 3051-3054 k.c.</a:t>
            </a:r>
          </a:p>
          <a:p>
            <a:pPr lvl="0" algn="just">
              <a:lnSpc>
                <a:spcPct val="107000"/>
              </a:lnSpc>
              <a:defRPr/>
            </a:pPr>
            <a:endParaRPr lang="pl-PL" sz="1000" dirty="0">
              <a:solidFill>
                <a:srgbClr val="000000"/>
              </a:solidFill>
              <a:latin typeface="robotoregular"/>
            </a:endParaRPr>
          </a:p>
        </p:txBody>
      </p:sp>
    </p:spTree>
    <p:extLst>
      <p:ext uri="{BB962C8B-B14F-4D97-AF65-F5344CB8AC3E}">
        <p14:creationId xmlns:p14="http://schemas.microsoft.com/office/powerpoint/2010/main" val="38136101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le tekstowe 4">
            <a:extLst>
              <a:ext uri="{FF2B5EF4-FFF2-40B4-BE49-F238E27FC236}">
                <a16:creationId xmlns:a16="http://schemas.microsoft.com/office/drawing/2014/main" id="{E508D5FE-C083-F20F-863B-60D89488EA0A}"/>
              </a:ext>
            </a:extLst>
          </p:cNvPr>
          <p:cNvSpPr txBox="1"/>
          <p:nvPr/>
        </p:nvSpPr>
        <p:spPr>
          <a:xfrm>
            <a:off x="0" y="0"/>
            <a:ext cx="11558016" cy="6263766"/>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pl-PL" sz="1800" b="1" i="0" u="none" strike="noStrike" kern="1200" cap="none" spc="0" normalizeH="0" baseline="0" noProof="0" dirty="0">
                <a:ln>
                  <a:noFill/>
                </a:ln>
                <a:solidFill>
                  <a:srgbClr val="000000"/>
                </a:solidFill>
                <a:effectLst/>
                <a:uLnTx/>
                <a:uFillTx/>
                <a:latin typeface="robotoregular"/>
                <a:ea typeface="+mn-ea"/>
                <a:cs typeface="+mn-cs"/>
              </a:rPr>
              <a:t>Treść wyroku P 10/16</a:t>
            </a:r>
          </a:p>
          <a:p>
            <a:pPr marL="0" marR="0" lvl="0" indent="0" algn="just" defTabSz="914400" rtl="0" eaLnBrk="1" fontAlgn="auto" latinLnBrk="0" hangingPunct="1">
              <a:lnSpc>
                <a:spcPct val="107000"/>
              </a:lnSpc>
              <a:spcBef>
                <a:spcPts val="0"/>
              </a:spcBef>
              <a:spcAft>
                <a:spcPts val="0"/>
              </a:spcAft>
              <a:buClrTx/>
              <a:buSzTx/>
              <a:buFontTx/>
              <a:buNone/>
              <a:tabLst/>
              <a:defRPr/>
            </a:pPr>
            <a:endParaRPr kumimoji="0" lang="pl-PL" sz="900" b="0" i="0" u="none" strike="noStrike" kern="1200" cap="none" spc="0" normalizeH="0" baseline="0" noProof="0" dirty="0">
              <a:ln>
                <a:noFill/>
              </a:ln>
              <a:solidFill>
                <a:srgbClr val="000000"/>
              </a:solidFill>
              <a:effectLst/>
              <a:uLnTx/>
              <a:uFillTx/>
              <a:latin typeface="robotoregular"/>
              <a:ea typeface="+mn-ea"/>
              <a:cs typeface="+mn-cs"/>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pl-PL" sz="900" b="0" i="0" u="none" strike="noStrike" kern="1200" cap="none" spc="0" normalizeH="0" baseline="0" noProof="0" dirty="0">
                <a:ln>
                  <a:noFill/>
                </a:ln>
                <a:solidFill>
                  <a:srgbClr val="000000"/>
                </a:solidFill>
                <a:effectLst/>
                <a:uLnTx/>
                <a:uFillTx/>
                <a:latin typeface="robotoregular"/>
                <a:ea typeface="+mn-ea"/>
                <a:cs typeface="+mn-cs"/>
              </a:rPr>
              <a:t>Przepisy te mają następującą treść:</a:t>
            </a:r>
          </a:p>
          <a:p>
            <a:pPr marL="0" marR="0" lvl="0" indent="0" algn="just" defTabSz="914400" rtl="0" eaLnBrk="1" fontAlgn="auto" latinLnBrk="0" hangingPunct="1">
              <a:lnSpc>
                <a:spcPct val="107000"/>
              </a:lnSpc>
              <a:spcBef>
                <a:spcPts val="0"/>
              </a:spcBef>
              <a:spcAft>
                <a:spcPts val="0"/>
              </a:spcAft>
              <a:buClrTx/>
              <a:buSzTx/>
              <a:buFontTx/>
              <a:buNone/>
              <a:tabLst/>
              <a:defRPr/>
            </a:pPr>
            <a:endParaRPr kumimoji="0" lang="pl-PL" sz="900" b="0" i="0" u="none" strike="noStrike" kern="1200" cap="none" spc="0" normalizeH="0" baseline="0" noProof="0" dirty="0">
              <a:ln>
                <a:noFill/>
              </a:ln>
              <a:solidFill>
                <a:srgbClr val="000000"/>
              </a:solidFill>
              <a:effectLst/>
              <a:uLnTx/>
              <a:uFillTx/>
              <a:latin typeface="robotoregular"/>
              <a:ea typeface="+mn-ea"/>
              <a:cs typeface="+mn-cs"/>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pl-PL" sz="900" b="0" i="0" u="none" strike="noStrike" kern="1200" cap="none" spc="0" normalizeH="0" baseline="0" noProof="0" dirty="0">
                <a:ln>
                  <a:noFill/>
                </a:ln>
                <a:solidFill>
                  <a:srgbClr val="000000"/>
                </a:solidFill>
                <a:effectLst/>
                <a:uLnTx/>
                <a:uFillTx/>
                <a:latin typeface="robotoregular"/>
                <a:ea typeface="+mn-ea"/>
                <a:cs typeface="+mn-cs"/>
              </a:rPr>
              <a:t>1) art. 3051 k.c. "Nieruchomość można obciążyć na rzecz przedsiębiorcy, który zamierza wybudować lub którego własność stanowią urządzenia, o których mowa w art. 49 § 1, prawem polegającym na tym, że przedsiębiorca może korzystać w oznaczonym zakresie z nieruchomości obciążonej, zgodnie z przeznaczeniem tych urządzeń (służebność </a:t>
            </a:r>
            <a:r>
              <a:rPr kumimoji="0" lang="pl-PL" sz="900" b="0" i="0" u="none" strike="noStrike" kern="1200" cap="none" spc="0" normalizeH="0" baseline="0" noProof="0" dirty="0" err="1">
                <a:ln>
                  <a:noFill/>
                </a:ln>
                <a:solidFill>
                  <a:srgbClr val="000000"/>
                </a:solidFill>
                <a:effectLst/>
                <a:uLnTx/>
                <a:uFillTx/>
                <a:latin typeface="robotoregular"/>
                <a:ea typeface="+mn-ea"/>
                <a:cs typeface="+mn-cs"/>
              </a:rPr>
              <a:t>przesyłu</a:t>
            </a:r>
            <a:r>
              <a:rPr kumimoji="0" lang="pl-PL" sz="900" b="0" i="0" u="none" strike="noStrike" kern="1200" cap="none" spc="0" normalizeH="0" baseline="0" noProof="0" dirty="0">
                <a:ln>
                  <a:noFill/>
                </a:ln>
                <a:solidFill>
                  <a:srgbClr val="000000"/>
                </a:solidFill>
                <a:effectLst/>
                <a:uLnTx/>
                <a:uFillTx/>
                <a:latin typeface="robotoregular"/>
                <a:ea typeface="+mn-ea"/>
                <a:cs typeface="+mn-cs"/>
              </a:rPr>
              <a:t>)", 2) art. 3052 k.c. "§ 1. Jeżeli właściciel nieruchomości odmawia zawarcia umowy o ustanowienie służebności </a:t>
            </a:r>
            <a:r>
              <a:rPr kumimoji="0" lang="pl-PL" sz="900" b="0" i="0" u="none" strike="noStrike" kern="1200" cap="none" spc="0" normalizeH="0" baseline="0" noProof="0" dirty="0" err="1">
                <a:ln>
                  <a:noFill/>
                </a:ln>
                <a:solidFill>
                  <a:srgbClr val="000000"/>
                </a:solidFill>
                <a:effectLst/>
                <a:uLnTx/>
                <a:uFillTx/>
                <a:latin typeface="robotoregular"/>
                <a:ea typeface="+mn-ea"/>
                <a:cs typeface="+mn-cs"/>
              </a:rPr>
              <a:t>przesyłu</a:t>
            </a:r>
            <a:r>
              <a:rPr kumimoji="0" lang="pl-PL" sz="900" b="0" i="0" u="none" strike="noStrike" kern="1200" cap="none" spc="0" normalizeH="0" baseline="0" noProof="0" dirty="0">
                <a:ln>
                  <a:noFill/>
                </a:ln>
                <a:solidFill>
                  <a:srgbClr val="000000"/>
                </a:solidFill>
                <a:effectLst/>
                <a:uLnTx/>
                <a:uFillTx/>
                <a:latin typeface="robotoregular"/>
                <a:ea typeface="+mn-ea"/>
                <a:cs typeface="+mn-cs"/>
              </a:rPr>
              <a:t>, a jest ona konieczna dla właściwego korzystania z urządzeń, o których mowa w art. 49 § 1, przedsiębiorca może żądać jej ustanowienia za odpowiednim wynagrodzeniem.</a:t>
            </a:r>
          </a:p>
          <a:p>
            <a:pPr marL="0" marR="0" lvl="0" indent="0" algn="just" defTabSz="914400" rtl="0" eaLnBrk="1" fontAlgn="auto" latinLnBrk="0" hangingPunct="1">
              <a:spcBef>
                <a:spcPts val="0"/>
              </a:spcBef>
              <a:spcAft>
                <a:spcPts val="0"/>
              </a:spcAft>
              <a:buClrTx/>
              <a:buSzTx/>
              <a:buFontTx/>
              <a:buNone/>
              <a:tabLst/>
              <a:defRPr/>
            </a:pPr>
            <a:endParaRPr kumimoji="0" lang="pl-PL" sz="900" b="0" i="0" u="none" strike="noStrike" kern="1200" cap="none" spc="0" normalizeH="0" baseline="0" noProof="0" dirty="0">
              <a:ln>
                <a:noFill/>
              </a:ln>
              <a:solidFill>
                <a:srgbClr val="000000"/>
              </a:solidFill>
              <a:effectLst/>
              <a:uLnTx/>
              <a:uFillTx/>
              <a:latin typeface="robotoregular"/>
              <a:ea typeface="+mn-ea"/>
              <a:cs typeface="+mn-cs"/>
            </a:endParaRPr>
          </a:p>
          <a:p>
            <a:pPr marL="0" marR="0" lvl="0" indent="0" algn="just" defTabSz="914400" rtl="0" eaLnBrk="1" fontAlgn="auto" latinLnBrk="0" hangingPunct="1">
              <a:spcBef>
                <a:spcPts val="0"/>
              </a:spcBef>
              <a:spcAft>
                <a:spcPts val="0"/>
              </a:spcAft>
              <a:buClrTx/>
              <a:buSzTx/>
              <a:buFontTx/>
              <a:buNone/>
              <a:tabLst/>
              <a:defRPr/>
            </a:pPr>
            <a:r>
              <a:rPr kumimoji="0" lang="pl-PL" sz="900" b="0" i="0" u="none" strike="noStrike" kern="1200" cap="none" spc="0" normalizeH="0" baseline="0" noProof="0" dirty="0">
                <a:ln>
                  <a:noFill/>
                </a:ln>
                <a:solidFill>
                  <a:srgbClr val="000000"/>
                </a:solidFill>
                <a:effectLst/>
                <a:uLnTx/>
                <a:uFillTx/>
                <a:latin typeface="robotoregular"/>
                <a:ea typeface="+mn-ea"/>
                <a:cs typeface="+mn-cs"/>
              </a:rPr>
              <a:t>§ 2. Jeżeli przedsiębiorca odmawia zawarcia umowy o ustanowienie służebności </a:t>
            </a:r>
            <a:r>
              <a:rPr kumimoji="0" lang="pl-PL" sz="900" b="0" i="0" u="none" strike="noStrike" kern="1200" cap="none" spc="0" normalizeH="0" baseline="0" noProof="0" dirty="0" err="1">
                <a:ln>
                  <a:noFill/>
                </a:ln>
                <a:solidFill>
                  <a:srgbClr val="000000"/>
                </a:solidFill>
                <a:effectLst/>
                <a:uLnTx/>
                <a:uFillTx/>
                <a:latin typeface="robotoregular"/>
                <a:ea typeface="+mn-ea"/>
                <a:cs typeface="+mn-cs"/>
              </a:rPr>
              <a:t>przesyłu</a:t>
            </a:r>
            <a:r>
              <a:rPr kumimoji="0" lang="pl-PL" sz="900" b="0" i="0" u="none" strike="noStrike" kern="1200" cap="none" spc="0" normalizeH="0" baseline="0" noProof="0" dirty="0">
                <a:ln>
                  <a:noFill/>
                </a:ln>
                <a:solidFill>
                  <a:srgbClr val="000000"/>
                </a:solidFill>
                <a:effectLst/>
                <a:uLnTx/>
                <a:uFillTx/>
                <a:latin typeface="robotoregular"/>
                <a:ea typeface="+mn-ea"/>
                <a:cs typeface="+mn-cs"/>
              </a:rPr>
              <a:t>, a jest ona konieczna do korzystania z urządzeń, o których mowa w art. 49 § 1, właściciel nieruchomości może żądać odpowiedniego wynagrodzenia w zamian za ustanowienie służebności </a:t>
            </a:r>
            <a:r>
              <a:rPr kumimoji="0" lang="pl-PL" sz="900" b="0" i="0" u="none" strike="noStrike" kern="1200" cap="none" spc="0" normalizeH="0" baseline="0" noProof="0" dirty="0" err="1">
                <a:ln>
                  <a:noFill/>
                </a:ln>
                <a:solidFill>
                  <a:srgbClr val="000000"/>
                </a:solidFill>
                <a:effectLst/>
                <a:uLnTx/>
                <a:uFillTx/>
                <a:latin typeface="robotoregular"/>
                <a:ea typeface="+mn-ea"/>
                <a:cs typeface="+mn-cs"/>
              </a:rPr>
              <a:t>przesyłu</a:t>
            </a:r>
            <a:r>
              <a:rPr kumimoji="0" lang="pl-PL" sz="900" b="0" i="0" u="none" strike="noStrike" kern="1200" cap="none" spc="0" normalizeH="0" baseline="0" noProof="0" dirty="0">
                <a:ln>
                  <a:noFill/>
                </a:ln>
                <a:solidFill>
                  <a:srgbClr val="000000"/>
                </a:solidFill>
                <a:effectLst/>
                <a:uLnTx/>
                <a:uFillTx/>
                <a:latin typeface="robotoregular"/>
                <a:ea typeface="+mn-ea"/>
                <a:cs typeface="+mn-cs"/>
              </a:rPr>
              <a:t>",</a:t>
            </a:r>
          </a:p>
          <a:p>
            <a:pPr marL="0" marR="0" lvl="0" indent="0" algn="just" defTabSz="914400" rtl="0" eaLnBrk="1" fontAlgn="auto" latinLnBrk="0" hangingPunct="1">
              <a:spcBef>
                <a:spcPts val="0"/>
              </a:spcBef>
              <a:spcAft>
                <a:spcPts val="0"/>
              </a:spcAft>
              <a:buClrTx/>
              <a:buSzTx/>
              <a:buFontTx/>
              <a:buNone/>
              <a:tabLst/>
              <a:defRPr/>
            </a:pPr>
            <a:endParaRPr kumimoji="0" lang="pl-PL" sz="900" b="0" i="0" u="none" strike="noStrike" kern="1200" cap="none" spc="0" normalizeH="0" baseline="0" noProof="0" dirty="0">
              <a:ln>
                <a:noFill/>
              </a:ln>
              <a:solidFill>
                <a:srgbClr val="000000"/>
              </a:solidFill>
              <a:effectLst/>
              <a:uLnTx/>
              <a:uFillTx/>
              <a:latin typeface="robotoregular"/>
              <a:ea typeface="+mn-ea"/>
              <a:cs typeface="+mn-cs"/>
            </a:endParaRPr>
          </a:p>
          <a:p>
            <a:pPr marL="0" marR="0" lvl="0" indent="0" algn="just" defTabSz="914400" rtl="0" eaLnBrk="1" fontAlgn="auto" latinLnBrk="0" hangingPunct="1">
              <a:spcBef>
                <a:spcPts val="0"/>
              </a:spcBef>
              <a:spcAft>
                <a:spcPts val="0"/>
              </a:spcAft>
              <a:buClrTx/>
              <a:buSzTx/>
              <a:buFontTx/>
              <a:buNone/>
              <a:tabLst/>
              <a:defRPr/>
            </a:pPr>
            <a:r>
              <a:rPr kumimoji="0" lang="pl-PL" sz="900" b="0" i="0" u="none" strike="noStrike" kern="1200" cap="none" spc="0" normalizeH="0" baseline="0" noProof="0" dirty="0">
                <a:ln>
                  <a:noFill/>
                </a:ln>
                <a:solidFill>
                  <a:srgbClr val="000000"/>
                </a:solidFill>
                <a:effectLst/>
                <a:uLnTx/>
                <a:uFillTx/>
                <a:latin typeface="robotoregular"/>
                <a:ea typeface="+mn-ea"/>
                <a:cs typeface="+mn-cs"/>
              </a:rPr>
              <a:t>3) art. 3053 k.c. "§ 1. Służebność </a:t>
            </a:r>
            <a:r>
              <a:rPr kumimoji="0" lang="pl-PL" sz="900" b="0" i="0" u="none" strike="noStrike" kern="1200" cap="none" spc="0" normalizeH="0" baseline="0" noProof="0" dirty="0" err="1">
                <a:ln>
                  <a:noFill/>
                </a:ln>
                <a:solidFill>
                  <a:srgbClr val="000000"/>
                </a:solidFill>
                <a:effectLst/>
                <a:uLnTx/>
                <a:uFillTx/>
                <a:latin typeface="robotoregular"/>
                <a:ea typeface="+mn-ea"/>
                <a:cs typeface="+mn-cs"/>
              </a:rPr>
              <a:t>przesyłu</a:t>
            </a:r>
            <a:r>
              <a:rPr kumimoji="0" lang="pl-PL" sz="900" b="0" i="0" u="none" strike="noStrike" kern="1200" cap="none" spc="0" normalizeH="0" baseline="0" noProof="0" dirty="0">
                <a:ln>
                  <a:noFill/>
                </a:ln>
                <a:solidFill>
                  <a:srgbClr val="000000"/>
                </a:solidFill>
                <a:effectLst/>
                <a:uLnTx/>
                <a:uFillTx/>
                <a:latin typeface="robotoregular"/>
                <a:ea typeface="+mn-ea"/>
                <a:cs typeface="+mn-cs"/>
              </a:rPr>
              <a:t> przechodzi na nabywcę przedsiębiorstwa lub nabywcę urządzeń, o których mowa w art. 49 § 1.</a:t>
            </a:r>
          </a:p>
          <a:p>
            <a:pPr marL="0" marR="0" lvl="0" indent="0" algn="just" defTabSz="914400" rtl="0" eaLnBrk="1" fontAlgn="auto" latinLnBrk="0" hangingPunct="1">
              <a:spcBef>
                <a:spcPts val="0"/>
              </a:spcBef>
              <a:spcAft>
                <a:spcPts val="0"/>
              </a:spcAft>
              <a:buClrTx/>
              <a:buSzTx/>
              <a:buFontTx/>
              <a:buNone/>
              <a:tabLst/>
              <a:defRPr/>
            </a:pPr>
            <a:endParaRPr kumimoji="0" lang="pl-PL" sz="900" b="0" i="0" u="none" strike="noStrike" kern="1200" cap="none" spc="0" normalizeH="0" baseline="0" noProof="0" dirty="0">
              <a:ln>
                <a:noFill/>
              </a:ln>
              <a:solidFill>
                <a:srgbClr val="000000"/>
              </a:solidFill>
              <a:effectLst/>
              <a:uLnTx/>
              <a:uFillTx/>
              <a:latin typeface="robotoregular"/>
              <a:ea typeface="+mn-ea"/>
              <a:cs typeface="+mn-cs"/>
            </a:endParaRPr>
          </a:p>
          <a:p>
            <a:pPr marL="0" marR="0" lvl="0" indent="0" algn="just" defTabSz="914400" rtl="0" eaLnBrk="1" fontAlgn="auto" latinLnBrk="0" hangingPunct="1">
              <a:spcBef>
                <a:spcPts val="0"/>
              </a:spcBef>
              <a:spcAft>
                <a:spcPts val="0"/>
              </a:spcAft>
              <a:buClrTx/>
              <a:buSzTx/>
              <a:buFontTx/>
              <a:buNone/>
              <a:tabLst/>
              <a:defRPr/>
            </a:pPr>
            <a:r>
              <a:rPr kumimoji="0" lang="pl-PL" sz="900" b="0" i="0" u="none" strike="noStrike" kern="1200" cap="none" spc="0" normalizeH="0" baseline="0" noProof="0" dirty="0">
                <a:ln>
                  <a:noFill/>
                </a:ln>
                <a:solidFill>
                  <a:srgbClr val="000000"/>
                </a:solidFill>
                <a:effectLst/>
                <a:uLnTx/>
                <a:uFillTx/>
                <a:latin typeface="robotoregular"/>
                <a:ea typeface="+mn-ea"/>
                <a:cs typeface="+mn-cs"/>
              </a:rPr>
              <a:t>§ 2. Służebność </a:t>
            </a:r>
            <a:r>
              <a:rPr kumimoji="0" lang="pl-PL" sz="900" b="0" i="0" u="none" strike="noStrike" kern="1200" cap="none" spc="0" normalizeH="0" baseline="0" noProof="0" dirty="0" err="1">
                <a:ln>
                  <a:noFill/>
                </a:ln>
                <a:solidFill>
                  <a:srgbClr val="000000"/>
                </a:solidFill>
                <a:effectLst/>
                <a:uLnTx/>
                <a:uFillTx/>
                <a:latin typeface="robotoregular"/>
                <a:ea typeface="+mn-ea"/>
                <a:cs typeface="+mn-cs"/>
              </a:rPr>
              <a:t>przesyłu</a:t>
            </a:r>
            <a:r>
              <a:rPr kumimoji="0" lang="pl-PL" sz="900" b="0" i="0" u="none" strike="noStrike" kern="1200" cap="none" spc="0" normalizeH="0" baseline="0" noProof="0" dirty="0">
                <a:ln>
                  <a:noFill/>
                </a:ln>
                <a:solidFill>
                  <a:srgbClr val="000000"/>
                </a:solidFill>
                <a:effectLst/>
                <a:uLnTx/>
                <a:uFillTx/>
                <a:latin typeface="robotoregular"/>
                <a:ea typeface="+mn-ea"/>
                <a:cs typeface="+mn-cs"/>
              </a:rPr>
              <a:t> wygasa najpóźniej wraz z zakończeniem likwidacji przedsiębiorstwa.</a:t>
            </a:r>
          </a:p>
          <a:p>
            <a:pPr marL="0" marR="0" lvl="0" indent="0" algn="just" defTabSz="914400" rtl="0" eaLnBrk="1" fontAlgn="auto" latinLnBrk="0" hangingPunct="1">
              <a:spcBef>
                <a:spcPts val="0"/>
              </a:spcBef>
              <a:spcAft>
                <a:spcPts val="0"/>
              </a:spcAft>
              <a:buClrTx/>
              <a:buSzTx/>
              <a:buFontTx/>
              <a:buNone/>
              <a:tabLst/>
              <a:defRPr/>
            </a:pPr>
            <a:endParaRPr kumimoji="0" lang="pl-PL" sz="900" b="0" i="0" u="none" strike="noStrike" kern="1200" cap="none" spc="0" normalizeH="0" baseline="0" noProof="0" dirty="0">
              <a:ln>
                <a:noFill/>
              </a:ln>
              <a:solidFill>
                <a:srgbClr val="000000"/>
              </a:solidFill>
              <a:effectLst/>
              <a:uLnTx/>
              <a:uFillTx/>
              <a:latin typeface="robotoregular"/>
              <a:ea typeface="+mn-ea"/>
              <a:cs typeface="+mn-cs"/>
            </a:endParaRPr>
          </a:p>
          <a:p>
            <a:pPr marL="0" marR="0" lvl="0" indent="0" algn="just" defTabSz="914400" rtl="0" eaLnBrk="1" fontAlgn="auto" latinLnBrk="0" hangingPunct="1">
              <a:spcBef>
                <a:spcPts val="0"/>
              </a:spcBef>
              <a:spcAft>
                <a:spcPts val="0"/>
              </a:spcAft>
              <a:buClrTx/>
              <a:buSzTx/>
              <a:buFontTx/>
              <a:buNone/>
              <a:tabLst/>
              <a:defRPr/>
            </a:pPr>
            <a:r>
              <a:rPr kumimoji="0" lang="pl-PL" sz="900" b="0" i="0" u="none" strike="noStrike" kern="1200" cap="none" spc="0" normalizeH="0" baseline="0" noProof="0" dirty="0">
                <a:ln>
                  <a:noFill/>
                </a:ln>
                <a:solidFill>
                  <a:srgbClr val="000000"/>
                </a:solidFill>
                <a:effectLst/>
                <a:uLnTx/>
                <a:uFillTx/>
                <a:latin typeface="robotoregular"/>
                <a:ea typeface="+mn-ea"/>
                <a:cs typeface="+mn-cs"/>
              </a:rPr>
              <a:t>§ 3. Po wygaśnięciu służebności </a:t>
            </a:r>
            <a:r>
              <a:rPr kumimoji="0" lang="pl-PL" sz="900" b="0" i="0" u="none" strike="noStrike" kern="1200" cap="none" spc="0" normalizeH="0" baseline="0" noProof="0" dirty="0" err="1">
                <a:ln>
                  <a:noFill/>
                </a:ln>
                <a:solidFill>
                  <a:srgbClr val="000000"/>
                </a:solidFill>
                <a:effectLst/>
                <a:uLnTx/>
                <a:uFillTx/>
                <a:latin typeface="robotoregular"/>
                <a:ea typeface="+mn-ea"/>
                <a:cs typeface="+mn-cs"/>
              </a:rPr>
              <a:t>przesyłu</a:t>
            </a:r>
            <a:r>
              <a:rPr kumimoji="0" lang="pl-PL" sz="900" b="0" i="0" u="none" strike="noStrike" kern="1200" cap="none" spc="0" normalizeH="0" baseline="0" noProof="0" dirty="0">
                <a:ln>
                  <a:noFill/>
                </a:ln>
                <a:solidFill>
                  <a:srgbClr val="000000"/>
                </a:solidFill>
                <a:effectLst/>
                <a:uLnTx/>
                <a:uFillTx/>
                <a:latin typeface="robotoregular"/>
                <a:ea typeface="+mn-ea"/>
                <a:cs typeface="+mn-cs"/>
              </a:rPr>
              <a:t> na przedsiębiorcy ciąży obowiązek usunięcia urządzeń, o których mowa w art. 49 § 1, utrudniających korzystanie z nieruchomości. Jeżeli powodowałoby to nadmierne trudności lub koszty, przedsiębiorca jest obowiązany do naprawienia wynikłej stąd szkody", 4) art. 3054 k.c. "Do służebności </a:t>
            </a:r>
            <a:r>
              <a:rPr kumimoji="0" lang="pl-PL" sz="900" b="0" i="0" u="none" strike="noStrike" kern="1200" cap="none" spc="0" normalizeH="0" baseline="0" noProof="0" dirty="0" err="1">
                <a:ln>
                  <a:noFill/>
                </a:ln>
                <a:solidFill>
                  <a:srgbClr val="000000"/>
                </a:solidFill>
                <a:effectLst/>
                <a:uLnTx/>
                <a:uFillTx/>
                <a:latin typeface="robotoregular"/>
                <a:ea typeface="+mn-ea"/>
                <a:cs typeface="+mn-cs"/>
              </a:rPr>
              <a:t>przesyłu</a:t>
            </a:r>
            <a:r>
              <a:rPr kumimoji="0" lang="pl-PL" sz="900" b="0" i="0" u="none" strike="noStrike" kern="1200" cap="none" spc="0" normalizeH="0" baseline="0" noProof="0" dirty="0">
                <a:ln>
                  <a:noFill/>
                </a:ln>
                <a:solidFill>
                  <a:srgbClr val="000000"/>
                </a:solidFill>
                <a:effectLst/>
                <a:uLnTx/>
                <a:uFillTx/>
                <a:latin typeface="robotoregular"/>
                <a:ea typeface="+mn-ea"/>
                <a:cs typeface="+mn-cs"/>
              </a:rPr>
              <a:t> stosuje się odpowiednio przepisy o służebnościach gruntowych".</a:t>
            </a:r>
          </a:p>
          <a:p>
            <a:pPr marL="0" marR="0" lvl="0" indent="0" algn="just" defTabSz="914400" rtl="0" eaLnBrk="1" fontAlgn="auto" latinLnBrk="0" hangingPunct="1">
              <a:spcBef>
                <a:spcPts val="0"/>
              </a:spcBef>
              <a:spcAft>
                <a:spcPts val="0"/>
              </a:spcAft>
              <a:buClrTx/>
              <a:buSzTx/>
              <a:buFontTx/>
              <a:buNone/>
              <a:tabLst/>
              <a:defRPr/>
            </a:pPr>
            <a:endParaRPr kumimoji="0" lang="pl-PL" sz="900" b="0" i="0" u="none" strike="noStrike" kern="1200" cap="none" spc="0" normalizeH="0" baseline="0" noProof="0" dirty="0">
              <a:ln>
                <a:noFill/>
              </a:ln>
              <a:solidFill>
                <a:srgbClr val="000000"/>
              </a:solidFill>
              <a:effectLst/>
              <a:uLnTx/>
              <a:uFillTx/>
              <a:latin typeface="robotoregular"/>
              <a:ea typeface="+mn-ea"/>
              <a:cs typeface="+mn-cs"/>
            </a:endParaRPr>
          </a:p>
          <a:p>
            <a:pPr marL="0" marR="0" lvl="0" indent="0" algn="just" defTabSz="914400" rtl="0" eaLnBrk="1" fontAlgn="auto" latinLnBrk="0" hangingPunct="1">
              <a:spcBef>
                <a:spcPts val="0"/>
              </a:spcBef>
              <a:spcAft>
                <a:spcPts val="0"/>
              </a:spcAft>
              <a:buClrTx/>
              <a:buSzTx/>
              <a:buFontTx/>
              <a:buNone/>
              <a:tabLst/>
              <a:defRPr/>
            </a:pPr>
            <a:r>
              <a:rPr kumimoji="0" lang="pl-PL" sz="900" b="0" i="0" u="none" strike="noStrike" kern="1200" cap="none" spc="0" normalizeH="0" baseline="0" noProof="0" dirty="0">
                <a:ln>
                  <a:noFill/>
                </a:ln>
                <a:solidFill>
                  <a:srgbClr val="000000"/>
                </a:solidFill>
                <a:effectLst/>
                <a:uLnTx/>
                <a:uFillTx/>
                <a:latin typeface="robotoregular"/>
                <a:ea typeface="+mn-ea"/>
                <a:cs typeface="+mn-cs"/>
              </a:rPr>
              <a:t>Sposób rozumienia zakwestionowanych przepisów umożliwia, zdaniem pytających sądów, nabycie wskazanej służebności w drodze zasiedzenia w sytuacji, w której nie wydano decyzji na podstawie art. 35 ust. 1 </a:t>
            </a:r>
            <a:r>
              <a:rPr kumimoji="0" lang="pl-PL" sz="900" b="0" i="0" u="none" strike="noStrike" kern="1200" cap="none" spc="0" normalizeH="0" baseline="0" noProof="0" dirty="0" err="1">
                <a:ln>
                  <a:noFill/>
                </a:ln>
                <a:solidFill>
                  <a:srgbClr val="000000"/>
                </a:solidFill>
                <a:effectLst/>
                <a:uLnTx/>
                <a:uFillTx/>
                <a:latin typeface="robotoregular"/>
                <a:ea typeface="+mn-ea"/>
                <a:cs typeface="+mn-cs"/>
              </a:rPr>
              <a:t>u.z.t.w.n</a:t>
            </a:r>
            <a:r>
              <a:rPr kumimoji="0" lang="pl-PL" sz="900" b="0" i="0" u="none" strike="noStrike" kern="1200" cap="none" spc="0" normalizeH="0" baseline="0" noProof="0" dirty="0">
                <a:ln>
                  <a:noFill/>
                </a:ln>
                <a:solidFill>
                  <a:srgbClr val="000000"/>
                </a:solidFill>
                <a:effectLst/>
                <a:uLnTx/>
                <a:uFillTx/>
                <a:latin typeface="robotoregular"/>
                <a:ea typeface="+mn-ea"/>
                <a:cs typeface="+mn-cs"/>
              </a:rPr>
              <a:t>., art. 70 ust. 1 </a:t>
            </a:r>
            <a:r>
              <a:rPr kumimoji="0" lang="pl-PL" sz="900" b="0" i="0" u="none" strike="noStrike" kern="1200" cap="none" spc="0" normalizeH="0" baseline="0" noProof="0" dirty="0" err="1">
                <a:ln>
                  <a:noFill/>
                </a:ln>
                <a:solidFill>
                  <a:srgbClr val="000000"/>
                </a:solidFill>
                <a:effectLst/>
                <a:uLnTx/>
                <a:uFillTx/>
                <a:latin typeface="robotoregular"/>
                <a:ea typeface="+mn-ea"/>
                <a:cs typeface="+mn-cs"/>
              </a:rPr>
              <a:t>u.g.g.w.n</a:t>
            </a:r>
            <a:r>
              <a:rPr kumimoji="0" lang="pl-PL" sz="900" b="0" i="0" u="none" strike="noStrike" kern="1200" cap="none" spc="0" normalizeH="0" baseline="0" noProof="0" dirty="0">
                <a:ln>
                  <a:noFill/>
                </a:ln>
                <a:solidFill>
                  <a:srgbClr val="000000"/>
                </a:solidFill>
                <a:effectLst/>
                <a:uLnTx/>
                <a:uFillTx/>
                <a:latin typeface="robotoregular"/>
                <a:ea typeface="+mn-ea"/>
                <a:cs typeface="+mn-cs"/>
              </a:rPr>
              <a:t>. lub art. 124 ust. 1 </a:t>
            </a:r>
            <a:r>
              <a:rPr kumimoji="0" lang="pl-PL" sz="900" b="0" i="0" u="none" strike="noStrike" kern="1200" cap="none" spc="0" normalizeH="0" baseline="0" noProof="0" dirty="0" err="1">
                <a:ln>
                  <a:noFill/>
                </a:ln>
                <a:solidFill>
                  <a:srgbClr val="000000"/>
                </a:solidFill>
                <a:effectLst/>
                <a:uLnTx/>
                <a:uFillTx/>
                <a:latin typeface="robotoregular"/>
                <a:ea typeface="+mn-ea"/>
                <a:cs typeface="+mn-cs"/>
              </a:rPr>
              <a:t>u.g.n</a:t>
            </a:r>
            <a:r>
              <a:rPr kumimoji="0" lang="pl-PL" sz="900" b="0" i="0" u="none" strike="noStrike" kern="1200" cap="none" spc="0" normalizeH="0" baseline="0" noProof="0" dirty="0">
                <a:ln>
                  <a:noFill/>
                </a:ln>
                <a:solidFill>
                  <a:srgbClr val="000000"/>
                </a:solidFill>
                <a:effectLst/>
                <a:uLnTx/>
                <a:uFillTx/>
                <a:latin typeface="robotoregular"/>
                <a:ea typeface="+mn-ea"/>
                <a:cs typeface="+mn-cs"/>
              </a:rPr>
              <a:t>.</a:t>
            </a:r>
          </a:p>
          <a:p>
            <a:pPr marL="0" marR="0" lvl="0" indent="0" algn="just" defTabSz="914400" rtl="0" eaLnBrk="1" fontAlgn="auto" latinLnBrk="0" hangingPunct="1">
              <a:spcBef>
                <a:spcPts val="0"/>
              </a:spcBef>
              <a:spcAft>
                <a:spcPts val="0"/>
              </a:spcAft>
              <a:buClrTx/>
              <a:buSzTx/>
              <a:buFontTx/>
              <a:buNone/>
              <a:tabLst/>
              <a:defRPr/>
            </a:pPr>
            <a:endParaRPr kumimoji="0" lang="pl-PL" sz="900" b="0" i="0" u="none" strike="noStrike" kern="1200" cap="none" spc="0" normalizeH="0" baseline="0" noProof="0" dirty="0">
              <a:ln>
                <a:noFill/>
              </a:ln>
              <a:solidFill>
                <a:srgbClr val="000000"/>
              </a:solidFill>
              <a:effectLst/>
              <a:uLnTx/>
              <a:uFillTx/>
              <a:latin typeface="robotoregular"/>
              <a:ea typeface="+mn-ea"/>
              <a:cs typeface="+mn-cs"/>
            </a:endParaRPr>
          </a:p>
          <a:p>
            <a:pPr marL="0" marR="0" lvl="0" indent="0" algn="just" defTabSz="914400" rtl="0" eaLnBrk="1" fontAlgn="auto" latinLnBrk="0" hangingPunct="1">
              <a:spcBef>
                <a:spcPts val="0"/>
              </a:spcBef>
              <a:spcAft>
                <a:spcPts val="0"/>
              </a:spcAft>
              <a:buClrTx/>
              <a:buSzTx/>
              <a:buFontTx/>
              <a:buNone/>
              <a:tabLst/>
              <a:defRPr/>
            </a:pPr>
            <a:r>
              <a:rPr kumimoji="0" lang="pl-PL" sz="900" b="0" i="0" u="none" strike="noStrike" kern="1200" cap="none" spc="0" normalizeH="0" baseline="0" noProof="0" dirty="0">
                <a:ln>
                  <a:noFill/>
                </a:ln>
                <a:solidFill>
                  <a:srgbClr val="000000"/>
                </a:solidFill>
                <a:effectLst/>
                <a:uLnTx/>
                <a:uFillTx/>
                <a:latin typeface="robotoregular"/>
                <a:ea typeface="+mn-ea"/>
                <a:cs typeface="+mn-cs"/>
              </a:rPr>
              <a:t>Przepisy te miały następującą treść:</a:t>
            </a:r>
          </a:p>
          <a:p>
            <a:pPr marL="0" marR="0" lvl="0" indent="0" algn="just" defTabSz="914400" rtl="0" eaLnBrk="1" fontAlgn="auto" latinLnBrk="0" hangingPunct="1">
              <a:spcBef>
                <a:spcPts val="0"/>
              </a:spcBef>
              <a:spcAft>
                <a:spcPts val="0"/>
              </a:spcAft>
              <a:buClrTx/>
              <a:buSzTx/>
              <a:buFontTx/>
              <a:buNone/>
              <a:tabLst/>
              <a:defRPr/>
            </a:pPr>
            <a:endParaRPr kumimoji="0" lang="pl-PL" sz="900" b="0" i="0" u="none" strike="noStrike" kern="1200" cap="none" spc="0" normalizeH="0" baseline="0" noProof="0" dirty="0">
              <a:ln>
                <a:noFill/>
              </a:ln>
              <a:solidFill>
                <a:srgbClr val="000000"/>
              </a:solidFill>
              <a:effectLst/>
              <a:uLnTx/>
              <a:uFillTx/>
              <a:latin typeface="robotoregular"/>
              <a:ea typeface="+mn-ea"/>
              <a:cs typeface="+mn-cs"/>
            </a:endParaRPr>
          </a:p>
          <a:p>
            <a:pPr marL="0" marR="0" lvl="0" indent="0" algn="just" defTabSz="914400" rtl="0" eaLnBrk="1" fontAlgn="auto" latinLnBrk="0" hangingPunct="1">
              <a:spcBef>
                <a:spcPts val="0"/>
              </a:spcBef>
              <a:spcAft>
                <a:spcPts val="0"/>
              </a:spcAft>
              <a:buClrTx/>
              <a:buSzTx/>
              <a:buFontTx/>
              <a:buNone/>
              <a:tabLst/>
              <a:defRPr/>
            </a:pPr>
            <a:r>
              <a:rPr kumimoji="0" lang="pl-PL" sz="900" b="0" i="0" u="none" strike="noStrike" kern="1200" cap="none" spc="0" normalizeH="0" baseline="0" noProof="0" dirty="0">
                <a:ln>
                  <a:noFill/>
                </a:ln>
                <a:solidFill>
                  <a:srgbClr val="000000"/>
                </a:solidFill>
                <a:effectLst/>
                <a:uLnTx/>
                <a:uFillTx/>
                <a:latin typeface="robotoregular"/>
                <a:ea typeface="+mn-ea"/>
                <a:cs typeface="+mn-cs"/>
              </a:rPr>
              <a:t>1) art. 35 ust. 1 </a:t>
            </a:r>
            <a:r>
              <a:rPr kumimoji="0" lang="pl-PL" sz="900" b="0" i="0" u="none" strike="noStrike" kern="1200" cap="none" spc="0" normalizeH="0" baseline="0" noProof="0" dirty="0" err="1">
                <a:ln>
                  <a:noFill/>
                </a:ln>
                <a:solidFill>
                  <a:srgbClr val="000000"/>
                </a:solidFill>
                <a:effectLst/>
                <a:uLnTx/>
                <a:uFillTx/>
                <a:latin typeface="robotoregular"/>
                <a:ea typeface="+mn-ea"/>
                <a:cs typeface="+mn-cs"/>
              </a:rPr>
              <a:t>u.z.t.w.n</a:t>
            </a:r>
            <a:r>
              <a:rPr kumimoji="0" lang="pl-PL" sz="900" b="0" i="0" u="none" strike="noStrike" kern="1200" cap="none" spc="0" normalizeH="0" baseline="0" noProof="0" dirty="0">
                <a:ln>
                  <a:noFill/>
                </a:ln>
                <a:solidFill>
                  <a:srgbClr val="000000"/>
                </a:solidFill>
                <a:effectLst/>
                <a:uLnTx/>
                <a:uFillTx/>
                <a:latin typeface="robotoregular"/>
                <a:ea typeface="+mn-ea"/>
                <a:cs typeface="+mn-cs"/>
              </a:rPr>
              <a:t>. "Organy administracji państwowej, instytucje i przedsiębiorstwa państwowe mogą za zezwoleniem naczelnika gminy - a w miastach prezydenta lub naczelnika miasta (dzielnicy), zakładać i przeprowadzać na nieruchomościach - zgodnie z zatwierdzoną lokalizacją szczegółową - ciągi drenażowe, przewody służące do przesyłania płynów, pary, gazów, elektryczności oraz urządzenia techniczne łączności i sygnalizacji, a także inne podziemne lub nadziemne urządzenia techniczne niezbędne do korzystania z tych przewodów i urządzeń",</a:t>
            </a:r>
          </a:p>
          <a:p>
            <a:pPr marL="0" marR="0" lvl="0" indent="0" algn="just" defTabSz="914400" rtl="0" eaLnBrk="1" fontAlgn="auto" latinLnBrk="0" hangingPunct="1">
              <a:spcBef>
                <a:spcPts val="0"/>
              </a:spcBef>
              <a:spcAft>
                <a:spcPts val="0"/>
              </a:spcAft>
              <a:buClrTx/>
              <a:buSzTx/>
              <a:buFontTx/>
              <a:buNone/>
              <a:tabLst/>
              <a:defRPr/>
            </a:pPr>
            <a:endParaRPr kumimoji="0" lang="pl-PL" sz="900" b="0" i="0" u="none" strike="noStrike" kern="1200" cap="none" spc="0" normalizeH="0" baseline="0" noProof="0" dirty="0">
              <a:ln>
                <a:noFill/>
              </a:ln>
              <a:solidFill>
                <a:srgbClr val="000000"/>
              </a:solidFill>
              <a:effectLst/>
              <a:uLnTx/>
              <a:uFillTx/>
              <a:latin typeface="robotoregular"/>
              <a:ea typeface="+mn-ea"/>
              <a:cs typeface="+mn-cs"/>
            </a:endParaRPr>
          </a:p>
          <a:p>
            <a:pPr marL="0" marR="0" lvl="0" indent="0" algn="just" defTabSz="914400" rtl="0" eaLnBrk="1" fontAlgn="auto" latinLnBrk="0" hangingPunct="1">
              <a:spcBef>
                <a:spcPts val="0"/>
              </a:spcBef>
              <a:spcAft>
                <a:spcPts val="0"/>
              </a:spcAft>
              <a:buClrTx/>
              <a:buSzTx/>
              <a:buFontTx/>
              <a:buNone/>
              <a:tabLst/>
              <a:defRPr/>
            </a:pPr>
            <a:r>
              <a:rPr kumimoji="0" lang="pl-PL" sz="900" b="0" i="0" u="none" strike="noStrike" kern="1200" cap="none" spc="0" normalizeH="0" baseline="0" noProof="0" dirty="0">
                <a:ln>
                  <a:noFill/>
                </a:ln>
                <a:solidFill>
                  <a:srgbClr val="000000"/>
                </a:solidFill>
                <a:effectLst/>
                <a:uLnTx/>
                <a:uFillTx/>
                <a:latin typeface="robotoregular"/>
                <a:ea typeface="+mn-ea"/>
                <a:cs typeface="+mn-cs"/>
              </a:rPr>
              <a:t>2) art. 70 ust. 1 </a:t>
            </a:r>
            <a:r>
              <a:rPr kumimoji="0" lang="pl-PL" sz="900" b="0" i="0" u="none" strike="noStrike" kern="1200" cap="none" spc="0" normalizeH="0" baseline="0" noProof="0" dirty="0" err="1">
                <a:ln>
                  <a:noFill/>
                </a:ln>
                <a:solidFill>
                  <a:srgbClr val="000000"/>
                </a:solidFill>
                <a:effectLst/>
                <a:uLnTx/>
                <a:uFillTx/>
                <a:latin typeface="robotoregular"/>
                <a:ea typeface="+mn-ea"/>
                <a:cs typeface="+mn-cs"/>
              </a:rPr>
              <a:t>u.g.g.w.n</a:t>
            </a:r>
            <a:r>
              <a:rPr kumimoji="0" lang="pl-PL" sz="900" b="0" i="0" u="none" strike="noStrike" kern="1200" cap="none" spc="0" normalizeH="0" baseline="0" noProof="0" dirty="0">
                <a:ln>
                  <a:noFill/>
                </a:ln>
                <a:solidFill>
                  <a:srgbClr val="000000"/>
                </a:solidFill>
                <a:effectLst/>
                <a:uLnTx/>
                <a:uFillTx/>
                <a:latin typeface="robotoregular"/>
                <a:ea typeface="+mn-ea"/>
                <a:cs typeface="+mn-cs"/>
              </a:rPr>
              <a:t>. "Zakładanie i przeprowadzanie na nieruchomościach, zgodnie z decyzją o warunkach zabudowy i zagospodarowania terenu, ciągów drenażowych, przewodów i urządzeń służących do przesyłania płynów, pary, gazów i energii elektrycznej oraz urządzeń technicznych łączności i sygnalizacji, a także innych podziemnych lub nadziemnych urządzeń technicznych niezbędnych do korzystania z tych przewodów i urządzeń, wymaga zezwolenia rejonowego organu rządowej administracji ogólnej. Wydanie zezwolenia powinno być poprzedzone negocjacjami z właścicielem nieruchomości o uzyskanie zgody na wykonanie wymienionych prac",</a:t>
            </a:r>
          </a:p>
          <a:p>
            <a:pPr marL="0" marR="0" lvl="0" indent="0" algn="just" defTabSz="914400" rtl="0" eaLnBrk="1" fontAlgn="auto" latinLnBrk="0" hangingPunct="1">
              <a:spcBef>
                <a:spcPts val="0"/>
              </a:spcBef>
              <a:spcAft>
                <a:spcPts val="0"/>
              </a:spcAft>
              <a:buClrTx/>
              <a:buSzTx/>
              <a:buFontTx/>
              <a:buNone/>
              <a:tabLst/>
              <a:defRPr/>
            </a:pPr>
            <a:endParaRPr kumimoji="0" lang="pl-PL" sz="900" b="0" i="0" u="none" strike="noStrike" kern="1200" cap="none" spc="0" normalizeH="0" baseline="0" noProof="0" dirty="0">
              <a:ln>
                <a:noFill/>
              </a:ln>
              <a:solidFill>
                <a:srgbClr val="000000"/>
              </a:solidFill>
              <a:effectLst/>
              <a:uLnTx/>
              <a:uFillTx/>
              <a:latin typeface="robotoregular"/>
              <a:ea typeface="+mn-ea"/>
              <a:cs typeface="+mn-cs"/>
            </a:endParaRPr>
          </a:p>
          <a:p>
            <a:pPr marL="0" marR="0" lvl="0" indent="0" algn="just" defTabSz="914400" rtl="0" eaLnBrk="1" fontAlgn="auto" latinLnBrk="0" hangingPunct="1">
              <a:spcBef>
                <a:spcPts val="0"/>
              </a:spcBef>
              <a:spcAft>
                <a:spcPts val="0"/>
              </a:spcAft>
              <a:buClrTx/>
              <a:buSzTx/>
              <a:buFontTx/>
              <a:buNone/>
              <a:tabLst/>
              <a:defRPr/>
            </a:pPr>
            <a:r>
              <a:rPr kumimoji="0" lang="pl-PL" sz="900" b="0" i="0" u="none" strike="noStrike" kern="1200" cap="none" spc="0" normalizeH="0" baseline="0" noProof="0" dirty="0">
                <a:ln>
                  <a:noFill/>
                </a:ln>
                <a:solidFill>
                  <a:srgbClr val="000000"/>
                </a:solidFill>
                <a:effectLst/>
                <a:uLnTx/>
                <a:uFillTx/>
                <a:latin typeface="robotoregular"/>
                <a:ea typeface="+mn-ea"/>
                <a:cs typeface="+mn-cs"/>
              </a:rPr>
              <a:t>3) art. 124 ust. 1 </a:t>
            </a:r>
            <a:r>
              <a:rPr kumimoji="0" lang="pl-PL" sz="900" b="0" i="0" u="none" strike="noStrike" kern="1200" cap="none" spc="0" normalizeH="0" baseline="0" noProof="0" dirty="0" err="1">
                <a:ln>
                  <a:noFill/>
                </a:ln>
                <a:solidFill>
                  <a:srgbClr val="000000"/>
                </a:solidFill>
                <a:effectLst/>
                <a:uLnTx/>
                <a:uFillTx/>
                <a:latin typeface="robotoregular"/>
                <a:ea typeface="+mn-ea"/>
                <a:cs typeface="+mn-cs"/>
              </a:rPr>
              <a:t>u.g.n</a:t>
            </a:r>
            <a:r>
              <a:rPr kumimoji="0" lang="pl-PL" sz="900" b="0" i="0" u="none" strike="noStrike" kern="1200" cap="none" spc="0" normalizeH="0" baseline="0" noProof="0" dirty="0">
                <a:ln>
                  <a:noFill/>
                </a:ln>
                <a:solidFill>
                  <a:srgbClr val="000000"/>
                </a:solidFill>
                <a:effectLst/>
                <a:uLnTx/>
                <a:uFillTx/>
                <a:latin typeface="robotoregular"/>
                <a:ea typeface="+mn-ea"/>
                <a:cs typeface="+mn-cs"/>
              </a:rPr>
              <a:t>. "Starosta, wykonujący zadanie z zakresu administracji rządowej, może ograniczyć, w drodze decyzji, sposób korzystania z nieruchomości przez udzielenie zezwolenia na zakładanie i przeprowadzenie na nieruchomości ciągów drenażowych, przewodów i urządzeń służących do przesyłania lub dystrybucji płynów, pary, gazów i energii elektrycznej oraz urządzeń łączności publicznej i sygnalizacji, a także innych podziemnych, naziemnych lub nadziemnych obiektów i urządzeń niezbędnych do korzystania z tych przewodów i urządzeń, jeżeli właściciel lub użytkownik wieczysty nieruchomości nie wyraża na to zgody. Ograniczenie to następuje zgodnie z planem miejscowym, a w przypadku braku planu, zgodnie z decyzją o ustaleniu lokalizacji inwestycji celu publicznego".</a:t>
            </a:r>
          </a:p>
          <a:p>
            <a:pPr marL="0" marR="0" lvl="0" indent="0" algn="just" defTabSz="914400" rtl="0" eaLnBrk="1" fontAlgn="auto" latinLnBrk="0" hangingPunct="1">
              <a:spcBef>
                <a:spcPts val="0"/>
              </a:spcBef>
              <a:spcAft>
                <a:spcPts val="0"/>
              </a:spcAft>
              <a:buClrTx/>
              <a:buSzTx/>
              <a:buFontTx/>
              <a:buNone/>
              <a:tabLst/>
              <a:defRPr/>
            </a:pPr>
            <a:endParaRPr kumimoji="0" lang="pl-PL" sz="900" b="0" i="0" u="none" strike="noStrike" kern="1200" cap="none" spc="0" normalizeH="0" baseline="0" noProof="0" dirty="0">
              <a:ln>
                <a:noFill/>
              </a:ln>
              <a:solidFill>
                <a:srgbClr val="000000"/>
              </a:solidFill>
              <a:effectLst/>
              <a:uLnTx/>
              <a:uFillTx/>
              <a:latin typeface="robotoregular"/>
              <a:ea typeface="+mn-ea"/>
              <a:cs typeface="+mn-cs"/>
            </a:endParaRPr>
          </a:p>
          <a:p>
            <a:pPr marL="0" marR="0" lvl="0" indent="0" algn="just" defTabSz="914400" rtl="0" eaLnBrk="1" fontAlgn="auto" latinLnBrk="0" hangingPunct="1">
              <a:spcBef>
                <a:spcPts val="0"/>
              </a:spcBef>
              <a:spcAft>
                <a:spcPts val="0"/>
              </a:spcAft>
              <a:buClrTx/>
              <a:buSzTx/>
              <a:buFontTx/>
              <a:buNone/>
              <a:tabLst/>
              <a:defRPr/>
            </a:pPr>
            <a:r>
              <a:rPr kumimoji="0" lang="pl-PL" sz="900" b="0" i="0" u="none" strike="noStrike" kern="1200" cap="none" spc="0" normalizeH="0" baseline="0" noProof="0" dirty="0">
                <a:ln>
                  <a:noFill/>
                </a:ln>
                <a:solidFill>
                  <a:srgbClr val="000000"/>
                </a:solidFill>
                <a:effectLst/>
                <a:uLnTx/>
                <a:uFillTx/>
                <a:latin typeface="robotoregular"/>
                <a:ea typeface="+mn-ea"/>
                <a:cs typeface="+mn-cs"/>
              </a:rPr>
              <a:t>1.3. Pytające sądy zakwestionowały normę prawną wywiedzioną na podstawie art. 292 w związku z art. 285 § 1 i 2 k.c. i przyjętą w ugruntowanym orzecznictwie sądowym, ich wątpliwości nie dotyczą bezpośrednio treści art. 292 w związku z art. 285 § 1 i 2 k.c.</a:t>
            </a:r>
          </a:p>
          <a:p>
            <a:pPr marL="0" marR="0" lvl="0" indent="0" algn="just" defTabSz="914400" rtl="0" eaLnBrk="1" fontAlgn="auto" latinLnBrk="0" hangingPunct="1">
              <a:spcBef>
                <a:spcPts val="0"/>
              </a:spcBef>
              <a:spcAft>
                <a:spcPts val="0"/>
              </a:spcAft>
              <a:buClrTx/>
              <a:buSzTx/>
              <a:buFontTx/>
              <a:buNone/>
              <a:tabLst/>
              <a:defRPr/>
            </a:pPr>
            <a:endParaRPr kumimoji="0" lang="pl-PL" sz="900" b="0" i="0" u="none" strike="noStrike" kern="1200" cap="none" spc="0" normalizeH="0" baseline="0" noProof="0" dirty="0">
              <a:ln>
                <a:noFill/>
              </a:ln>
              <a:solidFill>
                <a:srgbClr val="000000"/>
              </a:solidFill>
              <a:effectLst/>
              <a:uLnTx/>
              <a:uFillTx/>
              <a:latin typeface="robotoregular"/>
              <a:ea typeface="+mn-ea"/>
              <a:cs typeface="+mn-cs"/>
            </a:endParaRPr>
          </a:p>
          <a:p>
            <a:pPr marL="0" marR="0" lvl="0" indent="0" algn="just" defTabSz="914400" rtl="0" eaLnBrk="1" fontAlgn="auto" latinLnBrk="0" hangingPunct="1">
              <a:spcBef>
                <a:spcPts val="0"/>
              </a:spcBef>
              <a:spcAft>
                <a:spcPts val="0"/>
              </a:spcAft>
              <a:buClrTx/>
              <a:buSzTx/>
              <a:buFontTx/>
              <a:buNone/>
              <a:tabLst/>
              <a:defRPr/>
            </a:pPr>
            <a:r>
              <a:rPr kumimoji="0" lang="pl-PL" sz="900" b="0" i="0" u="none" strike="noStrike" kern="1200" cap="none" spc="0" normalizeH="0" baseline="0" noProof="0" dirty="0">
                <a:ln>
                  <a:noFill/>
                </a:ln>
                <a:solidFill>
                  <a:srgbClr val="000000"/>
                </a:solidFill>
                <a:effectLst/>
                <a:uLnTx/>
                <a:uFillTx/>
                <a:latin typeface="robotoregular"/>
                <a:ea typeface="+mn-ea"/>
                <a:cs typeface="+mn-cs"/>
              </a:rPr>
              <a:t>W świetle jednolitego orzecznictwa Sądu Najwyższego (dalej również: SN) i sądów powszechnych, na podstawie art. 292 w związku z art. 285 § 1 i 2 k.c., dopuszczalne jest stwierdzenie zasiedzenia na rzecz Skarbu Państwa albo przedsiębiorcy energetycznego służebności gruntowej odpowiadającej treścią, w obecnym stanie prawnym, służebności </a:t>
            </a:r>
            <a:r>
              <a:rPr kumimoji="0" lang="pl-PL" sz="900" b="0" i="0" u="none" strike="noStrike" kern="1200" cap="none" spc="0" normalizeH="0" baseline="0" noProof="0" dirty="0" err="1">
                <a:ln>
                  <a:noFill/>
                </a:ln>
                <a:solidFill>
                  <a:srgbClr val="000000"/>
                </a:solidFill>
                <a:effectLst/>
                <a:uLnTx/>
                <a:uFillTx/>
                <a:latin typeface="robotoregular"/>
                <a:ea typeface="+mn-ea"/>
                <a:cs typeface="+mn-cs"/>
              </a:rPr>
              <a:t>przesyłu</a:t>
            </a:r>
            <a:r>
              <a:rPr kumimoji="0" lang="pl-PL" sz="900" b="0" i="0" u="none" strike="noStrike" kern="1200" cap="none" spc="0" normalizeH="0" baseline="0" noProof="0" dirty="0">
                <a:ln>
                  <a:noFill/>
                </a:ln>
                <a:solidFill>
                  <a:srgbClr val="000000"/>
                </a:solidFill>
                <a:effectLst/>
                <a:uLnTx/>
                <a:uFillTx/>
                <a:latin typeface="robotoregular"/>
                <a:ea typeface="+mn-ea"/>
                <a:cs typeface="+mn-cs"/>
              </a:rPr>
              <a:t> (polegającej na zapewnieniu na czas nieokreślony dostępu do poszczególnych słupów i linii energetycznych stanowiących własność przedsiębiorstwa przesyłowego, w celu ich wymiany i modernizacji linii energetycznej w sytuacji, w której nie wydano decyzji na podstawie właściwych przepisów, tj. art. 35 ust. 1 </a:t>
            </a:r>
            <a:r>
              <a:rPr kumimoji="0" lang="pl-PL" sz="900" b="0" i="0" u="none" strike="noStrike" kern="1200" cap="none" spc="0" normalizeH="0" baseline="0" noProof="0" dirty="0" err="1">
                <a:ln>
                  <a:noFill/>
                </a:ln>
                <a:solidFill>
                  <a:srgbClr val="000000"/>
                </a:solidFill>
                <a:effectLst/>
                <a:uLnTx/>
                <a:uFillTx/>
                <a:latin typeface="robotoregular"/>
                <a:ea typeface="+mn-ea"/>
                <a:cs typeface="+mn-cs"/>
              </a:rPr>
              <a:t>u.z.t.w.n</a:t>
            </a:r>
            <a:r>
              <a:rPr kumimoji="0" lang="pl-PL" sz="900" b="0" i="0" u="none" strike="noStrike" kern="1200" cap="none" spc="0" normalizeH="0" baseline="0" noProof="0" dirty="0">
                <a:ln>
                  <a:noFill/>
                </a:ln>
                <a:solidFill>
                  <a:srgbClr val="000000"/>
                </a:solidFill>
                <a:effectLst/>
                <a:uLnTx/>
                <a:uFillTx/>
                <a:latin typeface="robotoregular"/>
                <a:ea typeface="+mn-ea"/>
                <a:cs typeface="+mn-cs"/>
              </a:rPr>
              <a:t>., art. 70 ust. 1 </a:t>
            </a:r>
            <a:r>
              <a:rPr kumimoji="0" lang="pl-PL" sz="900" b="0" i="0" u="none" strike="noStrike" kern="1200" cap="none" spc="0" normalizeH="0" baseline="0" noProof="0" dirty="0" err="1">
                <a:ln>
                  <a:noFill/>
                </a:ln>
                <a:solidFill>
                  <a:srgbClr val="000000"/>
                </a:solidFill>
                <a:effectLst/>
                <a:uLnTx/>
                <a:uFillTx/>
                <a:latin typeface="robotoregular"/>
                <a:ea typeface="+mn-ea"/>
                <a:cs typeface="+mn-cs"/>
              </a:rPr>
              <a:t>u.g.g.w.n</a:t>
            </a:r>
            <a:r>
              <a:rPr kumimoji="0" lang="pl-PL" sz="900" b="0" i="0" u="none" strike="noStrike" kern="1200" cap="none" spc="0" normalizeH="0" baseline="0" noProof="0" dirty="0">
                <a:ln>
                  <a:noFill/>
                </a:ln>
                <a:solidFill>
                  <a:srgbClr val="000000"/>
                </a:solidFill>
                <a:effectLst/>
                <a:uLnTx/>
                <a:uFillTx/>
                <a:latin typeface="robotoregular"/>
                <a:ea typeface="+mn-ea"/>
                <a:cs typeface="+mn-cs"/>
              </a:rPr>
              <a:t>. ani art. 124 ust. 1 </a:t>
            </a:r>
            <a:r>
              <a:rPr kumimoji="0" lang="pl-PL" sz="900" b="0" i="0" u="none" strike="noStrike" kern="1200" cap="none" spc="0" normalizeH="0" baseline="0" noProof="0" dirty="0" err="1">
                <a:ln>
                  <a:noFill/>
                </a:ln>
                <a:solidFill>
                  <a:srgbClr val="000000"/>
                </a:solidFill>
                <a:effectLst/>
                <a:uLnTx/>
                <a:uFillTx/>
                <a:latin typeface="robotoregular"/>
                <a:ea typeface="+mn-ea"/>
                <a:cs typeface="+mn-cs"/>
              </a:rPr>
              <a:t>u.g.n</a:t>
            </a:r>
            <a:r>
              <a:rPr kumimoji="0" lang="pl-PL" sz="900" b="0" i="0" u="none" strike="noStrike" kern="1200" cap="none" spc="0" normalizeH="0" baseline="0" noProof="0" dirty="0">
                <a:ln>
                  <a:noFill/>
                </a:ln>
                <a:solidFill>
                  <a:srgbClr val="000000"/>
                </a:solidFill>
                <a:effectLst/>
                <a:uLnTx/>
                <a:uFillTx/>
                <a:latin typeface="robotoregular"/>
                <a:ea typeface="+mn-ea"/>
                <a:cs typeface="+mn-cs"/>
              </a:rPr>
              <a:t>.). Zdaniem pytających sądów, wykreowana norma ma charakter prawotwórczy i </a:t>
            </a:r>
            <a:r>
              <a:rPr lang="pl-PL" sz="900" b="0" i="0" dirty="0">
                <a:solidFill>
                  <a:srgbClr val="333333"/>
                </a:solidFill>
                <a:effectLst/>
                <a:latin typeface="Open Sans" panose="020B0606030504020204" pitchFamily="34" charset="0"/>
              </a:rPr>
              <a:t>w sposób nieproporcjonalny ingeruje w prawo własności.</a:t>
            </a:r>
            <a:endParaRPr kumimoji="0" lang="pl-PL" sz="900" b="0" i="0" u="none" strike="noStrike" kern="1200" cap="none" spc="0" normalizeH="0" baseline="0" noProof="0" dirty="0">
              <a:ln>
                <a:noFill/>
              </a:ln>
              <a:solidFill>
                <a:srgbClr val="000000"/>
              </a:solidFill>
              <a:effectLst/>
              <a:uLnTx/>
              <a:uFillTx/>
              <a:latin typeface="robotoregular"/>
              <a:ea typeface="+mn-ea"/>
              <a:cs typeface="+mn-cs"/>
            </a:endParaRPr>
          </a:p>
        </p:txBody>
      </p:sp>
    </p:spTree>
    <p:extLst>
      <p:ext uri="{BB962C8B-B14F-4D97-AF65-F5344CB8AC3E}">
        <p14:creationId xmlns:p14="http://schemas.microsoft.com/office/powerpoint/2010/main" val="29708725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6B034C14-1F58-CB09-87C9-D9A27308DE11}"/>
              </a:ext>
            </a:extLst>
          </p:cNvPr>
          <p:cNvSpPr txBox="1"/>
          <p:nvPr/>
        </p:nvSpPr>
        <p:spPr>
          <a:xfrm>
            <a:off x="420624" y="832104"/>
            <a:ext cx="11658600" cy="2145396"/>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pl-PL" sz="1800" b="1" i="0" u="none" strike="noStrike" kern="1200" cap="none" spc="0" normalizeH="0" baseline="0" noProof="0" dirty="0">
                <a:ln>
                  <a:noFill/>
                </a:ln>
                <a:solidFill>
                  <a:srgbClr val="000000"/>
                </a:solidFill>
                <a:effectLst/>
                <a:uLnTx/>
                <a:uFillTx/>
                <a:latin typeface="robotoregular"/>
                <a:ea typeface="+mn-ea"/>
                <a:cs typeface="+mn-cs"/>
              </a:rPr>
              <a:t>Treść wyroku P 10/16</a:t>
            </a:r>
          </a:p>
          <a:p>
            <a:pPr marL="0" marR="0" lvl="0" indent="0" algn="just" defTabSz="914400" rtl="0" eaLnBrk="1" fontAlgn="auto" latinLnBrk="0" hangingPunct="1">
              <a:lnSpc>
                <a:spcPct val="107000"/>
              </a:lnSpc>
              <a:spcBef>
                <a:spcPts val="0"/>
              </a:spcBef>
              <a:spcAft>
                <a:spcPts val="0"/>
              </a:spcAft>
              <a:buClrTx/>
              <a:buSzTx/>
              <a:buFontTx/>
              <a:buNone/>
              <a:tabLst/>
              <a:defRPr/>
            </a:pPr>
            <a:endParaRPr lang="pl-PL" b="1" dirty="0">
              <a:solidFill>
                <a:srgbClr val="000000"/>
              </a:solidFill>
              <a:latin typeface="robotoregular"/>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pl-PL" sz="1800" i="0" u="none" strike="noStrike" kern="1200" cap="none" spc="0" normalizeH="0" baseline="0" noProof="0" dirty="0" err="1">
                <a:ln>
                  <a:noFill/>
                </a:ln>
                <a:solidFill>
                  <a:srgbClr val="000000"/>
                </a:solidFill>
                <a:effectLst/>
                <a:uLnTx/>
                <a:uFillTx/>
                <a:latin typeface="robotoregular"/>
                <a:ea typeface="+mn-ea"/>
                <a:cs typeface="+mn-cs"/>
              </a:rPr>
              <a:t>TK</a:t>
            </a:r>
            <a:r>
              <a:rPr kumimoji="0" lang="pl-PL" sz="1800" i="0" u="none" strike="noStrike" kern="1200" cap="none" spc="0" normalizeH="0" baseline="0" noProof="0" dirty="0">
                <a:ln>
                  <a:noFill/>
                </a:ln>
                <a:solidFill>
                  <a:srgbClr val="000000"/>
                </a:solidFill>
                <a:effectLst/>
                <a:uLnTx/>
                <a:uFillTx/>
                <a:latin typeface="robotoregular"/>
                <a:ea typeface="+mn-ea"/>
                <a:cs typeface="+mn-cs"/>
              </a:rPr>
              <a:t> od momentu wydania wyroku P 10/16 konsekwentnie umarza postępowania z analogicznie sformułowanych skarg konstytucyjnych – zob. m.in. Post. </a:t>
            </a:r>
            <a:r>
              <a:rPr kumimoji="0" lang="pl-PL" sz="1800" i="0" u="none" strike="noStrike" kern="1200" cap="none" spc="0" normalizeH="0" baseline="0" noProof="0" dirty="0" err="1">
                <a:ln>
                  <a:noFill/>
                </a:ln>
                <a:solidFill>
                  <a:srgbClr val="000000"/>
                </a:solidFill>
                <a:effectLst/>
                <a:uLnTx/>
                <a:uFillTx/>
                <a:latin typeface="robotoregular"/>
                <a:ea typeface="+mn-ea"/>
                <a:cs typeface="+mn-cs"/>
              </a:rPr>
              <a:t>TK</a:t>
            </a:r>
            <a:r>
              <a:rPr kumimoji="0" lang="pl-PL" sz="1800" i="0" u="none" strike="noStrike" kern="1200" cap="none" spc="0" normalizeH="0" baseline="0" noProof="0" dirty="0">
                <a:ln>
                  <a:noFill/>
                </a:ln>
                <a:solidFill>
                  <a:srgbClr val="000000"/>
                </a:solidFill>
                <a:effectLst/>
                <a:uLnTx/>
                <a:uFillTx/>
                <a:latin typeface="robotoregular"/>
                <a:ea typeface="+mn-ea"/>
                <a:cs typeface="+mn-cs"/>
              </a:rPr>
              <a:t> z 17 marca 2026, </a:t>
            </a:r>
            <a:r>
              <a:rPr kumimoji="0" lang="pl-PL" sz="1800" i="0" u="none" strike="noStrike" kern="1200" cap="none" spc="0" normalizeH="0" baseline="0" noProof="0" dirty="0" err="1">
                <a:ln>
                  <a:noFill/>
                </a:ln>
                <a:solidFill>
                  <a:srgbClr val="000000"/>
                </a:solidFill>
                <a:effectLst/>
                <a:uLnTx/>
                <a:uFillTx/>
                <a:latin typeface="robotoregular"/>
                <a:ea typeface="+mn-ea"/>
                <a:cs typeface="+mn-cs"/>
              </a:rPr>
              <a:t>SK</a:t>
            </a:r>
            <a:r>
              <a:rPr kumimoji="0" lang="pl-PL" sz="1800" i="0" u="none" strike="noStrike" kern="1200" cap="none" spc="0" normalizeH="0" baseline="0" noProof="0" dirty="0">
                <a:ln>
                  <a:noFill/>
                </a:ln>
                <a:solidFill>
                  <a:srgbClr val="000000"/>
                </a:solidFill>
                <a:effectLst/>
                <a:uLnTx/>
                <a:uFillTx/>
                <a:latin typeface="robotoregular"/>
                <a:ea typeface="+mn-ea"/>
                <a:cs typeface="+mn-cs"/>
              </a:rPr>
              <a:t> 45/22 </a:t>
            </a: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pl-PL" sz="1800" i="0" u="none" strike="noStrike" kern="1200" cap="none" spc="0" normalizeH="0" baseline="0" noProof="0" dirty="0">
                <a:ln>
                  <a:noFill/>
                </a:ln>
                <a:solidFill>
                  <a:srgbClr val="000000"/>
                </a:solidFill>
                <a:effectLst/>
                <a:uLnTx/>
                <a:uFillTx/>
                <a:latin typeface="robotoregular"/>
                <a:ea typeface="+mn-ea"/>
                <a:cs typeface="+mn-cs"/>
              </a:rPr>
              <a:t>i wcześniejsze z 16 grudnia 2025, </a:t>
            </a:r>
            <a:r>
              <a:rPr kumimoji="0" lang="pl-PL" sz="1800" i="0" u="none" strike="noStrike" kern="1200" cap="none" spc="0" normalizeH="0" baseline="0" noProof="0" dirty="0" err="1">
                <a:ln>
                  <a:noFill/>
                </a:ln>
                <a:solidFill>
                  <a:srgbClr val="000000"/>
                </a:solidFill>
                <a:effectLst/>
                <a:uLnTx/>
                <a:uFillTx/>
                <a:latin typeface="robotoregular"/>
                <a:ea typeface="+mn-ea"/>
                <a:cs typeface="+mn-cs"/>
              </a:rPr>
              <a:t>SK</a:t>
            </a:r>
            <a:r>
              <a:rPr kumimoji="0" lang="pl-PL" sz="1800" i="0" u="none" strike="noStrike" kern="1200" cap="none" spc="0" normalizeH="0" baseline="0" noProof="0" dirty="0">
                <a:ln>
                  <a:noFill/>
                </a:ln>
                <a:solidFill>
                  <a:srgbClr val="000000"/>
                </a:solidFill>
                <a:effectLst/>
                <a:uLnTx/>
                <a:uFillTx/>
                <a:latin typeface="robotoregular"/>
                <a:ea typeface="+mn-ea"/>
                <a:cs typeface="+mn-cs"/>
              </a:rPr>
              <a:t> 106/22</a:t>
            </a:r>
          </a:p>
          <a:p>
            <a:pPr marL="0" marR="0" lvl="0" indent="0" algn="just" defTabSz="914400" rtl="0" eaLnBrk="1" fontAlgn="auto" latinLnBrk="0" hangingPunct="1">
              <a:lnSpc>
                <a:spcPct val="107000"/>
              </a:lnSpc>
              <a:spcBef>
                <a:spcPts val="0"/>
              </a:spcBef>
              <a:spcAft>
                <a:spcPts val="0"/>
              </a:spcAft>
              <a:buClrTx/>
              <a:buSzTx/>
              <a:buFontTx/>
              <a:buNone/>
              <a:tabLst/>
              <a:defRPr/>
            </a:pPr>
            <a:endParaRPr lang="pl-PL" b="1" dirty="0">
              <a:solidFill>
                <a:srgbClr val="000000"/>
              </a:solidFill>
              <a:latin typeface="robotoregular"/>
            </a:endParaRPr>
          </a:p>
          <a:p>
            <a:pPr marL="0" marR="0" lvl="0" indent="0" algn="just" defTabSz="914400" rtl="0" eaLnBrk="1" fontAlgn="auto" latinLnBrk="0" hangingPunct="1">
              <a:lnSpc>
                <a:spcPct val="107000"/>
              </a:lnSpc>
              <a:spcBef>
                <a:spcPts val="0"/>
              </a:spcBef>
              <a:spcAft>
                <a:spcPts val="0"/>
              </a:spcAft>
              <a:buClrTx/>
              <a:buSzTx/>
              <a:buFontTx/>
              <a:buNone/>
              <a:tabLst/>
              <a:defRPr/>
            </a:pPr>
            <a:endParaRPr kumimoji="0" lang="pl-PL" sz="1800" b="1" i="0" u="none" strike="noStrike" kern="1200" cap="none" spc="0" normalizeH="0" baseline="0" noProof="0" dirty="0">
              <a:ln>
                <a:noFill/>
              </a:ln>
              <a:solidFill>
                <a:srgbClr val="000000"/>
              </a:solidFill>
              <a:effectLst/>
              <a:uLnTx/>
              <a:uFillTx/>
              <a:latin typeface="robotoregular"/>
              <a:ea typeface="+mn-ea"/>
              <a:cs typeface="+mn-cs"/>
            </a:endParaRPr>
          </a:p>
        </p:txBody>
      </p:sp>
    </p:spTree>
    <p:extLst>
      <p:ext uri="{BB962C8B-B14F-4D97-AF65-F5344CB8AC3E}">
        <p14:creationId xmlns:p14="http://schemas.microsoft.com/office/powerpoint/2010/main" val="15762413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4EFB5DE5-C159-405E-B520-80C74DC42B10}"/>
              </a:ext>
            </a:extLst>
          </p:cNvPr>
          <p:cNvSpPr txBox="1"/>
          <p:nvPr/>
        </p:nvSpPr>
        <p:spPr>
          <a:xfrm>
            <a:off x="612648" y="-118872"/>
            <a:ext cx="11676888" cy="3627211"/>
          </a:xfrm>
          <a:prstGeom prst="rect">
            <a:avLst/>
          </a:prstGeom>
          <a:noFill/>
        </p:spPr>
        <p:txBody>
          <a:bodyPr wrap="square">
            <a:spAutoFit/>
          </a:bodyPr>
          <a:lstStyle/>
          <a:p>
            <a:pPr marR="0" lvl="0" algn="just" defTabSz="914400" rtl="0" eaLnBrk="1" fontAlgn="auto" latinLnBrk="0" hangingPunct="1">
              <a:lnSpc>
                <a:spcPct val="107000"/>
              </a:lnSpc>
              <a:spcBef>
                <a:spcPts val="0"/>
              </a:spcBef>
              <a:spcAft>
                <a:spcPts val="0"/>
              </a:spcAft>
              <a:buClrTx/>
              <a:buSzTx/>
              <a:tabLst/>
              <a:defRPr/>
            </a:pPr>
            <a:r>
              <a:rPr kumimoji="0" lang="pl-PL" sz="1800" b="1" i="0" u="none" strike="noStrike" kern="1200" cap="none" spc="0" normalizeH="0" baseline="0" noProof="0" dirty="0">
                <a:ln>
                  <a:noFill/>
                </a:ln>
                <a:solidFill>
                  <a:srgbClr val="000000"/>
                </a:solidFill>
                <a:effectLst/>
                <a:uLnTx/>
                <a:uFillTx/>
                <a:latin typeface="robotoregular"/>
                <a:ea typeface="+mn-ea"/>
                <a:cs typeface="+mn-cs"/>
              </a:rPr>
              <a:t>Zagadnienie obowiązywania nie promulgowanych wyroków </a:t>
            </a:r>
            <a:r>
              <a:rPr kumimoji="0" lang="pl-PL" sz="1800" b="1" i="0" u="none" strike="noStrike" kern="1200" cap="none" spc="0" normalizeH="0" baseline="0" noProof="0" dirty="0" err="1">
                <a:ln>
                  <a:noFill/>
                </a:ln>
                <a:solidFill>
                  <a:srgbClr val="000000"/>
                </a:solidFill>
                <a:effectLst/>
                <a:uLnTx/>
                <a:uFillTx/>
                <a:latin typeface="robotoregular"/>
                <a:ea typeface="+mn-ea"/>
                <a:cs typeface="+mn-cs"/>
              </a:rPr>
              <a:t>TK</a:t>
            </a:r>
            <a:endParaRPr kumimoji="0" lang="pl-PL" sz="1800" b="1" i="0" u="none" strike="noStrike" kern="1200" cap="none" spc="0" normalizeH="0" baseline="0" noProof="0" dirty="0">
              <a:ln>
                <a:noFill/>
              </a:ln>
              <a:solidFill>
                <a:srgbClr val="000000"/>
              </a:solidFill>
              <a:effectLst/>
              <a:uLnTx/>
              <a:uFillTx/>
              <a:latin typeface="robotoregular"/>
              <a:ea typeface="+mn-ea"/>
              <a:cs typeface="+mn-cs"/>
            </a:endParaRPr>
          </a:p>
          <a:p>
            <a:pPr marR="0" lvl="0" algn="just" defTabSz="914400" rtl="0" eaLnBrk="1" fontAlgn="auto" latinLnBrk="0" hangingPunct="1">
              <a:lnSpc>
                <a:spcPct val="107000"/>
              </a:lnSpc>
              <a:spcBef>
                <a:spcPts val="0"/>
              </a:spcBef>
              <a:spcAft>
                <a:spcPts val="0"/>
              </a:spcAft>
              <a:buClrTx/>
              <a:buSzTx/>
              <a:tabLst/>
              <a:defRPr/>
            </a:pPr>
            <a:endParaRPr kumimoji="0" lang="pl-PL" sz="1800" b="1" i="0" u="none" strike="noStrike" kern="1200" cap="none" spc="0" normalizeH="0" baseline="0" noProof="0" dirty="0">
              <a:ln>
                <a:noFill/>
              </a:ln>
              <a:solidFill>
                <a:srgbClr val="000000"/>
              </a:solidFill>
              <a:effectLst/>
              <a:uLnTx/>
              <a:uFillTx/>
              <a:latin typeface="robotoregular"/>
              <a:ea typeface="+mn-ea"/>
              <a:cs typeface="+mn-cs"/>
            </a:endParaRPr>
          </a:p>
          <a:p>
            <a:pPr marR="0" lvl="0" algn="just" defTabSz="914400" rtl="0" eaLnBrk="1" fontAlgn="auto" latinLnBrk="0" hangingPunct="1">
              <a:lnSpc>
                <a:spcPct val="107000"/>
              </a:lnSpc>
              <a:spcBef>
                <a:spcPts val="0"/>
              </a:spcBef>
              <a:spcAft>
                <a:spcPts val="0"/>
              </a:spcAft>
              <a:buClrTx/>
              <a:buSzTx/>
              <a:tabLst/>
              <a:defRPr/>
            </a:pPr>
            <a:r>
              <a:rPr lang="pl-PL" dirty="0">
                <a:solidFill>
                  <a:srgbClr val="000000"/>
                </a:solidFill>
                <a:latin typeface="robotoregular"/>
              </a:rPr>
              <a:t>Uchwała RM Nr 162 z 18 grudnia 2024 w sprawie przeciwdziałania negatywnym skutkom kryzysu konstytucyjnego w obszarze sądownictwa -  par 1: „RM wyraża stanowisko, zgodnie z którym ogłaszanie w dziennikach urzędowych rozstrzygnięć </a:t>
            </a:r>
            <a:r>
              <a:rPr lang="pl-PL" dirty="0" err="1">
                <a:solidFill>
                  <a:srgbClr val="000000"/>
                </a:solidFill>
                <a:latin typeface="robotoregular"/>
              </a:rPr>
              <a:t>TK</a:t>
            </a:r>
            <a:r>
              <a:rPr lang="pl-PL" dirty="0">
                <a:solidFill>
                  <a:srgbClr val="000000"/>
                </a:solidFill>
                <a:latin typeface="robotoregular"/>
              </a:rPr>
              <a:t> mogłoby doprowadzić do utrwalenia stanu kryzysu praworządności. Wobec tego RM uznaje, że nie jest dopuszczalne ogłaszanie </a:t>
            </a:r>
            <a:r>
              <a:rPr lang="pl-PL" dirty="0" err="1">
                <a:solidFill>
                  <a:srgbClr val="000000"/>
                </a:solidFill>
                <a:latin typeface="robotoregular"/>
              </a:rPr>
              <a:t>dokumentóew</a:t>
            </a:r>
            <a:r>
              <a:rPr lang="pl-PL" dirty="0">
                <a:solidFill>
                  <a:srgbClr val="000000"/>
                </a:solidFill>
                <a:latin typeface="robotoregular"/>
              </a:rPr>
              <a:t>, które zostały wydane przez organ nieuprawniony. Zgodnie bowiem z uchwałą Sejmu RP z dnia 6 marca 2024 r. w sprawie usunięcia skutków kryzysu konstytucyjnego lat 2015-2023 w kontekście działalności </a:t>
            </a:r>
            <a:r>
              <a:rPr lang="pl-PL" dirty="0" err="1">
                <a:solidFill>
                  <a:srgbClr val="000000"/>
                </a:solidFill>
                <a:latin typeface="robotoregular"/>
              </a:rPr>
              <a:t>TK</a:t>
            </a:r>
            <a:r>
              <a:rPr lang="pl-PL" dirty="0">
                <a:solidFill>
                  <a:srgbClr val="000000"/>
                </a:solidFill>
                <a:latin typeface="robotoregular"/>
              </a:rPr>
              <a:t> uwzględnienie w działalności organu władzy publicznej rozstrzygnięć </a:t>
            </a:r>
            <a:r>
              <a:rPr lang="pl-PL" dirty="0" err="1">
                <a:solidFill>
                  <a:srgbClr val="000000"/>
                </a:solidFill>
                <a:latin typeface="robotoregular"/>
              </a:rPr>
              <a:t>TK</a:t>
            </a:r>
            <a:r>
              <a:rPr lang="pl-PL" dirty="0">
                <a:solidFill>
                  <a:srgbClr val="000000"/>
                </a:solidFill>
                <a:latin typeface="robotoregular"/>
              </a:rPr>
              <a:t> wydanych z naruszeniem prawa może zostać uznane za naruszenie zasady legalizmu przez te organy.”</a:t>
            </a:r>
          </a:p>
          <a:p>
            <a:pPr marR="0" lvl="0" algn="just" defTabSz="914400" rtl="0" eaLnBrk="1" fontAlgn="auto" latinLnBrk="0" hangingPunct="1">
              <a:lnSpc>
                <a:spcPct val="107000"/>
              </a:lnSpc>
              <a:spcBef>
                <a:spcPts val="0"/>
              </a:spcBef>
              <a:spcAft>
                <a:spcPts val="0"/>
              </a:spcAft>
              <a:buClrTx/>
              <a:buSzTx/>
              <a:tabLst/>
              <a:defRPr/>
            </a:pPr>
            <a:endParaRPr lang="pl-PL" dirty="0">
              <a:solidFill>
                <a:srgbClr val="000000"/>
              </a:solidFill>
              <a:latin typeface="robotoregular"/>
            </a:endParaRPr>
          </a:p>
          <a:p>
            <a:pPr marR="0" lvl="0" algn="just" defTabSz="914400" rtl="0" eaLnBrk="1" fontAlgn="auto" latinLnBrk="0" hangingPunct="1">
              <a:lnSpc>
                <a:spcPct val="107000"/>
              </a:lnSpc>
              <a:spcBef>
                <a:spcPts val="0"/>
              </a:spcBef>
              <a:spcAft>
                <a:spcPts val="0"/>
              </a:spcAft>
              <a:buClrTx/>
              <a:buSzTx/>
              <a:tabLst/>
              <a:defRPr/>
            </a:pPr>
            <a:endParaRPr kumimoji="0" lang="pl-PL" sz="1800" i="0" u="none" strike="noStrike" kern="1200" cap="none" spc="0" normalizeH="0" baseline="0" noProof="0" dirty="0">
              <a:ln>
                <a:noFill/>
              </a:ln>
              <a:solidFill>
                <a:srgbClr val="000000"/>
              </a:solidFill>
              <a:effectLst/>
              <a:uLnTx/>
              <a:uFillTx/>
              <a:latin typeface="robotoregular"/>
              <a:ea typeface="+mn-ea"/>
              <a:cs typeface="+mn-cs"/>
            </a:endParaRPr>
          </a:p>
        </p:txBody>
      </p:sp>
    </p:spTree>
    <p:extLst>
      <p:ext uri="{BB962C8B-B14F-4D97-AF65-F5344CB8AC3E}">
        <p14:creationId xmlns:p14="http://schemas.microsoft.com/office/powerpoint/2010/main" val="28448064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A949C4EF-B8DC-DF48-CB08-3C630DF50121}"/>
              </a:ext>
            </a:extLst>
          </p:cNvPr>
          <p:cNvSpPr txBox="1"/>
          <p:nvPr/>
        </p:nvSpPr>
        <p:spPr>
          <a:xfrm>
            <a:off x="109728" y="173736"/>
            <a:ext cx="8739378" cy="5619680"/>
          </a:xfrm>
          <a:prstGeom prst="rect">
            <a:avLst/>
          </a:prstGeom>
          <a:noFill/>
        </p:spPr>
        <p:txBody>
          <a:bodyPr wrap="square">
            <a:spAutoFit/>
          </a:bodyPr>
          <a:lstStyle/>
          <a:p>
            <a:r>
              <a:rPr kumimoji="0" lang="pl-PL" sz="1800" b="1" i="0" u="none" strike="noStrike" kern="1200" cap="none" spc="0" normalizeH="0" baseline="0" noProof="0" dirty="0">
                <a:ln>
                  <a:noFill/>
                </a:ln>
                <a:solidFill>
                  <a:srgbClr val="000000"/>
                </a:solidFill>
                <a:effectLst/>
                <a:uLnTx/>
                <a:uFillTx/>
                <a:latin typeface="robotoregular"/>
                <a:ea typeface="+mn-ea"/>
                <a:cs typeface="+mn-cs"/>
              </a:rPr>
              <a:t>Zagadnienie obowiązywania nie promulgowanych wyroków </a:t>
            </a:r>
            <a:r>
              <a:rPr kumimoji="0" lang="pl-PL" sz="1800" b="1" i="0" u="none" strike="noStrike" kern="1200" cap="none" spc="0" normalizeH="0" baseline="0" noProof="0" dirty="0" err="1">
                <a:ln>
                  <a:noFill/>
                </a:ln>
                <a:solidFill>
                  <a:srgbClr val="000000"/>
                </a:solidFill>
                <a:effectLst/>
                <a:uLnTx/>
                <a:uFillTx/>
                <a:latin typeface="robotoregular"/>
                <a:ea typeface="+mn-ea"/>
                <a:cs typeface="+mn-cs"/>
              </a:rPr>
              <a:t>TK</a:t>
            </a:r>
            <a:endParaRPr kumimoji="0" lang="pl-PL" sz="1800" b="1" i="0" u="none" strike="noStrike" kern="1200" cap="none" spc="0" normalizeH="0" baseline="0" noProof="0" dirty="0">
              <a:ln>
                <a:noFill/>
              </a:ln>
              <a:solidFill>
                <a:srgbClr val="000000"/>
              </a:solidFill>
              <a:effectLst/>
              <a:uLnTx/>
              <a:uFillTx/>
              <a:latin typeface="robotoregular"/>
              <a:ea typeface="+mn-ea"/>
              <a:cs typeface="+mn-cs"/>
            </a:endParaRPr>
          </a:p>
          <a:p>
            <a:endParaRPr lang="pl-PL" b="1" dirty="0">
              <a:solidFill>
                <a:srgbClr val="000000"/>
              </a:solidFill>
              <a:latin typeface="robotoregular"/>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pl-PL" sz="900" b="0" i="0" u="none" strike="noStrike" kern="1200" cap="none" spc="0" normalizeH="0" baseline="0" noProof="0" dirty="0">
                <a:ln>
                  <a:noFill/>
                </a:ln>
                <a:solidFill>
                  <a:srgbClr val="000000"/>
                </a:solidFill>
                <a:effectLst/>
                <a:uLnTx/>
                <a:uFillTx/>
                <a:latin typeface="robotoregular"/>
                <a:ea typeface="+mn-ea"/>
                <a:cs typeface="+mn-cs"/>
              </a:rPr>
              <a:t>Art.  190. Konstytucji RP</a:t>
            </a: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pl-PL" sz="900" b="0" i="0" u="none" strike="noStrike" kern="1200" cap="none" spc="0" normalizeH="0" baseline="0" noProof="0" dirty="0">
                <a:ln>
                  <a:noFill/>
                </a:ln>
                <a:solidFill>
                  <a:srgbClr val="000000"/>
                </a:solidFill>
                <a:effectLst/>
                <a:uLnTx/>
                <a:uFillTx/>
                <a:latin typeface="robotoregular"/>
                <a:ea typeface="+mn-ea"/>
                <a:cs typeface="+mn-cs"/>
              </a:rPr>
              <a:t>1. Orzeczenia Trybunału Konstytucyjnego mają moc powszechnie obowiązującą i są ostateczne.</a:t>
            </a: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pl-PL" sz="900" b="0" i="0" u="none" strike="noStrike" kern="1200" cap="none" spc="0" normalizeH="0" baseline="0" noProof="0" dirty="0">
                <a:ln>
                  <a:noFill/>
                </a:ln>
                <a:solidFill>
                  <a:srgbClr val="000000"/>
                </a:solidFill>
                <a:effectLst/>
                <a:uLnTx/>
                <a:uFillTx/>
                <a:latin typeface="robotoregular"/>
                <a:ea typeface="+mn-ea"/>
                <a:cs typeface="+mn-cs"/>
              </a:rPr>
              <a:t>2. </a:t>
            </a:r>
            <a:r>
              <a:rPr kumimoji="0" lang="pl-PL" sz="900" b="1" i="0" u="none" strike="noStrike" kern="1200" cap="none" spc="0" normalizeH="0" baseline="0" noProof="0" dirty="0">
                <a:ln>
                  <a:noFill/>
                </a:ln>
                <a:solidFill>
                  <a:srgbClr val="000000"/>
                </a:solidFill>
                <a:effectLst/>
                <a:uLnTx/>
                <a:uFillTx/>
                <a:latin typeface="robotoregular"/>
                <a:ea typeface="+mn-ea"/>
                <a:cs typeface="+mn-cs"/>
              </a:rPr>
              <a:t>Orzeczenia Trybunału Konstytucyjnego w sprawach wymienionych w art. 188 podlegają niezwłocznemu ogłoszeniu w organie urzędowym, w którym akt normatywny był ogłoszony. </a:t>
            </a:r>
            <a:r>
              <a:rPr kumimoji="0" lang="pl-PL" sz="900" b="0" i="0" u="none" strike="noStrike" kern="1200" cap="none" spc="0" normalizeH="0" baseline="0" noProof="0" dirty="0">
                <a:ln>
                  <a:noFill/>
                </a:ln>
                <a:solidFill>
                  <a:srgbClr val="000000"/>
                </a:solidFill>
                <a:effectLst/>
                <a:uLnTx/>
                <a:uFillTx/>
                <a:latin typeface="robotoregular"/>
                <a:ea typeface="+mn-ea"/>
                <a:cs typeface="+mn-cs"/>
              </a:rPr>
              <a:t>Jeżeli akt nie był ogłoszony, orzeczenie ogłasza się w Dzienniku Urzędowym Rzeczypospolitej Polskiej "Monitor Polski".</a:t>
            </a: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pl-PL" sz="900" b="0" i="0" u="none" strike="noStrike" kern="1200" cap="none" spc="0" normalizeH="0" baseline="0" noProof="0" dirty="0">
                <a:ln>
                  <a:noFill/>
                </a:ln>
                <a:solidFill>
                  <a:srgbClr val="000000"/>
                </a:solidFill>
                <a:effectLst/>
                <a:uLnTx/>
                <a:uFillTx/>
                <a:latin typeface="robotoregular"/>
                <a:ea typeface="+mn-ea"/>
                <a:cs typeface="+mn-cs"/>
              </a:rPr>
              <a:t>3. </a:t>
            </a:r>
            <a:r>
              <a:rPr kumimoji="0" lang="pl-PL" sz="900" b="1" i="0" u="none" strike="noStrike" kern="1200" cap="none" spc="0" normalizeH="0" baseline="0" noProof="0" dirty="0">
                <a:ln>
                  <a:noFill/>
                </a:ln>
                <a:solidFill>
                  <a:srgbClr val="000000"/>
                </a:solidFill>
                <a:effectLst/>
                <a:uLnTx/>
                <a:uFillTx/>
                <a:latin typeface="robotoregular"/>
                <a:ea typeface="+mn-ea"/>
                <a:cs typeface="+mn-cs"/>
              </a:rPr>
              <a:t>Orzeczenie Trybunału Konstytucyjnego wchodzi w życie z dniem ogłoszenia, j</a:t>
            </a:r>
            <a:r>
              <a:rPr kumimoji="0" lang="pl-PL" sz="900" b="0" i="0" u="none" strike="noStrike" kern="1200" cap="none" spc="0" normalizeH="0" baseline="0" noProof="0" dirty="0">
                <a:ln>
                  <a:noFill/>
                </a:ln>
                <a:solidFill>
                  <a:srgbClr val="000000"/>
                </a:solidFill>
                <a:effectLst/>
                <a:uLnTx/>
                <a:uFillTx/>
                <a:latin typeface="robotoregular"/>
                <a:ea typeface="+mn-ea"/>
                <a:cs typeface="+mn-cs"/>
              </a:rPr>
              <a:t>ednak Trybunał Konstytucyjny może określić inny termin utraty mocy obowiązującej aktu normatywnego. Termin ten nie może przekroczyć osiemnastu miesięcy, gdy chodzi o ustawę, a gdy chodzi o inny akt normatywny - dwunastu miesięcy. W przypadku orzeczeń, które wiążą się z nakładami finansowymi nie przewidzianymi w ustawie budżetowej, Trybunał Konstytucyjny określa termin utraty mocy obowiązującej aktu normatywnego po zapoznaniu się z opinią Rady Ministrów.</a:t>
            </a: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pl-PL" sz="900" b="0" i="0" u="none" strike="noStrike" kern="1200" cap="none" spc="0" normalizeH="0" baseline="0" noProof="0" dirty="0">
                <a:ln>
                  <a:noFill/>
                </a:ln>
                <a:solidFill>
                  <a:srgbClr val="000000"/>
                </a:solidFill>
                <a:effectLst/>
                <a:uLnTx/>
                <a:uFillTx/>
                <a:latin typeface="robotoregular"/>
                <a:ea typeface="+mn-ea"/>
                <a:cs typeface="+mn-cs"/>
              </a:rPr>
              <a:t>4. Orzeczenie Trybunału Konstytucyjnego o niezgodności z Konstytucją, umową międzynarodową lub z ustawą aktu normatywnego, na podstawie którego zostało wydane prawomocne orzeczenie sądowe, ostateczna decyzja administracyjna lub rozstrzygnięcie w innych sprawach, stanowi podstawę do wznowienia postępowania, uchylenia decyzji lub innego rozstrzygnięcia na zasadach i w trybie określonych w przepisach właściwych dla danego postępowania.</a:t>
            </a:r>
          </a:p>
          <a:p>
            <a:pPr marL="228600" marR="0" lvl="0" indent="-228600" algn="just" defTabSz="914400" rtl="0" eaLnBrk="1" fontAlgn="auto" latinLnBrk="0" hangingPunct="1">
              <a:lnSpc>
                <a:spcPct val="107000"/>
              </a:lnSpc>
              <a:spcBef>
                <a:spcPts val="0"/>
              </a:spcBef>
              <a:spcAft>
                <a:spcPts val="0"/>
              </a:spcAft>
              <a:buClrTx/>
              <a:buSzTx/>
              <a:buFontTx/>
              <a:buAutoNum type="arabicPeriod" startAt="5"/>
              <a:tabLst/>
              <a:defRPr/>
            </a:pPr>
            <a:r>
              <a:rPr kumimoji="0" lang="pl-PL" sz="900" b="0" i="0" u="none" strike="noStrike" kern="1200" cap="none" spc="0" normalizeH="0" baseline="0" noProof="0" dirty="0">
                <a:ln>
                  <a:noFill/>
                </a:ln>
                <a:solidFill>
                  <a:srgbClr val="000000"/>
                </a:solidFill>
                <a:effectLst/>
                <a:uLnTx/>
                <a:uFillTx/>
                <a:latin typeface="robotoregular"/>
                <a:ea typeface="+mn-ea"/>
                <a:cs typeface="+mn-cs"/>
              </a:rPr>
              <a:t>Orzeczenia Trybunału Konstytucyjnego zapadają większością głosów.</a:t>
            </a:r>
          </a:p>
          <a:p>
            <a:pPr marL="0" marR="0" lvl="0" indent="0" algn="just" defTabSz="914400" rtl="0" eaLnBrk="1" fontAlgn="auto" latinLnBrk="0" hangingPunct="1">
              <a:lnSpc>
                <a:spcPct val="107000"/>
              </a:lnSpc>
              <a:spcBef>
                <a:spcPts val="0"/>
              </a:spcBef>
              <a:spcAft>
                <a:spcPts val="0"/>
              </a:spcAft>
              <a:buClrTx/>
              <a:buSzTx/>
              <a:buFontTx/>
              <a:buNone/>
              <a:tabLst/>
              <a:defRPr/>
            </a:pPr>
            <a:endParaRPr kumimoji="0" lang="pl-PL" sz="900" b="0" i="0" u="none" strike="noStrike" kern="1200" cap="none" spc="0" normalizeH="0" baseline="0" noProof="0" dirty="0">
              <a:ln>
                <a:noFill/>
              </a:ln>
              <a:solidFill>
                <a:srgbClr val="000000"/>
              </a:solidFill>
              <a:effectLst/>
              <a:uLnTx/>
              <a:uFillTx/>
              <a:latin typeface="robotoregular"/>
              <a:ea typeface="+mn-ea"/>
              <a:cs typeface="+mn-cs"/>
            </a:endParaRPr>
          </a:p>
          <a:p>
            <a:r>
              <a:rPr lang="pl-PL" sz="1100" b="1" dirty="0"/>
              <a:t>USTAWA </a:t>
            </a:r>
            <a:r>
              <a:rPr lang="pl-PL" sz="1100" dirty="0"/>
              <a:t>z dnia 20 lipca 2000 r. </a:t>
            </a:r>
            <a:r>
              <a:rPr lang="pl-PL" sz="1100" b="1" dirty="0"/>
              <a:t>o ogłaszaniu aktów normatywnych i niektórych innych aktów prawnych, </a:t>
            </a:r>
            <a:r>
              <a:rPr lang="pl-PL" sz="1100" dirty="0" err="1"/>
              <a:t>Dz.U.2019.1461</a:t>
            </a:r>
            <a:r>
              <a:rPr lang="pl-PL" sz="1100" dirty="0"/>
              <a:t> </a:t>
            </a:r>
            <a:r>
              <a:rPr lang="pl-PL" sz="1100" dirty="0" err="1"/>
              <a:t>t.j</a:t>
            </a:r>
            <a:r>
              <a:rPr lang="pl-PL" sz="1100" dirty="0"/>
              <a:t>. z dnia 2019.08.05</a:t>
            </a:r>
          </a:p>
          <a:p>
            <a:r>
              <a:rPr lang="pl-PL" sz="1100" b="1" dirty="0"/>
              <a:t>Art.  21. 1.	 Prezes Rady Ministrów wydaje:</a:t>
            </a:r>
          </a:p>
          <a:p>
            <a:pPr marL="228600" indent="-228600">
              <a:buAutoNum type="arabicParenR"/>
            </a:pPr>
            <a:r>
              <a:rPr lang="pl-PL" sz="1100" b="1" dirty="0"/>
              <a:t>Dziennik Ustaw i Monitor Polski przy pomocy Rządowego Centrum Legislacji, przy czym Rządowe Centrum Legislacji może zlecić wyspecjalizowanym podmiotom niektóre czynności związane z wydawaniem tych dzienników w sposób, o którym mowa w art. </a:t>
            </a:r>
            <a:r>
              <a:rPr lang="pl-PL" sz="1100" b="1" dirty="0" err="1"/>
              <a:t>2a</a:t>
            </a:r>
            <a:r>
              <a:rPr lang="pl-PL" sz="1100" b="1" dirty="0"/>
              <a:t> ust. 2;</a:t>
            </a:r>
          </a:p>
          <a:p>
            <a:pPr marL="228600" indent="-228600">
              <a:buAutoNum type="arabicParenR"/>
            </a:pPr>
            <a:endParaRPr lang="pl-PL" sz="1100" b="1" dirty="0"/>
          </a:p>
          <a:p>
            <a:r>
              <a:rPr lang="pl-PL" sz="1100" dirty="0"/>
              <a:t>Trybunał Konstytucyjny wyrokiem z dnia 23 września 2025 r. sygn. akt P 3/25, uznał art. 21 ust. 1 pkt 1 ustawy z dnia 20 lipca 2000 r. o ogłaszaniu aktów normatywnych i niektórych innych aktów prawnych (Dz. U. z 2019 r. poz. 1461) rozumiany w ten sposób, że wystąpienie skutków wyroku Trybunału Konstytucyjnego oraz zaistnienie obowiązku jego stosowania przez wszystkie organy władzy publicznej aktualizuje się dopiero z chwilą dokonania czynności technicznej polegającej na ogłoszeniu tego wyroku w Dzienniku Ustaw Rzeczypospolitej Polskiej, za niezgodny z art. 2 w związku z art. 10, w związku z art. 173, w związku z art. 45 ust. 1 Konstytucji RP.</a:t>
            </a:r>
          </a:p>
          <a:p>
            <a:endParaRPr lang="pl-PL" sz="1100" dirty="0"/>
          </a:p>
          <a:p>
            <a:r>
              <a:rPr lang="pl-PL" sz="1100" b="1" dirty="0"/>
              <a:t>USTAWA </a:t>
            </a:r>
            <a:r>
              <a:rPr lang="pl-PL" sz="1100" dirty="0"/>
              <a:t>z dnia 30 listopada 2016 r. </a:t>
            </a:r>
            <a:r>
              <a:rPr lang="pl-PL" sz="1100" b="1" dirty="0"/>
              <a:t>o organizacji i trybie postępowania przed Trybunałem Konstytucyjnym</a:t>
            </a:r>
          </a:p>
          <a:p>
            <a:r>
              <a:rPr lang="pl-PL" sz="1100" dirty="0"/>
              <a:t>Art.  114. </a:t>
            </a:r>
          </a:p>
          <a:p>
            <a:r>
              <a:rPr lang="pl-PL" sz="1100" dirty="0"/>
              <a:t>1. Orzeczenia ogłasza się w odpowiednim dzienniku urzędowym na zasadach i w trybie określonych w Konstytucji oraz ustawie z dnia 20 lipca 2000 r. o ogłaszaniu aktów normatywnych i niektórych innych aktów prawnych (Dz. U. z 2019 r. poz. 1461).</a:t>
            </a:r>
          </a:p>
          <a:p>
            <a:r>
              <a:rPr lang="pl-PL" sz="1100" dirty="0"/>
              <a:t>2. </a:t>
            </a:r>
            <a:r>
              <a:rPr lang="pl-PL" sz="1100" b="1" dirty="0"/>
              <a:t>Ogłoszenie orzeczeń zarządza Prezes Trybunału.</a:t>
            </a:r>
          </a:p>
        </p:txBody>
      </p:sp>
    </p:spTree>
    <p:extLst>
      <p:ext uri="{BB962C8B-B14F-4D97-AF65-F5344CB8AC3E}">
        <p14:creationId xmlns:p14="http://schemas.microsoft.com/office/powerpoint/2010/main" val="23697622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78489130-F967-7D38-81A1-27508F6D9532}"/>
              </a:ext>
            </a:extLst>
          </p:cNvPr>
          <p:cNvSpPr txBox="1"/>
          <p:nvPr/>
        </p:nvSpPr>
        <p:spPr>
          <a:xfrm>
            <a:off x="265176" y="192025"/>
            <a:ext cx="8876538" cy="3693319"/>
          </a:xfrm>
          <a:prstGeom prst="rect">
            <a:avLst/>
          </a:prstGeom>
          <a:noFill/>
        </p:spPr>
        <p:txBody>
          <a:bodyPr wrap="square">
            <a:spAutoFit/>
          </a:bodyPr>
          <a:lstStyle/>
          <a:p>
            <a:r>
              <a:rPr kumimoji="0" lang="pl-PL" sz="1800" b="1" i="0" u="none" strike="noStrike" kern="1200" cap="none" spc="0" normalizeH="0" baseline="0" noProof="0" dirty="0">
                <a:ln>
                  <a:noFill/>
                </a:ln>
                <a:solidFill>
                  <a:srgbClr val="000000"/>
                </a:solidFill>
                <a:effectLst/>
                <a:uLnTx/>
                <a:uFillTx/>
                <a:latin typeface="robotoregular"/>
                <a:ea typeface="+mn-ea"/>
                <a:cs typeface="+mn-cs"/>
              </a:rPr>
              <a:t>Zagadnienie obowiązywania nie promulgowanych wyroków </a:t>
            </a:r>
            <a:r>
              <a:rPr kumimoji="0" lang="pl-PL" sz="1800" b="1" i="0" u="none" strike="noStrike" kern="1200" cap="none" spc="0" normalizeH="0" baseline="0" noProof="0" dirty="0" err="1">
                <a:ln>
                  <a:noFill/>
                </a:ln>
                <a:solidFill>
                  <a:srgbClr val="000000"/>
                </a:solidFill>
                <a:effectLst/>
                <a:uLnTx/>
                <a:uFillTx/>
                <a:latin typeface="robotoregular"/>
                <a:ea typeface="+mn-ea"/>
                <a:cs typeface="+mn-cs"/>
              </a:rPr>
              <a:t>TK</a:t>
            </a:r>
            <a:endParaRPr kumimoji="0" lang="pl-PL" sz="1800" b="1" i="0" u="none" strike="noStrike" kern="1200" cap="none" spc="0" normalizeH="0" baseline="0" noProof="0" dirty="0">
              <a:ln>
                <a:noFill/>
              </a:ln>
              <a:solidFill>
                <a:srgbClr val="000000"/>
              </a:solidFill>
              <a:effectLst/>
              <a:uLnTx/>
              <a:uFillTx/>
              <a:latin typeface="robotoregular"/>
              <a:ea typeface="+mn-ea"/>
              <a:cs typeface="+mn-cs"/>
            </a:endParaRPr>
          </a:p>
          <a:p>
            <a:endParaRPr lang="pl-PL" b="1" dirty="0">
              <a:solidFill>
                <a:srgbClr val="000000"/>
              </a:solidFill>
              <a:latin typeface="robotoregular"/>
            </a:endParaRPr>
          </a:p>
          <a:p>
            <a:r>
              <a:rPr kumimoji="0" lang="pl-PL" sz="1800" i="0" u="none" strike="noStrike" kern="1200" cap="none" spc="0" normalizeH="0" baseline="0" noProof="0" dirty="0">
                <a:ln>
                  <a:noFill/>
                </a:ln>
                <a:solidFill>
                  <a:srgbClr val="000000"/>
                </a:solidFill>
                <a:effectLst/>
                <a:uLnTx/>
                <a:uFillTx/>
                <a:latin typeface="robotoregular"/>
                <a:ea typeface="+mn-ea"/>
                <a:cs typeface="+mn-cs"/>
              </a:rPr>
              <a:t>Wyrok </a:t>
            </a:r>
            <a:r>
              <a:rPr kumimoji="0" lang="pl-PL" sz="1800" i="0" u="none" strike="noStrike" kern="1200" cap="none" spc="0" normalizeH="0" baseline="0" noProof="0" dirty="0" err="1">
                <a:ln>
                  <a:noFill/>
                </a:ln>
                <a:solidFill>
                  <a:srgbClr val="000000"/>
                </a:solidFill>
                <a:effectLst/>
                <a:uLnTx/>
                <a:uFillTx/>
                <a:latin typeface="robotoregular"/>
                <a:ea typeface="+mn-ea"/>
                <a:cs typeface="+mn-cs"/>
              </a:rPr>
              <a:t>TK</a:t>
            </a:r>
            <a:r>
              <a:rPr kumimoji="0" lang="pl-PL" sz="1800" i="0" u="none" strike="noStrike" kern="1200" cap="none" spc="0" normalizeH="0" baseline="0" noProof="0" dirty="0">
                <a:ln>
                  <a:noFill/>
                </a:ln>
                <a:solidFill>
                  <a:srgbClr val="000000"/>
                </a:solidFill>
                <a:effectLst/>
                <a:uLnTx/>
                <a:uFillTx/>
                <a:latin typeface="robotoregular"/>
                <a:ea typeface="+mn-ea"/>
                <a:cs typeface="+mn-cs"/>
              </a:rPr>
              <a:t> z 23 września 2025 r., sygn. P 3/25</a:t>
            </a:r>
          </a:p>
          <a:p>
            <a:r>
              <a:rPr lang="pl-PL" b="1" dirty="0"/>
              <a:t>TEZA :</a:t>
            </a:r>
          </a:p>
          <a:p>
            <a:r>
              <a:rPr lang="pl-PL" dirty="0"/>
              <a:t>Art. 21 ust. 1 pkt 1 w związku z art. 9 ust. 1 pkt 6 ustawy z dnia 20 lipca 2000 r. o ogłaszaniu aktów normatywnych i niektórych innych aktów prawnych (Dz. U. z 2019 r. poz. 1461) rozumiany w ten sposób, że wystąpienie skutków wyroku Trybunału Konstytucyjnego oraz zaistnienie obowiązku jego stosowania przez wszystkie organy władzy publicznej aktualizuje się dopiero z chwilą dokonania czynności technicznej polegającej na ogłoszeniu tego wyroku w Dzienniku Ustaw Rzeczypospolitej Polskiej, jest niezgodny z art. 2 w związku z art. 10, w związku z art. 173, w związku z art. 45 ust. 1 Konstytucji Rzeczypospolitej Polskiej.</a:t>
            </a:r>
          </a:p>
          <a:p>
            <a:endParaRPr kumimoji="0" lang="pl-PL" sz="1800" i="0" u="none" strike="noStrike" kern="1200" cap="none" spc="0" normalizeH="0" baseline="0" noProof="0" dirty="0">
              <a:ln>
                <a:noFill/>
              </a:ln>
              <a:solidFill>
                <a:srgbClr val="000000"/>
              </a:solidFill>
              <a:effectLst/>
              <a:uLnTx/>
              <a:uFillTx/>
              <a:latin typeface="robotoregular"/>
              <a:ea typeface="+mn-ea"/>
              <a:cs typeface="+mn-cs"/>
            </a:endParaRPr>
          </a:p>
        </p:txBody>
      </p:sp>
    </p:spTree>
    <p:extLst>
      <p:ext uri="{BB962C8B-B14F-4D97-AF65-F5344CB8AC3E}">
        <p14:creationId xmlns:p14="http://schemas.microsoft.com/office/powerpoint/2010/main" val="1481237539"/>
      </p:ext>
    </p:extLst>
  </p:cSld>
  <p:clrMapOvr>
    <a:masterClrMapping/>
  </p:clrMapOvr>
</p:sld>
</file>

<file path=ppt/theme/theme1.xml><?xml version="1.0" encoding="utf-8"?>
<a:theme xmlns:a="http://schemas.openxmlformats.org/drawingml/2006/main" name="1_Motyw pakietu Office">
  <a:themeElements>
    <a:clrScheme name="Pakiet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Pakiet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409</TotalTime>
  <Words>5383</Words>
  <Application>Microsoft Office PowerPoint</Application>
  <PresentationFormat>Panoramiczny</PresentationFormat>
  <Paragraphs>178</Paragraphs>
  <Slides>15</Slides>
  <Notes>1</Notes>
  <HiddenSlides>0</HiddenSlides>
  <MMClips>0</MMClips>
  <ScaleCrop>false</ScaleCrop>
  <HeadingPairs>
    <vt:vector size="6" baseType="variant">
      <vt:variant>
        <vt:lpstr>Używane czcionki</vt:lpstr>
      </vt:variant>
      <vt:variant>
        <vt:i4>6</vt:i4>
      </vt:variant>
      <vt:variant>
        <vt:lpstr>Motyw</vt:lpstr>
      </vt:variant>
      <vt:variant>
        <vt:i4>1</vt:i4>
      </vt:variant>
      <vt:variant>
        <vt:lpstr>Tytuły slajdów</vt:lpstr>
      </vt:variant>
      <vt:variant>
        <vt:i4>15</vt:i4>
      </vt:variant>
    </vt:vector>
  </HeadingPairs>
  <TitlesOfParts>
    <vt:vector size="22" baseType="lpstr">
      <vt:lpstr>Aptos</vt:lpstr>
      <vt:lpstr>Aptos Display</vt:lpstr>
      <vt:lpstr>Arial</vt:lpstr>
      <vt:lpstr>Calibri</vt:lpstr>
      <vt:lpstr>Open Sans</vt:lpstr>
      <vt:lpstr>robotoregular</vt:lpstr>
      <vt:lpstr>1_Motyw pakietu Office</vt:lpstr>
      <vt:lpstr>SŁUŻEBNOŚĆ PRZESYŁU PO WYROKU TRYBUNAŁU KONSTYTUCYJNEGO SYGN. P 10/16 Z DNIA 2 GRUDNIA 2025 R.</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Zajęcia z procedury cywilnej 30.01.2025</dc:title>
  <dc:creator>Ewa Stawicka</dc:creator>
  <cp:lastModifiedBy>Ewa Stawicka</cp:lastModifiedBy>
  <cp:revision>5</cp:revision>
  <cp:lastPrinted>2026-04-25T13:17:08Z</cp:lastPrinted>
  <dcterms:created xsi:type="dcterms:W3CDTF">2025-01-15T11:09:12Z</dcterms:created>
  <dcterms:modified xsi:type="dcterms:W3CDTF">2026-04-25T13:20:58Z</dcterms:modified>
</cp:coreProperties>
</file>