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3"/>
  </p:notesMasterIdLst>
  <p:sldIdLst>
    <p:sldId id="257" r:id="rId2"/>
    <p:sldId id="258" r:id="rId3"/>
    <p:sldId id="259" r:id="rId4"/>
    <p:sldId id="260" r:id="rId5"/>
    <p:sldId id="261" r:id="rId6"/>
    <p:sldId id="262" r:id="rId7"/>
    <p:sldId id="263" r:id="rId8"/>
    <p:sldId id="264" r:id="rId9"/>
    <p:sldId id="265" r:id="rId10"/>
    <p:sldId id="267" r:id="rId11"/>
    <p:sldId id="268" r:id="rId12"/>
    <p:sldId id="269" r:id="rId13"/>
    <p:sldId id="270" r:id="rId14"/>
    <p:sldId id="271" r:id="rId15"/>
    <p:sldId id="272" r:id="rId16"/>
    <p:sldId id="273" r:id="rId17"/>
    <p:sldId id="274" r:id="rId18"/>
    <p:sldId id="275" r:id="rId19"/>
    <p:sldId id="276" r:id="rId20"/>
    <p:sldId id="277" r:id="rId21"/>
    <p:sldId id="279" r:id="rId22"/>
    <p:sldId id="280" r:id="rId23"/>
    <p:sldId id="281" r:id="rId24"/>
    <p:sldId id="282" r:id="rId25"/>
    <p:sldId id="283" r:id="rId26"/>
    <p:sldId id="285" r:id="rId27"/>
    <p:sldId id="286" r:id="rId28"/>
    <p:sldId id="287" r:id="rId29"/>
    <p:sldId id="288" r:id="rId30"/>
    <p:sldId id="289" r:id="rId31"/>
    <p:sldId id="290" r:id="rId32"/>
    <p:sldId id="291" r:id="rId33"/>
    <p:sldId id="292" r:id="rId34"/>
    <p:sldId id="293" r:id="rId35"/>
    <p:sldId id="294" r:id="rId36"/>
    <p:sldId id="295" r:id="rId37"/>
    <p:sldId id="296" r:id="rId38"/>
    <p:sldId id="297" r:id="rId39"/>
    <p:sldId id="298" r:id="rId40"/>
    <p:sldId id="300" r:id="rId41"/>
    <p:sldId id="301" r:id="rId42"/>
    <p:sldId id="325" r:id="rId43"/>
    <p:sldId id="326" r:id="rId44"/>
    <p:sldId id="302" r:id="rId45"/>
    <p:sldId id="304" r:id="rId46"/>
    <p:sldId id="305" r:id="rId47"/>
    <p:sldId id="324" r:id="rId48"/>
    <p:sldId id="307" r:id="rId49"/>
    <p:sldId id="327" r:id="rId50"/>
    <p:sldId id="330" r:id="rId51"/>
    <p:sldId id="333" r:id="rId52"/>
    <p:sldId id="332" r:id="rId53"/>
    <p:sldId id="331" r:id="rId54"/>
    <p:sldId id="334" r:id="rId55"/>
    <p:sldId id="335" r:id="rId56"/>
    <p:sldId id="336" r:id="rId57"/>
    <p:sldId id="337" r:id="rId58"/>
    <p:sldId id="340" r:id="rId59"/>
    <p:sldId id="338" r:id="rId60"/>
    <p:sldId id="339" r:id="rId61"/>
    <p:sldId id="357" r:id="rId6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D56958-7808-47BF-BFD1-3E0103989FF5}" v="29" dt="2026-01-22T13:55:49.2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3" d="100"/>
          <a:sy n="93" d="100"/>
        </p:scale>
        <p:origin x="1188"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notesMaster" Target="notesMasters/notesMaster1.xml"/><Relationship Id="rId68"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69"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olina Cichocka - Bieniek" userId="a40eac697417fffc" providerId="LiveId" clId="{E09F4083-E75C-4BDA-8CCD-75E24E45B528}"/>
    <pc:docChg chg="custSel delSld modSld">
      <pc:chgData name="Karolina Cichocka - Bieniek" userId="a40eac697417fffc" providerId="LiveId" clId="{E09F4083-E75C-4BDA-8CCD-75E24E45B528}" dt="2026-01-26T13:30:23.242" v="530" actId="5793"/>
      <pc:docMkLst>
        <pc:docMk/>
      </pc:docMkLst>
      <pc:sldChg chg="modSp mod">
        <pc:chgData name="Karolina Cichocka - Bieniek" userId="a40eac697417fffc" providerId="LiveId" clId="{E09F4083-E75C-4BDA-8CCD-75E24E45B528}" dt="2026-01-26T13:16:49.319" v="502" actId="20577"/>
        <pc:sldMkLst>
          <pc:docMk/>
          <pc:sldMk cId="3720340850" sldId="280"/>
        </pc:sldMkLst>
        <pc:spChg chg="mod">
          <ac:chgData name="Karolina Cichocka - Bieniek" userId="a40eac697417fffc" providerId="LiveId" clId="{E09F4083-E75C-4BDA-8CCD-75E24E45B528}" dt="2026-01-26T13:16:49.319" v="502" actId="20577"/>
          <ac:spMkLst>
            <pc:docMk/>
            <pc:sldMk cId="3720340850" sldId="280"/>
            <ac:spMk id="5" creationId="{D251FCFA-8681-20EE-0D0B-ACE3E9735C39}"/>
          </ac:spMkLst>
        </pc:spChg>
      </pc:sldChg>
      <pc:sldChg chg="modSp mod">
        <pc:chgData name="Karolina Cichocka - Bieniek" userId="a40eac697417fffc" providerId="LiveId" clId="{E09F4083-E75C-4BDA-8CCD-75E24E45B528}" dt="2026-01-26T13:18:53" v="518" actId="5793"/>
        <pc:sldMkLst>
          <pc:docMk/>
          <pc:sldMk cId="3430536816" sldId="281"/>
        </pc:sldMkLst>
        <pc:spChg chg="mod">
          <ac:chgData name="Karolina Cichocka - Bieniek" userId="a40eac697417fffc" providerId="LiveId" clId="{E09F4083-E75C-4BDA-8CCD-75E24E45B528}" dt="2026-01-26T13:18:53" v="518" actId="5793"/>
          <ac:spMkLst>
            <pc:docMk/>
            <pc:sldMk cId="3430536816" sldId="281"/>
            <ac:spMk id="2" creationId="{00000000-0000-0000-0000-000000000000}"/>
          </ac:spMkLst>
        </pc:spChg>
      </pc:sldChg>
      <pc:sldChg chg="modSp mod">
        <pc:chgData name="Karolina Cichocka - Bieniek" userId="a40eac697417fffc" providerId="LiveId" clId="{E09F4083-E75C-4BDA-8CCD-75E24E45B528}" dt="2026-01-26T13:30:23.242" v="530" actId="5793"/>
        <pc:sldMkLst>
          <pc:docMk/>
          <pc:sldMk cId="2401183868" sldId="287"/>
        </pc:sldMkLst>
        <pc:spChg chg="mod">
          <ac:chgData name="Karolina Cichocka - Bieniek" userId="a40eac697417fffc" providerId="LiveId" clId="{E09F4083-E75C-4BDA-8CCD-75E24E45B528}" dt="2026-01-26T13:30:23.242" v="530" actId="5793"/>
          <ac:spMkLst>
            <pc:docMk/>
            <pc:sldMk cId="2401183868" sldId="287"/>
            <ac:spMk id="2" creationId="{00000000-0000-0000-0000-000000000000}"/>
          </ac:spMkLst>
        </pc:spChg>
      </pc:sldChg>
      <pc:sldChg chg="modSp mod">
        <pc:chgData name="Karolina Cichocka - Bieniek" userId="a40eac697417fffc" providerId="LiveId" clId="{E09F4083-E75C-4BDA-8CCD-75E24E45B528}" dt="2026-01-22T13:33:11.822" v="4" actId="20577"/>
        <pc:sldMkLst>
          <pc:docMk/>
          <pc:sldMk cId="2449228835" sldId="293"/>
        </pc:sldMkLst>
        <pc:spChg chg="mod">
          <ac:chgData name="Karolina Cichocka - Bieniek" userId="a40eac697417fffc" providerId="LiveId" clId="{E09F4083-E75C-4BDA-8CCD-75E24E45B528}" dt="2026-01-22T13:33:11.822" v="4" actId="20577"/>
          <ac:spMkLst>
            <pc:docMk/>
            <pc:sldMk cId="2449228835" sldId="293"/>
            <ac:spMk id="2" creationId="{00000000-0000-0000-0000-000000000000}"/>
          </ac:spMkLst>
        </pc:spChg>
      </pc:sldChg>
      <pc:sldChg chg="modSp mod">
        <pc:chgData name="Karolina Cichocka - Bieniek" userId="a40eac697417fffc" providerId="LiveId" clId="{E09F4083-E75C-4BDA-8CCD-75E24E45B528}" dt="2026-01-22T13:34:11.610" v="12" actId="113"/>
        <pc:sldMkLst>
          <pc:docMk/>
          <pc:sldMk cId="46800552" sldId="294"/>
        </pc:sldMkLst>
        <pc:spChg chg="mod">
          <ac:chgData name="Karolina Cichocka - Bieniek" userId="a40eac697417fffc" providerId="LiveId" clId="{E09F4083-E75C-4BDA-8CCD-75E24E45B528}" dt="2026-01-22T13:34:11.610" v="12" actId="113"/>
          <ac:spMkLst>
            <pc:docMk/>
            <pc:sldMk cId="46800552" sldId="294"/>
            <ac:spMk id="2" creationId="{00000000-0000-0000-0000-000000000000}"/>
          </ac:spMkLst>
        </pc:spChg>
      </pc:sldChg>
      <pc:sldChg chg="modSp mod">
        <pc:chgData name="Karolina Cichocka - Bieniek" userId="a40eac697417fffc" providerId="LiveId" clId="{E09F4083-E75C-4BDA-8CCD-75E24E45B528}" dt="2026-01-22T13:34:47.770" v="20" actId="255"/>
        <pc:sldMkLst>
          <pc:docMk/>
          <pc:sldMk cId="2446905868" sldId="295"/>
        </pc:sldMkLst>
        <pc:spChg chg="mod">
          <ac:chgData name="Karolina Cichocka - Bieniek" userId="a40eac697417fffc" providerId="LiveId" clId="{E09F4083-E75C-4BDA-8CCD-75E24E45B528}" dt="2026-01-22T13:34:47.770" v="20" actId="255"/>
          <ac:spMkLst>
            <pc:docMk/>
            <pc:sldMk cId="2446905868" sldId="295"/>
            <ac:spMk id="2" creationId="{00000000-0000-0000-0000-000000000000}"/>
          </ac:spMkLst>
        </pc:spChg>
      </pc:sldChg>
      <pc:sldChg chg="modSp mod">
        <pc:chgData name="Karolina Cichocka - Bieniek" userId="a40eac697417fffc" providerId="LiveId" clId="{E09F4083-E75C-4BDA-8CCD-75E24E45B528}" dt="2026-01-22T13:35:56.367" v="32" actId="20577"/>
        <pc:sldMkLst>
          <pc:docMk/>
          <pc:sldMk cId="2092386945" sldId="296"/>
        </pc:sldMkLst>
        <pc:spChg chg="mod">
          <ac:chgData name="Karolina Cichocka - Bieniek" userId="a40eac697417fffc" providerId="LiveId" clId="{E09F4083-E75C-4BDA-8CCD-75E24E45B528}" dt="2026-01-22T13:35:56.367" v="32" actId="20577"/>
          <ac:spMkLst>
            <pc:docMk/>
            <pc:sldMk cId="2092386945" sldId="296"/>
            <ac:spMk id="2" creationId="{00000000-0000-0000-0000-000000000000}"/>
          </ac:spMkLst>
        </pc:spChg>
      </pc:sldChg>
      <pc:sldChg chg="modSp mod">
        <pc:chgData name="Karolina Cichocka - Bieniek" userId="a40eac697417fffc" providerId="LiveId" clId="{E09F4083-E75C-4BDA-8CCD-75E24E45B528}" dt="2026-01-22T13:36:45.535" v="43" actId="20577"/>
        <pc:sldMkLst>
          <pc:docMk/>
          <pc:sldMk cId="843586098" sldId="297"/>
        </pc:sldMkLst>
        <pc:spChg chg="mod">
          <ac:chgData name="Karolina Cichocka - Bieniek" userId="a40eac697417fffc" providerId="LiveId" clId="{E09F4083-E75C-4BDA-8CCD-75E24E45B528}" dt="2026-01-22T13:36:45.535" v="43" actId="20577"/>
          <ac:spMkLst>
            <pc:docMk/>
            <pc:sldMk cId="843586098" sldId="297"/>
            <ac:spMk id="2" creationId="{00000000-0000-0000-0000-000000000000}"/>
          </ac:spMkLst>
        </pc:spChg>
      </pc:sldChg>
      <pc:sldChg chg="modSp mod">
        <pc:chgData name="Karolina Cichocka - Bieniek" userId="a40eac697417fffc" providerId="LiveId" clId="{E09F4083-E75C-4BDA-8CCD-75E24E45B528}" dt="2026-01-22T13:37:24.356" v="51" actId="20577"/>
        <pc:sldMkLst>
          <pc:docMk/>
          <pc:sldMk cId="249979435" sldId="298"/>
        </pc:sldMkLst>
        <pc:spChg chg="mod">
          <ac:chgData name="Karolina Cichocka - Bieniek" userId="a40eac697417fffc" providerId="LiveId" clId="{E09F4083-E75C-4BDA-8CCD-75E24E45B528}" dt="2026-01-22T13:37:24.356" v="51" actId="20577"/>
          <ac:spMkLst>
            <pc:docMk/>
            <pc:sldMk cId="249979435" sldId="298"/>
            <ac:spMk id="4" creationId="{E3EC9971-7A42-4BBE-BFA0-C7AB28751DBD}"/>
          </ac:spMkLst>
        </pc:spChg>
      </pc:sldChg>
      <pc:sldChg chg="modSp mod">
        <pc:chgData name="Karolina Cichocka - Bieniek" userId="a40eac697417fffc" providerId="LiveId" clId="{E09F4083-E75C-4BDA-8CCD-75E24E45B528}" dt="2026-01-22T13:39:09.274" v="250" actId="20577"/>
        <pc:sldMkLst>
          <pc:docMk/>
          <pc:sldMk cId="411584789" sldId="300"/>
        </pc:sldMkLst>
        <pc:spChg chg="mod">
          <ac:chgData name="Karolina Cichocka - Bieniek" userId="a40eac697417fffc" providerId="LiveId" clId="{E09F4083-E75C-4BDA-8CCD-75E24E45B528}" dt="2026-01-22T13:39:09.274" v="250" actId="20577"/>
          <ac:spMkLst>
            <pc:docMk/>
            <pc:sldMk cId="411584789" sldId="300"/>
            <ac:spMk id="5" creationId="{AB578D28-2180-48DC-9459-F05EFD5925D4}"/>
          </ac:spMkLst>
        </pc:spChg>
      </pc:sldChg>
      <pc:sldChg chg="modSp mod">
        <pc:chgData name="Karolina Cichocka - Bieniek" userId="a40eac697417fffc" providerId="LiveId" clId="{E09F4083-E75C-4BDA-8CCD-75E24E45B528}" dt="2026-01-22T13:40:12.345" v="264" actId="20577"/>
        <pc:sldMkLst>
          <pc:docMk/>
          <pc:sldMk cId="2483575058" sldId="301"/>
        </pc:sldMkLst>
        <pc:spChg chg="mod">
          <ac:chgData name="Karolina Cichocka - Bieniek" userId="a40eac697417fffc" providerId="LiveId" clId="{E09F4083-E75C-4BDA-8CCD-75E24E45B528}" dt="2026-01-22T13:40:12.345" v="264" actId="20577"/>
          <ac:spMkLst>
            <pc:docMk/>
            <pc:sldMk cId="2483575058" sldId="301"/>
            <ac:spMk id="2" creationId="{00000000-0000-0000-0000-000000000000}"/>
          </ac:spMkLst>
        </pc:spChg>
      </pc:sldChg>
      <pc:sldChg chg="modSp mod">
        <pc:chgData name="Karolina Cichocka - Bieniek" userId="a40eac697417fffc" providerId="LiveId" clId="{E09F4083-E75C-4BDA-8CCD-75E24E45B528}" dt="2026-01-22T13:42:45.650" v="289" actId="20577"/>
        <pc:sldMkLst>
          <pc:docMk/>
          <pc:sldMk cId="3660651074" sldId="302"/>
        </pc:sldMkLst>
        <pc:spChg chg="mod">
          <ac:chgData name="Karolina Cichocka - Bieniek" userId="a40eac697417fffc" providerId="LiveId" clId="{E09F4083-E75C-4BDA-8CCD-75E24E45B528}" dt="2026-01-22T13:42:45.650" v="289" actId="20577"/>
          <ac:spMkLst>
            <pc:docMk/>
            <pc:sldMk cId="3660651074" sldId="302"/>
            <ac:spMk id="2" creationId="{00000000-0000-0000-0000-000000000000}"/>
          </ac:spMkLst>
        </pc:spChg>
      </pc:sldChg>
      <pc:sldChg chg="modSp mod">
        <pc:chgData name="Karolina Cichocka - Bieniek" userId="a40eac697417fffc" providerId="LiveId" clId="{E09F4083-E75C-4BDA-8CCD-75E24E45B528}" dt="2026-01-22T13:43:16.729" v="294" actId="20577"/>
        <pc:sldMkLst>
          <pc:docMk/>
          <pc:sldMk cId="3783168509" sldId="304"/>
        </pc:sldMkLst>
        <pc:spChg chg="mod">
          <ac:chgData name="Karolina Cichocka - Bieniek" userId="a40eac697417fffc" providerId="LiveId" clId="{E09F4083-E75C-4BDA-8CCD-75E24E45B528}" dt="2026-01-22T13:43:16.729" v="294" actId="20577"/>
          <ac:spMkLst>
            <pc:docMk/>
            <pc:sldMk cId="3783168509" sldId="304"/>
            <ac:spMk id="2" creationId="{00000000-0000-0000-0000-000000000000}"/>
          </ac:spMkLst>
        </pc:spChg>
      </pc:sldChg>
      <pc:sldChg chg="modSp mod">
        <pc:chgData name="Karolina Cichocka - Bieniek" userId="a40eac697417fffc" providerId="LiveId" clId="{E09F4083-E75C-4BDA-8CCD-75E24E45B528}" dt="2026-01-22T13:43:51.556" v="302" actId="20577"/>
        <pc:sldMkLst>
          <pc:docMk/>
          <pc:sldMk cId="1644718500" sldId="305"/>
        </pc:sldMkLst>
        <pc:spChg chg="mod">
          <ac:chgData name="Karolina Cichocka - Bieniek" userId="a40eac697417fffc" providerId="LiveId" clId="{E09F4083-E75C-4BDA-8CCD-75E24E45B528}" dt="2026-01-22T13:43:51.556" v="302" actId="20577"/>
          <ac:spMkLst>
            <pc:docMk/>
            <pc:sldMk cId="1644718500" sldId="305"/>
            <ac:spMk id="4" creationId="{0F4DA0F5-39DE-4FE0-81DD-339AA709A51A}"/>
          </ac:spMkLst>
        </pc:spChg>
      </pc:sldChg>
      <pc:sldChg chg="modSp mod">
        <pc:chgData name="Karolina Cichocka - Bieniek" userId="a40eac697417fffc" providerId="LiveId" clId="{E09F4083-E75C-4BDA-8CCD-75E24E45B528}" dt="2026-01-22T13:45:38.430" v="349" actId="255"/>
        <pc:sldMkLst>
          <pc:docMk/>
          <pc:sldMk cId="258548137" sldId="307"/>
        </pc:sldMkLst>
        <pc:spChg chg="mod">
          <ac:chgData name="Karolina Cichocka - Bieniek" userId="a40eac697417fffc" providerId="LiveId" clId="{E09F4083-E75C-4BDA-8CCD-75E24E45B528}" dt="2026-01-22T13:45:38.430" v="349" actId="255"/>
          <ac:spMkLst>
            <pc:docMk/>
            <pc:sldMk cId="258548137" sldId="307"/>
            <ac:spMk id="3" creationId="{00000000-0000-0000-0000-000000000000}"/>
          </ac:spMkLst>
        </pc:spChg>
      </pc:sldChg>
      <pc:sldChg chg="modSp mod">
        <pc:chgData name="Karolina Cichocka - Bieniek" userId="a40eac697417fffc" providerId="LiveId" clId="{E09F4083-E75C-4BDA-8CCD-75E24E45B528}" dt="2026-01-22T13:44:14.098" v="305" actId="2710"/>
        <pc:sldMkLst>
          <pc:docMk/>
          <pc:sldMk cId="2527063492" sldId="324"/>
        </pc:sldMkLst>
        <pc:spChg chg="mod">
          <ac:chgData name="Karolina Cichocka - Bieniek" userId="a40eac697417fffc" providerId="LiveId" clId="{E09F4083-E75C-4BDA-8CCD-75E24E45B528}" dt="2026-01-22T13:44:14.098" v="305" actId="2710"/>
          <ac:spMkLst>
            <pc:docMk/>
            <pc:sldMk cId="2527063492" sldId="324"/>
            <ac:spMk id="2" creationId="{15C07926-F4EA-4E67-AE3A-D11798D73A43}"/>
          </ac:spMkLst>
        </pc:spChg>
      </pc:sldChg>
      <pc:sldChg chg="modSp mod">
        <pc:chgData name="Karolina Cichocka - Bieniek" userId="a40eac697417fffc" providerId="LiveId" clId="{E09F4083-E75C-4BDA-8CCD-75E24E45B528}" dt="2026-01-22T13:41:11.384" v="273" actId="115"/>
        <pc:sldMkLst>
          <pc:docMk/>
          <pc:sldMk cId="774229204" sldId="325"/>
        </pc:sldMkLst>
        <pc:spChg chg="mod">
          <ac:chgData name="Karolina Cichocka - Bieniek" userId="a40eac697417fffc" providerId="LiveId" clId="{E09F4083-E75C-4BDA-8CCD-75E24E45B528}" dt="2026-01-22T13:41:11.384" v="273" actId="115"/>
          <ac:spMkLst>
            <pc:docMk/>
            <pc:sldMk cId="774229204" sldId="325"/>
            <ac:spMk id="3" creationId="{06786D07-18F7-414C-8792-8F4C0EA69F75}"/>
          </ac:spMkLst>
        </pc:spChg>
      </pc:sldChg>
      <pc:sldChg chg="modSp mod">
        <pc:chgData name="Karolina Cichocka - Bieniek" userId="a40eac697417fffc" providerId="LiveId" clId="{E09F4083-E75C-4BDA-8CCD-75E24E45B528}" dt="2026-01-22T13:41:56.737" v="281" actId="20577"/>
        <pc:sldMkLst>
          <pc:docMk/>
          <pc:sldMk cId="4078161091" sldId="326"/>
        </pc:sldMkLst>
        <pc:spChg chg="mod">
          <ac:chgData name="Karolina Cichocka - Bieniek" userId="a40eac697417fffc" providerId="LiveId" clId="{E09F4083-E75C-4BDA-8CCD-75E24E45B528}" dt="2026-01-22T13:41:56.737" v="281" actId="20577"/>
          <ac:spMkLst>
            <pc:docMk/>
            <pc:sldMk cId="4078161091" sldId="326"/>
            <ac:spMk id="3" creationId="{A7DB51E2-4BAE-44E7-B84B-81A428497FC1}"/>
          </ac:spMkLst>
        </pc:spChg>
      </pc:sldChg>
      <pc:sldChg chg="modSp mod">
        <pc:chgData name="Karolina Cichocka - Bieniek" userId="a40eac697417fffc" providerId="LiveId" clId="{E09F4083-E75C-4BDA-8CCD-75E24E45B528}" dt="2026-01-22T13:47:38.656" v="366" actId="113"/>
        <pc:sldMkLst>
          <pc:docMk/>
          <pc:sldMk cId="2788820525" sldId="327"/>
        </pc:sldMkLst>
        <pc:spChg chg="mod">
          <ac:chgData name="Karolina Cichocka - Bieniek" userId="a40eac697417fffc" providerId="LiveId" clId="{E09F4083-E75C-4BDA-8CCD-75E24E45B528}" dt="2026-01-22T13:47:38.656" v="366" actId="113"/>
          <ac:spMkLst>
            <pc:docMk/>
            <pc:sldMk cId="2788820525" sldId="327"/>
            <ac:spMk id="3" creationId="{53C688B7-3BDA-47C2-A399-6C34280D09C4}"/>
          </ac:spMkLst>
        </pc:spChg>
      </pc:sldChg>
      <pc:sldChg chg="modSp mod">
        <pc:chgData name="Karolina Cichocka - Bieniek" userId="a40eac697417fffc" providerId="LiveId" clId="{E09F4083-E75C-4BDA-8CCD-75E24E45B528}" dt="2026-01-22T13:48:28.315" v="372" actId="113"/>
        <pc:sldMkLst>
          <pc:docMk/>
          <pc:sldMk cId="3334797334" sldId="330"/>
        </pc:sldMkLst>
        <pc:spChg chg="mod">
          <ac:chgData name="Karolina Cichocka - Bieniek" userId="a40eac697417fffc" providerId="LiveId" clId="{E09F4083-E75C-4BDA-8CCD-75E24E45B528}" dt="2026-01-22T13:48:28.315" v="372" actId="113"/>
          <ac:spMkLst>
            <pc:docMk/>
            <pc:sldMk cId="3334797334" sldId="330"/>
            <ac:spMk id="3" creationId="{0A0D50E9-EFC4-4F9A-B407-C781E7BBE2FE}"/>
          </ac:spMkLst>
        </pc:spChg>
      </pc:sldChg>
      <pc:sldChg chg="modSp mod">
        <pc:chgData name="Karolina Cichocka - Bieniek" userId="a40eac697417fffc" providerId="LiveId" clId="{E09F4083-E75C-4BDA-8CCD-75E24E45B528}" dt="2026-01-22T13:50:52.077" v="412" actId="20577"/>
        <pc:sldMkLst>
          <pc:docMk/>
          <pc:sldMk cId="3873754238" sldId="331"/>
        </pc:sldMkLst>
        <pc:spChg chg="mod">
          <ac:chgData name="Karolina Cichocka - Bieniek" userId="a40eac697417fffc" providerId="LiveId" clId="{E09F4083-E75C-4BDA-8CCD-75E24E45B528}" dt="2026-01-22T13:50:52.077" v="412" actId="20577"/>
          <ac:spMkLst>
            <pc:docMk/>
            <pc:sldMk cId="3873754238" sldId="331"/>
            <ac:spMk id="3" creationId="{53D720D2-C8BD-4825-BE6F-451A9560135E}"/>
          </ac:spMkLst>
        </pc:spChg>
      </pc:sldChg>
      <pc:sldChg chg="modSp mod">
        <pc:chgData name="Karolina Cichocka - Bieniek" userId="a40eac697417fffc" providerId="LiveId" clId="{E09F4083-E75C-4BDA-8CCD-75E24E45B528}" dt="2026-01-22T13:49:42.622" v="400" actId="20577"/>
        <pc:sldMkLst>
          <pc:docMk/>
          <pc:sldMk cId="3626518904" sldId="332"/>
        </pc:sldMkLst>
        <pc:spChg chg="mod">
          <ac:chgData name="Karolina Cichocka - Bieniek" userId="a40eac697417fffc" providerId="LiveId" clId="{E09F4083-E75C-4BDA-8CCD-75E24E45B528}" dt="2026-01-22T13:49:42.622" v="400" actId="20577"/>
          <ac:spMkLst>
            <pc:docMk/>
            <pc:sldMk cId="3626518904" sldId="332"/>
            <ac:spMk id="3" creationId="{1A854D0C-AB20-4790-B433-42356AFEE398}"/>
          </ac:spMkLst>
        </pc:spChg>
      </pc:sldChg>
      <pc:sldChg chg="modSp mod">
        <pc:chgData name="Karolina Cichocka - Bieniek" userId="a40eac697417fffc" providerId="LiveId" clId="{E09F4083-E75C-4BDA-8CCD-75E24E45B528}" dt="2026-01-22T13:48:51.949" v="377" actId="20577"/>
        <pc:sldMkLst>
          <pc:docMk/>
          <pc:sldMk cId="4132101638" sldId="333"/>
        </pc:sldMkLst>
        <pc:spChg chg="mod">
          <ac:chgData name="Karolina Cichocka - Bieniek" userId="a40eac697417fffc" providerId="LiveId" clId="{E09F4083-E75C-4BDA-8CCD-75E24E45B528}" dt="2026-01-22T13:48:51.949" v="377" actId="20577"/>
          <ac:spMkLst>
            <pc:docMk/>
            <pc:sldMk cId="4132101638" sldId="333"/>
            <ac:spMk id="3" creationId="{6B86D62A-7A10-483D-BF8C-15C482EFB821}"/>
          </ac:spMkLst>
        </pc:spChg>
      </pc:sldChg>
      <pc:sldChg chg="modSp mod">
        <pc:chgData name="Karolina Cichocka - Bieniek" userId="a40eac697417fffc" providerId="LiveId" clId="{E09F4083-E75C-4BDA-8CCD-75E24E45B528}" dt="2026-01-22T13:51:39.963" v="422" actId="20577"/>
        <pc:sldMkLst>
          <pc:docMk/>
          <pc:sldMk cId="384833347" sldId="334"/>
        </pc:sldMkLst>
        <pc:spChg chg="mod">
          <ac:chgData name="Karolina Cichocka - Bieniek" userId="a40eac697417fffc" providerId="LiveId" clId="{E09F4083-E75C-4BDA-8CCD-75E24E45B528}" dt="2026-01-22T13:51:39.963" v="422" actId="20577"/>
          <ac:spMkLst>
            <pc:docMk/>
            <pc:sldMk cId="384833347" sldId="334"/>
            <ac:spMk id="3" creationId="{DA738379-D22D-4428-A0B9-757946DB4942}"/>
          </ac:spMkLst>
        </pc:spChg>
      </pc:sldChg>
      <pc:sldChg chg="modSp mod">
        <pc:chgData name="Karolina Cichocka - Bieniek" userId="a40eac697417fffc" providerId="LiveId" clId="{E09F4083-E75C-4BDA-8CCD-75E24E45B528}" dt="2026-01-22T13:52:22.980" v="429" actId="20577"/>
        <pc:sldMkLst>
          <pc:docMk/>
          <pc:sldMk cId="3270225564" sldId="335"/>
        </pc:sldMkLst>
        <pc:spChg chg="mod">
          <ac:chgData name="Karolina Cichocka - Bieniek" userId="a40eac697417fffc" providerId="LiveId" clId="{E09F4083-E75C-4BDA-8CCD-75E24E45B528}" dt="2026-01-22T13:52:22.980" v="429" actId="20577"/>
          <ac:spMkLst>
            <pc:docMk/>
            <pc:sldMk cId="3270225564" sldId="335"/>
            <ac:spMk id="3" creationId="{994D1CE4-683A-4902-A9E4-10B6346368C0}"/>
          </ac:spMkLst>
        </pc:spChg>
      </pc:sldChg>
      <pc:sldChg chg="modSp mod">
        <pc:chgData name="Karolina Cichocka - Bieniek" userId="a40eac697417fffc" providerId="LiveId" clId="{E09F4083-E75C-4BDA-8CCD-75E24E45B528}" dt="2026-01-22T13:52:59.021" v="434" actId="20577"/>
        <pc:sldMkLst>
          <pc:docMk/>
          <pc:sldMk cId="3684794286" sldId="336"/>
        </pc:sldMkLst>
        <pc:spChg chg="mod">
          <ac:chgData name="Karolina Cichocka - Bieniek" userId="a40eac697417fffc" providerId="LiveId" clId="{E09F4083-E75C-4BDA-8CCD-75E24E45B528}" dt="2026-01-22T13:52:59.021" v="434" actId="20577"/>
          <ac:spMkLst>
            <pc:docMk/>
            <pc:sldMk cId="3684794286" sldId="336"/>
            <ac:spMk id="3" creationId="{CF8224A0-B7A5-4853-9D76-86065A7129C9}"/>
          </ac:spMkLst>
        </pc:spChg>
      </pc:sldChg>
      <pc:sldChg chg="modSp mod">
        <pc:chgData name="Karolina Cichocka - Bieniek" userId="a40eac697417fffc" providerId="LiveId" clId="{E09F4083-E75C-4BDA-8CCD-75E24E45B528}" dt="2026-01-22T13:53:39.593" v="445" actId="20577"/>
        <pc:sldMkLst>
          <pc:docMk/>
          <pc:sldMk cId="937898702" sldId="337"/>
        </pc:sldMkLst>
        <pc:spChg chg="mod">
          <ac:chgData name="Karolina Cichocka - Bieniek" userId="a40eac697417fffc" providerId="LiveId" clId="{E09F4083-E75C-4BDA-8CCD-75E24E45B528}" dt="2026-01-22T13:53:39.593" v="445" actId="20577"/>
          <ac:spMkLst>
            <pc:docMk/>
            <pc:sldMk cId="937898702" sldId="337"/>
            <ac:spMk id="3" creationId="{DD09D589-FBCA-4C9D-BF21-0304C10DEC6A}"/>
          </ac:spMkLst>
        </pc:spChg>
      </pc:sldChg>
      <pc:sldChg chg="modSp mod">
        <pc:chgData name="Karolina Cichocka - Bieniek" userId="a40eac697417fffc" providerId="LiveId" clId="{E09F4083-E75C-4BDA-8CCD-75E24E45B528}" dt="2026-01-22T13:55:51.699" v="466" actId="20577"/>
        <pc:sldMkLst>
          <pc:docMk/>
          <pc:sldMk cId="3121372202" sldId="338"/>
        </pc:sldMkLst>
        <pc:spChg chg="mod">
          <ac:chgData name="Karolina Cichocka - Bieniek" userId="a40eac697417fffc" providerId="LiveId" clId="{E09F4083-E75C-4BDA-8CCD-75E24E45B528}" dt="2026-01-22T13:55:51.699" v="466" actId="20577"/>
          <ac:spMkLst>
            <pc:docMk/>
            <pc:sldMk cId="3121372202" sldId="338"/>
            <ac:spMk id="3" creationId="{0CBA8FA8-C6CC-41FD-8AF6-B410A7AC8637}"/>
          </ac:spMkLst>
        </pc:spChg>
      </pc:sldChg>
      <pc:sldChg chg="modSp mod">
        <pc:chgData name="Karolina Cichocka - Bieniek" userId="a40eac697417fffc" providerId="LiveId" clId="{E09F4083-E75C-4BDA-8CCD-75E24E45B528}" dt="2026-01-22T13:55:46.558" v="464" actId="21"/>
        <pc:sldMkLst>
          <pc:docMk/>
          <pc:sldMk cId="160434773" sldId="339"/>
        </pc:sldMkLst>
        <pc:spChg chg="mod">
          <ac:chgData name="Karolina Cichocka - Bieniek" userId="a40eac697417fffc" providerId="LiveId" clId="{E09F4083-E75C-4BDA-8CCD-75E24E45B528}" dt="2026-01-22T13:55:46.558" v="464" actId="21"/>
          <ac:spMkLst>
            <pc:docMk/>
            <pc:sldMk cId="160434773" sldId="339"/>
            <ac:spMk id="3" creationId="{31B2FC81-ED6C-44D9-B0AA-F7DEFF45B7AF}"/>
          </ac:spMkLst>
        </pc:spChg>
      </pc:sldChg>
      <pc:sldChg chg="modSp mod">
        <pc:chgData name="Karolina Cichocka - Bieniek" userId="a40eac697417fffc" providerId="LiveId" clId="{E09F4083-E75C-4BDA-8CCD-75E24E45B528}" dt="2026-01-22T13:55:12.685" v="458" actId="21"/>
        <pc:sldMkLst>
          <pc:docMk/>
          <pc:sldMk cId="3946248724" sldId="340"/>
        </pc:sldMkLst>
        <pc:spChg chg="mod">
          <ac:chgData name="Karolina Cichocka - Bieniek" userId="a40eac697417fffc" providerId="LiveId" clId="{E09F4083-E75C-4BDA-8CCD-75E24E45B528}" dt="2026-01-22T13:55:12.685" v="458" actId="21"/>
          <ac:spMkLst>
            <pc:docMk/>
            <pc:sldMk cId="3946248724" sldId="340"/>
            <ac:spMk id="3" creationId="{5C70C806-0D50-4116-999B-3326448D91D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712E6A-97C2-4E5C-AF58-62E9AAC0C3BB}" type="datetimeFigureOut">
              <a:rPr lang="pl-PL" smtClean="0"/>
              <a:t>23.01.2026</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C982F7-50AF-40EB-AE83-5D5D24DB0D28}" type="slidenum">
              <a:rPr lang="pl-PL" smtClean="0"/>
              <a:t>‹#›</a:t>
            </a:fld>
            <a:endParaRPr lang="pl-PL"/>
          </a:p>
        </p:txBody>
      </p:sp>
    </p:spTree>
    <p:extLst>
      <p:ext uri="{BB962C8B-B14F-4D97-AF65-F5344CB8AC3E}">
        <p14:creationId xmlns:p14="http://schemas.microsoft.com/office/powerpoint/2010/main" val="352004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D7B2A9C5-30FD-4859-BDF3-FFA00FA4D841}" type="slidenum">
              <a:rPr lang="pl-PL" smtClean="0"/>
              <a:t>2</a:t>
            </a:fld>
            <a:endParaRPr lang="pl-PL"/>
          </a:p>
        </p:txBody>
      </p:sp>
    </p:spTree>
    <p:extLst>
      <p:ext uri="{BB962C8B-B14F-4D97-AF65-F5344CB8AC3E}">
        <p14:creationId xmlns:p14="http://schemas.microsoft.com/office/powerpoint/2010/main" val="19722146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l-PL"/>
              <a:t>Kliknij, aby edytować styl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598C4092-5083-4089-A401-AD8CABAD2E8D}" type="datetimeFigureOut">
              <a:rPr lang="pl-PL" smtClean="0"/>
              <a:t>23.01.2026</a:t>
            </a:fld>
            <a:endParaRPr lang="pl-PL"/>
          </a:p>
        </p:txBody>
      </p:sp>
      <p:sp>
        <p:nvSpPr>
          <p:cNvPr id="5" name="Footer Placeholder 4"/>
          <p:cNvSpPr>
            <a:spLocks noGrp="1"/>
          </p:cNvSpPr>
          <p:nvPr>
            <p:ph type="ftr" sz="quarter" idx="11"/>
          </p:nvPr>
        </p:nvSpPr>
        <p:spPr/>
        <p:txBody>
          <a:bodyPr/>
          <a:lstStyle/>
          <a:p>
            <a:endParaRPr lang="pl-PL"/>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pl-PL"/>
          </a:p>
        </p:txBody>
      </p:sp>
      <p:sp>
        <p:nvSpPr>
          <p:cNvPr id="6" name="Slide Number Placeholder 5"/>
          <p:cNvSpPr>
            <a:spLocks noGrp="1"/>
          </p:cNvSpPr>
          <p:nvPr>
            <p:ph type="sldNum" sz="quarter" idx="12"/>
          </p:nvPr>
        </p:nvSpPr>
        <p:spPr>
          <a:xfrm>
            <a:off x="531812" y="4529540"/>
            <a:ext cx="779767" cy="365125"/>
          </a:xfrm>
        </p:spPr>
        <p:txBody>
          <a:bodyPr/>
          <a:lstStyle/>
          <a:p>
            <a:fld id="{BD50F636-6A7C-4665-A010-CDF844564B24}" type="slidenum">
              <a:rPr lang="pl-PL" smtClean="0"/>
              <a:t>‹#›</a:t>
            </a:fld>
            <a:endParaRPr lang="pl-PL"/>
          </a:p>
        </p:txBody>
      </p:sp>
    </p:spTree>
    <p:extLst>
      <p:ext uri="{BB962C8B-B14F-4D97-AF65-F5344CB8AC3E}">
        <p14:creationId xmlns:p14="http://schemas.microsoft.com/office/powerpoint/2010/main" val="2653189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l-PL"/>
              <a:t>Kliknij, aby edytować styl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598C4092-5083-4089-A401-AD8CABAD2E8D}" type="datetimeFigureOut">
              <a:rPr lang="pl-PL" smtClean="0"/>
              <a:t>23.01.2026</a:t>
            </a:fld>
            <a:endParaRPr lang="pl-PL"/>
          </a:p>
        </p:txBody>
      </p:sp>
      <p:sp>
        <p:nvSpPr>
          <p:cNvPr id="5" name="Footer Placeholder 4"/>
          <p:cNvSpPr>
            <a:spLocks noGrp="1"/>
          </p:cNvSpPr>
          <p:nvPr>
            <p:ph type="ftr" sz="quarter" idx="11"/>
          </p:nvPr>
        </p:nvSpPr>
        <p:spPr/>
        <p:txBody>
          <a:bodyPr/>
          <a:lstStyle/>
          <a:p>
            <a:endParaRPr lang="pl-PL"/>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D50F636-6A7C-4665-A010-CDF844564B24}" type="slidenum">
              <a:rPr lang="pl-PL" smtClean="0"/>
              <a:t>‹#›</a:t>
            </a:fld>
            <a:endParaRPr lang="pl-PL"/>
          </a:p>
        </p:txBody>
      </p:sp>
    </p:spTree>
    <p:extLst>
      <p:ext uri="{BB962C8B-B14F-4D97-AF65-F5344CB8AC3E}">
        <p14:creationId xmlns:p14="http://schemas.microsoft.com/office/powerpoint/2010/main" val="2259433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a:t>Kliknij, aby edytować styl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598C4092-5083-4089-A401-AD8CABAD2E8D}" type="datetimeFigureOut">
              <a:rPr lang="pl-PL" smtClean="0"/>
              <a:t>23.01.2026</a:t>
            </a:fld>
            <a:endParaRPr lang="pl-PL"/>
          </a:p>
        </p:txBody>
      </p:sp>
      <p:sp>
        <p:nvSpPr>
          <p:cNvPr id="5" name="Footer Placeholder 4"/>
          <p:cNvSpPr>
            <a:spLocks noGrp="1"/>
          </p:cNvSpPr>
          <p:nvPr>
            <p:ph type="ftr" sz="quarter" idx="11"/>
          </p:nvPr>
        </p:nvSpPr>
        <p:spPr/>
        <p:txBody>
          <a:bodyPr/>
          <a:lstStyle/>
          <a:p>
            <a:endParaRPr lang="pl-PL"/>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D50F636-6A7C-4665-A010-CDF844564B24}" type="slidenum">
              <a:rPr lang="pl-PL" smtClean="0"/>
              <a:t>‹#›</a:t>
            </a:fld>
            <a:endParaRPr lang="pl-PL"/>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44641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l-PL"/>
              <a:t>Kliknij, aby edytować styl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598C4092-5083-4089-A401-AD8CABAD2E8D}" type="datetimeFigureOut">
              <a:rPr lang="pl-PL" smtClean="0"/>
              <a:t>23.01.2026</a:t>
            </a:fld>
            <a:endParaRPr lang="pl-PL"/>
          </a:p>
        </p:txBody>
      </p:sp>
      <p:sp>
        <p:nvSpPr>
          <p:cNvPr id="6" name="Footer Placeholder 5"/>
          <p:cNvSpPr>
            <a:spLocks noGrp="1"/>
          </p:cNvSpPr>
          <p:nvPr>
            <p:ph type="ftr" sz="quarter" idx="11"/>
          </p:nvPr>
        </p:nvSpPr>
        <p:spPr/>
        <p:txBody>
          <a:bodyPr/>
          <a:lstStyle/>
          <a:p>
            <a:endParaRPr lang="pl-PL"/>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D50F636-6A7C-4665-A010-CDF844564B24}" type="slidenum">
              <a:rPr lang="pl-PL" smtClean="0"/>
              <a:t>‹#›</a:t>
            </a:fld>
            <a:endParaRPr lang="pl-PL"/>
          </a:p>
        </p:txBody>
      </p:sp>
    </p:spTree>
    <p:extLst>
      <p:ext uri="{BB962C8B-B14F-4D97-AF65-F5344CB8AC3E}">
        <p14:creationId xmlns:p14="http://schemas.microsoft.com/office/powerpoint/2010/main" val="26864905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598C4092-5083-4089-A401-AD8CABAD2E8D}" type="datetimeFigureOut">
              <a:rPr lang="pl-PL" smtClean="0"/>
              <a:t>23.01.2026</a:t>
            </a:fld>
            <a:endParaRPr lang="pl-PL"/>
          </a:p>
        </p:txBody>
      </p:sp>
      <p:sp>
        <p:nvSpPr>
          <p:cNvPr id="6" name="Footer Placeholder 5"/>
          <p:cNvSpPr>
            <a:spLocks noGrp="1"/>
          </p:cNvSpPr>
          <p:nvPr>
            <p:ph type="ftr" sz="quarter" idx="11"/>
          </p:nvPr>
        </p:nvSpPr>
        <p:spPr/>
        <p:txBody>
          <a:bodyPr/>
          <a:lstStyle/>
          <a:p>
            <a:endParaRPr lang="pl-PL"/>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D50F636-6A7C-4665-A010-CDF844564B24}" type="slidenum">
              <a:rPr lang="pl-PL" smtClean="0"/>
              <a:t>‹#›</a:t>
            </a:fld>
            <a:endParaRPr lang="pl-PL"/>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128997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l-PL"/>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598C4092-5083-4089-A401-AD8CABAD2E8D}" type="datetimeFigureOut">
              <a:rPr lang="pl-PL" smtClean="0"/>
              <a:t>23.01.2026</a:t>
            </a:fld>
            <a:endParaRPr lang="pl-PL"/>
          </a:p>
        </p:txBody>
      </p:sp>
      <p:sp>
        <p:nvSpPr>
          <p:cNvPr id="6" name="Footer Placeholder 5"/>
          <p:cNvSpPr>
            <a:spLocks noGrp="1"/>
          </p:cNvSpPr>
          <p:nvPr>
            <p:ph type="ftr" sz="quarter" idx="11"/>
          </p:nvPr>
        </p:nvSpPr>
        <p:spPr/>
        <p:txBody>
          <a:bodyPr/>
          <a:lstStyle/>
          <a:p>
            <a:endParaRPr lang="pl-PL"/>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D50F636-6A7C-4665-A010-CDF844564B24}" type="slidenum">
              <a:rPr lang="pl-PL" smtClean="0"/>
              <a:t>‹#›</a:t>
            </a:fld>
            <a:endParaRPr lang="pl-PL"/>
          </a:p>
        </p:txBody>
      </p:sp>
    </p:spTree>
    <p:extLst>
      <p:ext uri="{BB962C8B-B14F-4D97-AF65-F5344CB8AC3E}">
        <p14:creationId xmlns:p14="http://schemas.microsoft.com/office/powerpoint/2010/main" val="23381115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598C4092-5083-4089-A401-AD8CABAD2E8D}" type="datetimeFigureOut">
              <a:rPr lang="pl-PL" smtClean="0"/>
              <a:t>23.01.2026</a:t>
            </a:fld>
            <a:endParaRPr lang="pl-PL"/>
          </a:p>
        </p:txBody>
      </p:sp>
      <p:sp>
        <p:nvSpPr>
          <p:cNvPr id="5" name="Footer Placeholder 4"/>
          <p:cNvSpPr>
            <a:spLocks noGrp="1"/>
          </p:cNvSpPr>
          <p:nvPr>
            <p:ph type="ftr" sz="quarter" idx="11"/>
          </p:nvPr>
        </p:nvSpPr>
        <p:spPr/>
        <p:txBody>
          <a:bodyPr/>
          <a:lstStyle/>
          <a:p>
            <a:endParaRPr lang="pl-PL"/>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D50F636-6A7C-4665-A010-CDF844564B24}" type="slidenum">
              <a:rPr lang="pl-PL" smtClean="0"/>
              <a:t>‹#›</a:t>
            </a:fld>
            <a:endParaRPr lang="pl-PL"/>
          </a:p>
        </p:txBody>
      </p:sp>
    </p:spTree>
    <p:extLst>
      <p:ext uri="{BB962C8B-B14F-4D97-AF65-F5344CB8AC3E}">
        <p14:creationId xmlns:p14="http://schemas.microsoft.com/office/powerpoint/2010/main" val="9975592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l-PL"/>
              <a:t>Kliknij, aby edytować styl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598C4092-5083-4089-A401-AD8CABAD2E8D}" type="datetimeFigureOut">
              <a:rPr lang="pl-PL" smtClean="0"/>
              <a:t>23.01.2026</a:t>
            </a:fld>
            <a:endParaRPr lang="pl-PL"/>
          </a:p>
        </p:txBody>
      </p:sp>
      <p:sp>
        <p:nvSpPr>
          <p:cNvPr id="5" name="Footer Placeholder 4"/>
          <p:cNvSpPr>
            <a:spLocks noGrp="1"/>
          </p:cNvSpPr>
          <p:nvPr>
            <p:ph type="ftr" sz="quarter" idx="11"/>
          </p:nvPr>
        </p:nvSpPr>
        <p:spPr/>
        <p:txBody>
          <a:bodyPr/>
          <a:lstStyle/>
          <a:p>
            <a:endParaRPr lang="pl-PL"/>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D50F636-6A7C-4665-A010-CDF844564B24}" type="slidenum">
              <a:rPr lang="pl-PL" smtClean="0"/>
              <a:t>‹#›</a:t>
            </a:fld>
            <a:endParaRPr lang="pl-PL"/>
          </a:p>
        </p:txBody>
      </p:sp>
    </p:spTree>
    <p:extLst>
      <p:ext uri="{BB962C8B-B14F-4D97-AF65-F5344CB8AC3E}">
        <p14:creationId xmlns:p14="http://schemas.microsoft.com/office/powerpoint/2010/main" val="43947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l-PL"/>
              <a:t>Kliknij, aby edytować styl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598C4092-5083-4089-A401-AD8CABAD2E8D}" type="datetimeFigureOut">
              <a:rPr lang="pl-PL" smtClean="0"/>
              <a:t>23.01.2026</a:t>
            </a:fld>
            <a:endParaRPr lang="pl-PL"/>
          </a:p>
        </p:txBody>
      </p:sp>
      <p:sp>
        <p:nvSpPr>
          <p:cNvPr id="5" name="Footer Placeholder 4"/>
          <p:cNvSpPr>
            <a:spLocks noGrp="1"/>
          </p:cNvSpPr>
          <p:nvPr>
            <p:ph type="ftr" sz="quarter" idx="11"/>
          </p:nvPr>
        </p:nvSpPr>
        <p:spPr/>
        <p:txBody>
          <a:bodyPr/>
          <a:lstStyle/>
          <a:p>
            <a:endParaRPr lang="pl-PL"/>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D50F636-6A7C-4665-A010-CDF844564B24}" type="slidenum">
              <a:rPr lang="pl-PL" smtClean="0"/>
              <a:t>‹#›</a:t>
            </a:fld>
            <a:endParaRPr lang="pl-PL"/>
          </a:p>
        </p:txBody>
      </p:sp>
    </p:spTree>
    <p:extLst>
      <p:ext uri="{BB962C8B-B14F-4D97-AF65-F5344CB8AC3E}">
        <p14:creationId xmlns:p14="http://schemas.microsoft.com/office/powerpoint/2010/main" val="2235109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l-PL"/>
              <a:t>Kliknij, aby edytować styl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598C4092-5083-4089-A401-AD8CABAD2E8D}" type="datetimeFigureOut">
              <a:rPr lang="pl-PL" smtClean="0"/>
              <a:t>23.01.2026</a:t>
            </a:fld>
            <a:endParaRPr lang="pl-PL"/>
          </a:p>
        </p:txBody>
      </p:sp>
      <p:sp>
        <p:nvSpPr>
          <p:cNvPr id="5" name="Footer Placeholder 4"/>
          <p:cNvSpPr>
            <a:spLocks noGrp="1"/>
          </p:cNvSpPr>
          <p:nvPr>
            <p:ph type="ftr" sz="quarter" idx="11"/>
          </p:nvPr>
        </p:nvSpPr>
        <p:spPr/>
        <p:txBody>
          <a:bodyPr/>
          <a:lstStyle/>
          <a:p>
            <a:endParaRPr lang="pl-PL"/>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D50F636-6A7C-4665-A010-CDF844564B24}" type="slidenum">
              <a:rPr lang="pl-PL" smtClean="0"/>
              <a:t>‹#›</a:t>
            </a:fld>
            <a:endParaRPr lang="pl-PL"/>
          </a:p>
        </p:txBody>
      </p:sp>
    </p:spTree>
    <p:extLst>
      <p:ext uri="{BB962C8B-B14F-4D97-AF65-F5344CB8AC3E}">
        <p14:creationId xmlns:p14="http://schemas.microsoft.com/office/powerpoint/2010/main" val="4139665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598C4092-5083-4089-A401-AD8CABAD2E8D}" type="datetimeFigureOut">
              <a:rPr lang="pl-PL" smtClean="0"/>
              <a:t>23.01.2026</a:t>
            </a:fld>
            <a:endParaRPr lang="pl-PL"/>
          </a:p>
        </p:txBody>
      </p:sp>
      <p:sp>
        <p:nvSpPr>
          <p:cNvPr id="6" name="Footer Placeholder 5"/>
          <p:cNvSpPr>
            <a:spLocks noGrp="1"/>
          </p:cNvSpPr>
          <p:nvPr>
            <p:ph type="ftr" sz="quarter" idx="11"/>
          </p:nvPr>
        </p:nvSpPr>
        <p:spPr/>
        <p:txBody>
          <a:bodyPr/>
          <a:lstStyle/>
          <a:p>
            <a:endParaRPr lang="pl-PL"/>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D50F636-6A7C-4665-A010-CDF844564B24}" type="slidenum">
              <a:rPr lang="pl-PL" smtClean="0"/>
              <a:t>‹#›</a:t>
            </a:fld>
            <a:endParaRPr lang="pl-PL"/>
          </a:p>
        </p:txBody>
      </p:sp>
    </p:spTree>
    <p:extLst>
      <p:ext uri="{BB962C8B-B14F-4D97-AF65-F5344CB8AC3E}">
        <p14:creationId xmlns:p14="http://schemas.microsoft.com/office/powerpoint/2010/main" val="1165615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598C4092-5083-4089-A401-AD8CABAD2E8D}" type="datetimeFigureOut">
              <a:rPr lang="pl-PL" smtClean="0"/>
              <a:t>23.01.2026</a:t>
            </a:fld>
            <a:endParaRPr lang="pl-PL"/>
          </a:p>
        </p:txBody>
      </p:sp>
      <p:sp>
        <p:nvSpPr>
          <p:cNvPr id="8" name="Footer Placeholder 7"/>
          <p:cNvSpPr>
            <a:spLocks noGrp="1"/>
          </p:cNvSpPr>
          <p:nvPr>
            <p:ph type="ftr" sz="quarter" idx="11"/>
          </p:nvPr>
        </p:nvSpPr>
        <p:spPr/>
        <p:txBody>
          <a:bodyPr/>
          <a:lstStyle/>
          <a:p>
            <a:endParaRPr lang="pl-PL"/>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D50F636-6A7C-4665-A010-CDF844564B24}" type="slidenum">
              <a:rPr lang="pl-PL" smtClean="0"/>
              <a:t>‹#›</a:t>
            </a:fld>
            <a:endParaRPr lang="pl-PL"/>
          </a:p>
        </p:txBody>
      </p:sp>
    </p:spTree>
    <p:extLst>
      <p:ext uri="{BB962C8B-B14F-4D97-AF65-F5344CB8AC3E}">
        <p14:creationId xmlns:p14="http://schemas.microsoft.com/office/powerpoint/2010/main" val="4025404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598C4092-5083-4089-A401-AD8CABAD2E8D}" type="datetimeFigureOut">
              <a:rPr lang="pl-PL" smtClean="0"/>
              <a:t>23.01.2026</a:t>
            </a:fld>
            <a:endParaRPr lang="pl-PL"/>
          </a:p>
        </p:txBody>
      </p:sp>
      <p:sp>
        <p:nvSpPr>
          <p:cNvPr id="4" name="Footer Placeholder 3"/>
          <p:cNvSpPr>
            <a:spLocks noGrp="1"/>
          </p:cNvSpPr>
          <p:nvPr>
            <p:ph type="ftr" sz="quarter" idx="11"/>
          </p:nvPr>
        </p:nvSpPr>
        <p:spPr/>
        <p:txBody>
          <a:bodyPr/>
          <a:lstStyle/>
          <a:p>
            <a:endParaRPr lang="pl-PL"/>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D50F636-6A7C-4665-A010-CDF844564B24}" type="slidenum">
              <a:rPr lang="pl-PL" smtClean="0"/>
              <a:t>‹#›</a:t>
            </a:fld>
            <a:endParaRPr lang="pl-PL"/>
          </a:p>
        </p:txBody>
      </p:sp>
    </p:spTree>
    <p:extLst>
      <p:ext uri="{BB962C8B-B14F-4D97-AF65-F5344CB8AC3E}">
        <p14:creationId xmlns:p14="http://schemas.microsoft.com/office/powerpoint/2010/main" val="1251162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8C4092-5083-4089-A401-AD8CABAD2E8D}" type="datetimeFigureOut">
              <a:rPr lang="pl-PL" smtClean="0"/>
              <a:t>23.01.2026</a:t>
            </a:fld>
            <a:endParaRPr lang="pl-PL"/>
          </a:p>
        </p:txBody>
      </p:sp>
      <p:sp>
        <p:nvSpPr>
          <p:cNvPr id="3" name="Footer Placeholder 2"/>
          <p:cNvSpPr>
            <a:spLocks noGrp="1"/>
          </p:cNvSpPr>
          <p:nvPr>
            <p:ph type="ftr" sz="quarter" idx="11"/>
          </p:nvPr>
        </p:nvSpPr>
        <p:spPr/>
        <p:txBody>
          <a:bodyPr/>
          <a:lstStyle/>
          <a:p>
            <a:endParaRPr lang="pl-PL"/>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pl-PL"/>
          </a:p>
        </p:txBody>
      </p:sp>
      <p:sp>
        <p:nvSpPr>
          <p:cNvPr id="4" name="Slide Number Placeholder 3"/>
          <p:cNvSpPr>
            <a:spLocks noGrp="1"/>
          </p:cNvSpPr>
          <p:nvPr>
            <p:ph type="sldNum" sz="quarter" idx="12"/>
          </p:nvPr>
        </p:nvSpPr>
        <p:spPr/>
        <p:txBody>
          <a:bodyPr/>
          <a:lstStyle/>
          <a:p>
            <a:fld id="{BD50F636-6A7C-4665-A010-CDF844564B24}" type="slidenum">
              <a:rPr lang="pl-PL" smtClean="0"/>
              <a:t>‹#›</a:t>
            </a:fld>
            <a:endParaRPr lang="pl-PL"/>
          </a:p>
        </p:txBody>
      </p:sp>
    </p:spTree>
    <p:extLst>
      <p:ext uri="{BB962C8B-B14F-4D97-AF65-F5344CB8AC3E}">
        <p14:creationId xmlns:p14="http://schemas.microsoft.com/office/powerpoint/2010/main" val="2243485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l-PL"/>
              <a:t>Kliknij, aby edytować styl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598C4092-5083-4089-A401-AD8CABAD2E8D}" type="datetimeFigureOut">
              <a:rPr lang="pl-PL" smtClean="0"/>
              <a:t>23.01.2026</a:t>
            </a:fld>
            <a:endParaRPr lang="pl-PL"/>
          </a:p>
        </p:txBody>
      </p:sp>
      <p:sp>
        <p:nvSpPr>
          <p:cNvPr id="6" name="Footer Placeholder 5"/>
          <p:cNvSpPr>
            <a:spLocks noGrp="1"/>
          </p:cNvSpPr>
          <p:nvPr>
            <p:ph type="ftr" sz="quarter" idx="11"/>
          </p:nvPr>
        </p:nvSpPr>
        <p:spPr/>
        <p:txBody>
          <a:bodyPr/>
          <a:lstStyle/>
          <a:p>
            <a:endParaRPr lang="pl-PL"/>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D50F636-6A7C-4665-A010-CDF844564B24}" type="slidenum">
              <a:rPr lang="pl-PL" smtClean="0"/>
              <a:t>‹#›</a:t>
            </a:fld>
            <a:endParaRPr lang="pl-PL"/>
          </a:p>
        </p:txBody>
      </p:sp>
    </p:spTree>
    <p:extLst>
      <p:ext uri="{BB962C8B-B14F-4D97-AF65-F5344CB8AC3E}">
        <p14:creationId xmlns:p14="http://schemas.microsoft.com/office/powerpoint/2010/main" val="3197033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l-PL"/>
              <a:t>Kliknij, aby edytować styl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598C4092-5083-4089-A401-AD8CABAD2E8D}" type="datetimeFigureOut">
              <a:rPr lang="pl-PL" smtClean="0"/>
              <a:t>23.01.2026</a:t>
            </a:fld>
            <a:endParaRPr lang="pl-PL"/>
          </a:p>
        </p:txBody>
      </p:sp>
      <p:sp>
        <p:nvSpPr>
          <p:cNvPr id="6" name="Footer Placeholder 5"/>
          <p:cNvSpPr>
            <a:spLocks noGrp="1"/>
          </p:cNvSpPr>
          <p:nvPr>
            <p:ph type="ftr" sz="quarter" idx="11"/>
          </p:nvPr>
        </p:nvSpPr>
        <p:spPr/>
        <p:txBody>
          <a:bodyPr/>
          <a:lstStyle/>
          <a:p>
            <a:endParaRPr lang="pl-PL"/>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D50F636-6A7C-4665-A010-CDF844564B24}" type="slidenum">
              <a:rPr lang="pl-PL" smtClean="0"/>
              <a:t>‹#›</a:t>
            </a:fld>
            <a:endParaRPr lang="pl-PL"/>
          </a:p>
        </p:txBody>
      </p:sp>
    </p:spTree>
    <p:extLst>
      <p:ext uri="{BB962C8B-B14F-4D97-AF65-F5344CB8AC3E}">
        <p14:creationId xmlns:p14="http://schemas.microsoft.com/office/powerpoint/2010/main" val="3656933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pl-PL"/>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pl-PL"/>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pl-PL"/>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pl-PL"/>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pl-PL"/>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pl-PL"/>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pl-PL"/>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pl-PL"/>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pl-PL"/>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pl-PL"/>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pl-PL"/>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pl-PL"/>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pl-PL"/>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pl-PL"/>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pl-PL"/>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pl-PL"/>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pl-PL"/>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pl-PL"/>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pl-PL"/>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pl-PL"/>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pl-PL"/>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pl-PL"/>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pl-PL"/>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pl-PL"/>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pl-PL"/>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l-PL"/>
              <a:t>Kliknij, aby edytować styl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98C4092-5083-4089-A401-AD8CABAD2E8D}" type="datetimeFigureOut">
              <a:rPr lang="pl-PL" smtClean="0"/>
              <a:t>23.01.2026</a:t>
            </a:fld>
            <a:endParaRPr lang="pl-PL"/>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l-PL"/>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D50F636-6A7C-4665-A010-CDF844564B24}" type="slidenum">
              <a:rPr lang="pl-PL" smtClean="0"/>
              <a:t>‹#›</a:t>
            </a:fld>
            <a:endParaRPr lang="pl-PL"/>
          </a:p>
        </p:txBody>
      </p:sp>
    </p:spTree>
    <p:extLst>
      <p:ext uri="{BB962C8B-B14F-4D97-AF65-F5344CB8AC3E}">
        <p14:creationId xmlns:p14="http://schemas.microsoft.com/office/powerpoint/2010/main" val="7136660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s://sip.legalis.pl/document-view.seam?documentId=mrswglrtgy3tcmjvgu3de&amp;refSource=guide&amp;ols=&amp;searchType=near&amp;searchScope=all&amp;legalActDocumentId=mfrxilrsgm4tanjoobqxalrsgm3tcltwmvzc4mrqgmydm"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hyperlink" Target="https://sip.legalis.pl/document-view.seam?documentId=mrswglrtgy3dinbyge3do&amp;refSource=hyp"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hyperlink" Target="https://sip.legalis.pl/document-view.seam?documentId=mrswglrshe3dambqgazdk&amp;refSource=hyp" TargetMode="External"/><Relationship Id="rId2" Type="http://schemas.openxmlformats.org/officeDocument/2006/relationships/hyperlink" Target="https://sip.legalis.pl/document-view.seam?documentId=mrswglrrhaydgmjtgyzdm&amp;refSource=hyp"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hyperlink" Target="http://isap.sejm.gov.pl/isap.nsf/DocDetails.xsp?id=WDU19640160093" TargetMode="Externa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hyperlink" Target="https://sip.legalis.pl/document-view.seam?documentId=mfrxilrsge2tkmzxguytgltqmfyc4mrqguzdambzgm&amp;refSource=hyp" TargetMode="External"/><Relationship Id="rId2" Type="http://schemas.openxmlformats.org/officeDocument/2006/relationships/hyperlink" Target="https://sip.legalis.pl/document-view.seam?documentId=mfrxilrsge2tkmzxguytgltqmfyc4mrqguzdambygy&amp;refSource=hyp" TargetMode="External"/><Relationship Id="rId1" Type="http://schemas.openxmlformats.org/officeDocument/2006/relationships/slideLayout" Target="../slideLayouts/slideLayout7.xml"/><Relationship Id="rId4" Type="http://schemas.openxmlformats.org/officeDocument/2006/relationships/hyperlink" Target="https://sip.legalis.pl/document-view.seam?documentId=mfrxilrsge2tkmzxguytgltqmfyc4mrqguzdambzg4&amp;refSource=hyp"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s://sip.legalis.pl/document-view.seam?documentId=mfrxilrsge2tkmzxguytgltqmfyc4mrqguzdanjwgq&amp;refSource=hyp" TargetMode="External"/><Relationship Id="rId7" Type="http://schemas.openxmlformats.org/officeDocument/2006/relationships/hyperlink" Target="https://sip.legalis.pl/document-view.seam?documentId=mfrxilrsge2tkmzxguytgltqmfyc4mrqguzdanbqga&amp;refSource=hyp" TargetMode="External"/><Relationship Id="rId2" Type="http://schemas.openxmlformats.org/officeDocument/2006/relationships/hyperlink" Target="https://sip.legalis.pl/document-view.seam?documentId=mfrxilrsge2tkmzxguytgltqmfyc4mrqguzdamzwhe&amp;refSource=hyp" TargetMode="External"/><Relationship Id="rId1" Type="http://schemas.openxmlformats.org/officeDocument/2006/relationships/slideLayout" Target="../slideLayouts/slideLayout7.xml"/><Relationship Id="rId6" Type="http://schemas.openxmlformats.org/officeDocument/2006/relationships/hyperlink" Target="https://sip.legalis.pl/document-view.seam?documentId=mfrxilrsge2tkmzxguytgltqmfyc4mrqguzdanbsgi&amp;refSource=hyp" TargetMode="External"/><Relationship Id="rId5" Type="http://schemas.openxmlformats.org/officeDocument/2006/relationships/hyperlink" Target="https://sip.legalis.pl/document-view.seam?documentId=mfrxilrsge2tkmzxguytgltqmfyc4mrqguzdanbqgm&amp;refSource=hyp" TargetMode="External"/><Relationship Id="rId4" Type="http://schemas.openxmlformats.org/officeDocument/2006/relationships/hyperlink" Target="https://sip.legalis.pl/document-view.seam?documentId=mfrxilrsge2tkmzxguytgltqmfyc4mrqguzdamzzhe&amp;refSource=hyp"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hyperlink" Target="https://sip.legalis.pl/document-view.seam?documentId=mrswglrtgy3tcnztga4ds&amp;refSource=guide&amp;ols=&amp;searchType=near&amp;searchScope=all&amp;legalActDocumentId=mfrxilrsgm4tanjoobqxalrsgm3tcltwmvzc4mrqgmydm" TargetMode="Externa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hyperlink" Target="https://sip.legalis.pl/document-view.seam?documentId=mrswglrtgy3tqmzygi4tc&amp;refSource=guide&amp;ols=&amp;searchType=near&amp;searchScope=all&amp;legalActDocumentId=mfrxilrsgm4tanjoobqxalrsgm3tcltwmvzc4mrqgmydm" TargetMode="Externa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hyperlink" Target="https://sip.legalis.pl/document-view.seam?documentId=mrswglrtgy4danrrgyztm&amp;refSource=guide&amp;ols=&amp;searchType=near&amp;searchScope=all&amp;legalActDocumentId=mfrxilrsgm4tanjoobqxalrsgm3tcltwmvzc4mrqgmydm" TargetMode="Externa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hyperlink" Target="https://sip.legalis.pl/document-view.seam?documentId=mrswglrtgy4dcmrugyydc&amp;refSource=guide&amp;ols=&amp;searchType=near&amp;searchScope=all&amp;legalActDocumentId=mfrxilrsgm4tanjoobqxalrsgm3tcltwmvzc4mrqgmydm" TargetMode="External"/><Relationship Id="rId2" Type="http://schemas.openxmlformats.org/officeDocument/2006/relationships/hyperlink" Target="https://sip.legalis.pl/document-view.seam?documentId=mrswglrtgy4danryga2ds&amp;refSource=guide&amp;ols=&amp;searchType=near&amp;searchScope=all&amp;legalActDocumentId=mfrxilrsgm4tanjoobqxalrsgm3tcltwmvzc4mrqgmydm" TargetMode="Externa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hyperlink" Target="https://sip.legalis.pl/document-view.seam?documentId=mjxw62zogiytamjrg42tini&amp;refSource=hypbook#str1062"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hyperlink" Target="https://sip.legalis.pl/document-view.seam?documentId=mjxw62zogiytamjrg42tini&amp;refSource=hypbook#str1064" TargetMode="Externa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hyperlink" Target="https://sip.legalis.pl/document-view.seam?documentId=mfrxilrsguydonboobqxalrrge2dgoju&amp;refSource=hyp" TargetMode="External"/><Relationship Id="rId2" Type="http://schemas.openxmlformats.org/officeDocument/2006/relationships/hyperlink" Target="https://sip.legalis.pl/document-view.seam?documentId=mfrxilrsgm4tanjoobqxalrrgaydqobtgazq&amp;refSource=hyp" TargetMode="Externa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hyperlink" Target="https://sip.legalis.pl/document-view.seam?documentId=mjxw62zogiytamjrg42tini&amp;refSource=hypbook#str1066" TargetMode="External"/><Relationship Id="rId2" Type="http://schemas.openxmlformats.org/officeDocument/2006/relationships/hyperlink" Target="https://sip.legalis.pl/document-view.seam?documentId=mjxw62zogi3damrwhe3dqnjoobqxalrvgu4tcnzvgu3q&amp;refSource=hypbook#brzeg12" TargetMode="Externa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hyperlink" Target="https://sip.legalis.pl/document-view.seam?documentId=mfrxilrsgm4tanjoobqxalrsgm3tc&amp;refSource=hyp" TargetMode="External"/><Relationship Id="rId2" Type="http://schemas.openxmlformats.org/officeDocument/2006/relationships/hyperlink" Target="https://sip.legalis.pl/document-view.seam?documentId=mrswglrtgy3toobxgy3ds&amp;refSource=guide&amp;ols=&amp;searchType=near&amp;searchScope=all&amp;legalActDocumentId=mfrxilrsgm4tanjoobqxalrsgm3tcltwmvzc4mrqgmydm" TargetMode="External"/><Relationship Id="rId1" Type="http://schemas.openxmlformats.org/officeDocument/2006/relationships/slideLayout" Target="../slideLayouts/slideLayout7.xml"/><Relationship Id="rId4" Type="http://schemas.openxmlformats.org/officeDocument/2006/relationships/hyperlink" Target="https://sip.legalis.pl/document-view.seam?documentId=mrswglrtga3dcmbrhe4tq&amp;refSource=hyp" TargetMode="External"/></Relationships>
</file>

<file path=ppt/slides/_rels/slide44.xml.rels><?xml version="1.0" encoding="UTF-8" standalone="yes"?>
<Relationships xmlns="http://schemas.openxmlformats.org/package/2006/relationships"><Relationship Id="rId2" Type="http://schemas.openxmlformats.org/officeDocument/2006/relationships/hyperlink" Target="https://sip.legalis.pl/document-view.seam?documentId=mrswglrtgy4demjzgy3ti&amp;refSource=guide&amp;ols=&amp;searchType=near&amp;searchScope=all&amp;legalActDocumentId=mfrxilrsgm4tanjoobqxalrsgm3tcltwmvzc4mrqgmydm" TargetMode="Externa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hyperlink" Target="https://sip.legalis.pl/document-view.seam?documentId=mrswglrtgy4dcmrtg42dq&amp;refSource=guide&amp;ols=&amp;searchType=near&amp;searchScope=all&amp;legalActDocumentId=mfrxilrsgm4tanjoobqxalrsgm3tcltwmvzc4mrqgmydm" TargetMode="Externa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hyperlink" Target="https://sip.legalis.pl/document-view.seam?documentId=mrswglrtgy3tinjtge4tg&amp;refSource=guide&amp;ols=&amp;searchType=near&amp;searchScope=all&amp;legalActDocumentId=mfrxilrsgm4tanjoobqxalrsgm3tcltwmvzc4mrqgmydm" TargetMode="Externa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hyperlink" Target="https://sip.legalis.pl/document-view.seam?documentId=mjxw62zogi3damzzgyydanzoobqxalrvgu4tcnztgu4q&amp;refSource=hypbook#brzeg3" TargetMode="External"/><Relationship Id="rId2" Type="http://schemas.openxmlformats.org/officeDocument/2006/relationships/hyperlink" Target="https://sip.legalis.pl/document-view.seam?documentId=mjxw62zogi3damrwhe3dqnjoobqxalrvgu4tcnztgu4q&amp;refSource=hypbook#brzeg8" TargetMode="External"/><Relationship Id="rId1" Type="http://schemas.openxmlformats.org/officeDocument/2006/relationships/slideLayout" Target="../slideLayouts/slideLayout7.xml"/><Relationship Id="rId5" Type="http://schemas.openxmlformats.org/officeDocument/2006/relationships/hyperlink" Target="https://sip.legalis.pl/document-view.seam?documentId=mjxw62zogi3damrwhe3dqnjoobqxalrvgu4tcnztgu4q&amp;refSource=hypbook#brzeg10" TargetMode="External"/><Relationship Id="rId4" Type="http://schemas.openxmlformats.org/officeDocument/2006/relationships/hyperlink" Target="https://sip.legalis.pl/document-view.seam?documentId=mjxw62zogi3damzzgyydanzoobqxalrvgu4tcnztgu4q&amp;refSource=hypbook#brzeg4"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hyperlink" Target="https://sip.legalis.pl/document-view.seam?documentId=mfrxilrsgm4tanjoobqxalrsgm3tc&amp;refSource=hyp" TargetMode="Externa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3" Type="http://schemas.openxmlformats.org/officeDocument/2006/relationships/hyperlink" Target="https://sip.legalis.pl/document-view.seam?documentId=mrswglrtgy3tanjxgm3tg&amp;refSource=guide&amp;ols=&amp;searchType=near&amp;searchScope=all&amp;legalActDocumentId=mfrxilrsgm4tanjoobqxalrsgm3tcltwmvzc4mrqgmydm" TargetMode="External"/><Relationship Id="rId2" Type="http://schemas.openxmlformats.org/officeDocument/2006/relationships/hyperlink" Target="https://sip.legalis.pl/document-view.seam?documentId=mrswglrtgy3toobxgy3ds&amp;refSource=guide&amp;ols=&amp;searchType=near&amp;searchScope=all&amp;legalActDocumentId=mfrxilrsgm4tanjoobqxalrsgm3tcltwmvzc4mrqgmydm" TargetMode="Externa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hyperlink" Target="https://sip.legalis.pl/document-view.seam?documentId=mfrxilrsgm4tanjoobqxalrrgazdeobu&amp;refSource=hyp" TargetMode="Externa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3" Type="http://schemas.openxmlformats.org/officeDocument/2006/relationships/hyperlink" Target="https://sip.legalis.pl/document-view.seam?documentId=mjxw62zogi3damrwhe3dqnjoobqxalrvgu4tcnzvgyzq&amp;refSource=hypbook#brzeg4" TargetMode="External"/><Relationship Id="rId2" Type="http://schemas.openxmlformats.org/officeDocument/2006/relationships/hyperlink" Target="https://sip.legalis.pl/document-view.seam?documentId=mrswglrtgy3dqmjxg44ti&amp;refSource=guide&amp;ols=&amp;searchType=near&amp;searchScope=all&amp;legalActDocumentId=mfrxilrsgm4tanjoobqxalrsgm3tgltwmvzc4mrqgmydm" TargetMode="Externa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hyperlink" Target="https://sip.legalis.pl/document-view.seam?documentId=mjxw62zogiytamjrg42tini&amp;refSource=hypbook#str1069" TargetMode="Externa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hyperlink" Target="http://isap.sejm.gov.pl/isap.nsf/DocDetails.xsp?id=WDU19640160093" TargetMode="Externa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sip.legalis.pl/document-view.seam?documentId=mrswglrsg4ydomjsga4da&amp;refSource=hyp" TargetMode="External"/><Relationship Id="rId2" Type="http://schemas.openxmlformats.org/officeDocument/2006/relationships/hyperlink" Target="https://sip.legalis.pl/document-view.seam?documentId=mjxw62zogiytamjrg42tini&amp;refSource=hypbook#str1069" TargetMode="External"/><Relationship Id="rId1" Type="http://schemas.openxmlformats.org/officeDocument/2006/relationships/slideLayout" Target="../slideLayouts/slideLayout7.xml"/><Relationship Id="rId5" Type="http://schemas.openxmlformats.org/officeDocument/2006/relationships/hyperlink" Target="https://sip.legalis.pl/document-view.seam?documentId=mfrxilrsgm4tanjoobqxalrsgmytc&amp;refSource=hyp" TargetMode="External"/><Relationship Id="rId4" Type="http://schemas.openxmlformats.org/officeDocument/2006/relationships/hyperlink" Target="https://sip.legalis.pl/document-view.seam?documentId=mjxw62zogi3damrwhe3dqnjoobqxalrvgu4tcnzvgu3q&amp;refSource=hypbook#brzeg1"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2085655" y="2514601"/>
            <a:ext cx="9418958" cy="1126284"/>
          </a:xfrm>
        </p:spPr>
        <p:txBody>
          <a:bodyPr>
            <a:noAutofit/>
          </a:bodyPr>
          <a:lstStyle/>
          <a:p>
            <a:pPr algn="ctr"/>
            <a:br>
              <a:rPr lang="pl-PL" sz="3600" dirty="0">
                <a:latin typeface="Cambria" pitchFamily="18" charset="0"/>
                <a:ea typeface="Cambria" pitchFamily="18" charset="0"/>
              </a:rPr>
            </a:br>
            <a:endParaRPr lang="pl-PL" sz="3600" dirty="0">
              <a:latin typeface="Cambria" pitchFamily="18" charset="0"/>
              <a:ea typeface="Cambria" pitchFamily="18" charset="0"/>
            </a:endParaRPr>
          </a:p>
        </p:txBody>
      </p:sp>
      <p:sp>
        <p:nvSpPr>
          <p:cNvPr id="3" name="Podtytuł 2"/>
          <p:cNvSpPr>
            <a:spLocks noGrp="1"/>
          </p:cNvSpPr>
          <p:nvPr>
            <p:ph type="subTitle" idx="1"/>
          </p:nvPr>
        </p:nvSpPr>
        <p:spPr>
          <a:xfrm>
            <a:off x="2332234" y="3893905"/>
            <a:ext cx="9172379" cy="2009757"/>
          </a:xfrm>
        </p:spPr>
        <p:txBody>
          <a:bodyPr>
            <a:normAutofit/>
          </a:bodyPr>
          <a:lstStyle/>
          <a:p>
            <a:pPr algn="ctr"/>
            <a:r>
              <a:rPr lang="pl-PL" sz="2000" dirty="0">
                <a:latin typeface="Cambria" pitchFamily="18" charset="0"/>
                <a:ea typeface="Cambria" pitchFamily="18" charset="0"/>
              </a:rPr>
              <a:t>Adw. Karolina Cichocka – Bieniek</a:t>
            </a:r>
          </a:p>
          <a:p>
            <a:pPr algn="r"/>
            <a:endParaRPr lang="pl-PL" sz="2000" dirty="0">
              <a:latin typeface="Cambria" pitchFamily="18" charset="0"/>
              <a:ea typeface="Cambria" pitchFamily="18" charset="0"/>
            </a:endParaRPr>
          </a:p>
          <a:p>
            <a:pPr algn="r"/>
            <a:endParaRPr lang="pl-PL" sz="2000" dirty="0">
              <a:latin typeface="Cambria" pitchFamily="18" charset="0"/>
              <a:ea typeface="Cambria" pitchFamily="18" charset="0"/>
            </a:endParaRPr>
          </a:p>
        </p:txBody>
      </p:sp>
      <p:sp>
        <p:nvSpPr>
          <p:cNvPr id="5" name="Symbol zastępczy stopki 4">
            <a:extLst>
              <a:ext uri="{FF2B5EF4-FFF2-40B4-BE49-F238E27FC236}">
                <a16:creationId xmlns:a16="http://schemas.microsoft.com/office/drawing/2014/main" id="{89E480B1-AF0D-4E75-89D5-18FC9A48A826}"/>
              </a:ext>
            </a:extLst>
          </p:cNvPr>
          <p:cNvSpPr>
            <a:spLocks noGrp="1"/>
          </p:cNvSpPr>
          <p:nvPr>
            <p:ph type="ftr" sz="quarter" idx="11"/>
          </p:nvPr>
        </p:nvSpPr>
        <p:spPr/>
        <p:txBody>
          <a:bodyPr/>
          <a:lstStyle/>
          <a:p>
            <a:pPr algn="just"/>
            <a:r>
              <a:rPr lang="pl-PL" sz="1600" b="1" dirty="0">
                <a:solidFill>
                  <a:schemeClr val="tx1"/>
                </a:solidFill>
                <a:latin typeface="Calibri" panose="020F0502020204030204" pitchFamily="34" charset="0"/>
                <a:cs typeface="Calibri" panose="020F0502020204030204" pitchFamily="34" charset="0"/>
              </a:rPr>
              <a:t>kontakt@adwokat-cichocka.pl</a:t>
            </a:r>
          </a:p>
        </p:txBody>
      </p:sp>
      <p:sp>
        <p:nvSpPr>
          <p:cNvPr id="4" name="Prostokąt 3">
            <a:extLst>
              <a:ext uri="{FF2B5EF4-FFF2-40B4-BE49-F238E27FC236}">
                <a16:creationId xmlns:a16="http://schemas.microsoft.com/office/drawing/2014/main" id="{97DA1D62-DF85-4DD0-A038-FA6E609A87CD}"/>
              </a:ext>
            </a:extLst>
          </p:cNvPr>
          <p:cNvSpPr/>
          <p:nvPr/>
        </p:nvSpPr>
        <p:spPr>
          <a:xfrm>
            <a:off x="3962286" y="1845498"/>
            <a:ext cx="5608711" cy="1569660"/>
          </a:xfrm>
          <a:prstGeom prst="rect">
            <a:avLst/>
          </a:prstGeom>
        </p:spPr>
        <p:txBody>
          <a:bodyPr wrap="square">
            <a:spAutoFit/>
          </a:bodyPr>
          <a:lstStyle/>
          <a:p>
            <a:pPr algn="ctr"/>
            <a:endParaRPr lang="pl-PL" sz="3200" b="1" dirty="0">
              <a:latin typeface="Calibri" panose="020F0502020204030204" pitchFamily="34" charset="0"/>
              <a:cs typeface="Calibri" panose="020F0502020204030204" pitchFamily="34" charset="0"/>
            </a:endParaRPr>
          </a:p>
          <a:p>
            <a:pPr algn="ctr"/>
            <a:endParaRPr lang="pl-PL" sz="3200" b="1" dirty="0">
              <a:latin typeface="Calibri" panose="020F0502020204030204" pitchFamily="34" charset="0"/>
              <a:cs typeface="Calibri" panose="020F0502020204030204" pitchFamily="34" charset="0"/>
            </a:endParaRPr>
          </a:p>
          <a:p>
            <a:pPr algn="ctr"/>
            <a:r>
              <a:rPr lang="pl-PL" sz="3200" b="1" dirty="0">
                <a:latin typeface="Calibri" panose="020F0502020204030204" pitchFamily="34" charset="0"/>
                <a:cs typeface="Calibri" panose="020F0502020204030204" pitchFamily="34" charset="0"/>
              </a:rPr>
              <a:t>    WYDZIEDZICZENIE</a:t>
            </a:r>
            <a:endParaRPr lang="pl-PL" sz="4000" b="1" dirty="0">
              <a:latin typeface="Calibri" panose="020F0502020204030204" pitchFamily="34" charset="0"/>
              <a:cs typeface="Calibri" panose="020F0502020204030204" pitchFamily="34" charset="0"/>
            </a:endParaRPr>
          </a:p>
        </p:txBody>
      </p:sp>
      <p:pic>
        <p:nvPicPr>
          <p:cNvPr id="7" name="Obraz1">
            <a:extLst>
              <a:ext uri="{FF2B5EF4-FFF2-40B4-BE49-F238E27FC236}">
                <a16:creationId xmlns:a16="http://schemas.microsoft.com/office/drawing/2014/main" id="{00ADA9A8-D8FC-4721-8312-1EC006AD4DE2}"/>
              </a:ext>
            </a:extLst>
          </p:cNvPr>
          <p:cNvPicPr/>
          <p:nvPr/>
        </p:nvPicPr>
        <p:blipFill>
          <a:blip r:embed="rId2">
            <a:lum/>
            <a:alphaModFix/>
          </a:blip>
          <a:srcRect/>
          <a:stretch>
            <a:fillRect/>
          </a:stretch>
        </p:blipFill>
        <p:spPr>
          <a:xfrm>
            <a:off x="5231904" y="336114"/>
            <a:ext cx="2660650" cy="885825"/>
          </a:xfrm>
          <a:prstGeom prst="rect">
            <a:avLst/>
          </a:prstGeom>
          <a:noFill/>
          <a:ln>
            <a:noFill/>
            <a:prstDash/>
          </a:ln>
        </p:spPr>
      </p:pic>
    </p:spTree>
    <p:extLst>
      <p:ext uri="{BB962C8B-B14F-4D97-AF65-F5344CB8AC3E}">
        <p14:creationId xmlns:p14="http://schemas.microsoft.com/office/powerpoint/2010/main" val="16227340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stopki 2">
            <a:extLst>
              <a:ext uri="{FF2B5EF4-FFF2-40B4-BE49-F238E27FC236}">
                <a16:creationId xmlns:a16="http://schemas.microsoft.com/office/drawing/2014/main" id="{F12FF4B3-5D02-497F-8FA5-3EA90C427B54}"/>
              </a:ext>
            </a:extLst>
          </p:cNvPr>
          <p:cNvSpPr>
            <a:spLocks noGrp="1"/>
          </p:cNvSpPr>
          <p:nvPr>
            <p:ph type="ftr" sz="quarter" idx="11"/>
          </p:nvPr>
        </p:nvSpPr>
        <p:spPr/>
        <p:txBody>
          <a:bodyPr/>
          <a:lstStyle/>
          <a:p>
            <a:r>
              <a:rPr lang="pl-PL" dirty="0"/>
              <a:t>kontakt@adwokat-cichocka.pl</a:t>
            </a:r>
          </a:p>
        </p:txBody>
      </p:sp>
      <p:sp>
        <p:nvSpPr>
          <p:cNvPr id="5" name="pole tekstowe 4">
            <a:extLst>
              <a:ext uri="{FF2B5EF4-FFF2-40B4-BE49-F238E27FC236}">
                <a16:creationId xmlns:a16="http://schemas.microsoft.com/office/drawing/2014/main" id="{D43CD8B0-7933-21A4-3483-FBA578ECA178}"/>
              </a:ext>
            </a:extLst>
          </p:cNvPr>
          <p:cNvSpPr txBox="1"/>
          <p:nvPr/>
        </p:nvSpPr>
        <p:spPr>
          <a:xfrm>
            <a:off x="1613043" y="143838"/>
            <a:ext cx="10479640" cy="6272166"/>
          </a:xfrm>
          <a:prstGeom prst="rect">
            <a:avLst/>
          </a:prstGeom>
          <a:noFill/>
        </p:spPr>
        <p:txBody>
          <a:bodyPr wrap="square">
            <a:spAutoFit/>
          </a:bodyPr>
          <a:lstStyle/>
          <a:p>
            <a:pPr algn="just">
              <a:lnSpc>
                <a:spcPct val="150000"/>
              </a:lnSpc>
            </a:pPr>
            <a:r>
              <a:rPr lang="pl-PL" b="1" dirty="0"/>
              <a:t>Niedopuszczalność zrzeczenia się prawa do wydziedziczenia:</a:t>
            </a:r>
          </a:p>
          <a:p>
            <a:pPr algn="just">
              <a:lnSpc>
                <a:spcPct val="150000"/>
              </a:lnSpc>
            </a:pPr>
            <a:endParaRPr lang="pl-PL" dirty="0"/>
          </a:p>
          <a:p>
            <a:pPr algn="just">
              <a:lnSpc>
                <a:spcPct val="150000"/>
              </a:lnSpc>
            </a:pPr>
            <a:r>
              <a:rPr lang="pl-PL" dirty="0"/>
              <a:t>Spadkodawca nie może zrzec się prawa do wydziedziczenia danej osoby, a ewentualne jego oświadczenia tej treści, czy to mające charakter jednostronny, czy składające się na umowę, są dotknięte sankcją nieważności, chyba że w danym kontekście oświadczenie spadkodawcy, że zrzeka się prawa do wydziedziczenia, da się zinterpretować jako dokonanie przebaczenia.</a:t>
            </a:r>
          </a:p>
          <a:p>
            <a:pPr algn="just">
              <a:lnSpc>
                <a:spcPct val="150000"/>
              </a:lnSpc>
            </a:pPr>
            <a:endParaRPr lang="pl-PL" dirty="0"/>
          </a:p>
          <a:p>
            <a:pPr algn="just">
              <a:lnSpc>
                <a:spcPct val="150000"/>
              </a:lnSpc>
            </a:pPr>
            <a:r>
              <a:rPr lang="pl-PL" dirty="0"/>
              <a:t>Tak: </a:t>
            </a:r>
            <a:r>
              <a:rPr lang="pl-PL" i="1" dirty="0"/>
              <a:t>P. Księżak</a:t>
            </a:r>
            <a:r>
              <a:rPr lang="pl-PL" dirty="0"/>
              <a:t>, Zachowek, s. 165; </a:t>
            </a:r>
            <a:r>
              <a:rPr lang="pl-PL" i="1" dirty="0"/>
              <a:t>tenże</a:t>
            </a:r>
            <a:r>
              <a:rPr lang="pl-PL" dirty="0"/>
              <a:t>, w: </a:t>
            </a:r>
            <a:r>
              <a:rPr lang="pl-PL" i="1" dirty="0"/>
              <a:t>K. </a:t>
            </a:r>
            <a:r>
              <a:rPr lang="pl-PL" i="1" dirty="0" err="1"/>
              <a:t>Osajda</a:t>
            </a:r>
            <a:r>
              <a:rPr lang="pl-PL" dirty="0"/>
              <a:t>, Komentarz KC, t. 3, 2013, s. 774.</a:t>
            </a:r>
          </a:p>
          <a:p>
            <a:pPr algn="just">
              <a:lnSpc>
                <a:spcPct val="150000"/>
              </a:lnSpc>
            </a:pPr>
            <a:r>
              <a:rPr lang="pl-PL" dirty="0"/>
              <a:t> </a:t>
            </a:r>
          </a:p>
          <a:p>
            <a:pPr algn="just">
              <a:lnSpc>
                <a:spcPct val="150000"/>
              </a:lnSpc>
            </a:pPr>
            <a:r>
              <a:rPr lang="pl-PL" dirty="0"/>
              <a:t>Spadkodawca nie może oczywiście zrzec się z góry prawa do wydziedziczenia, ani skutecznie zobowiązać się, że z możliwości wydziedziczenia nie skorzysta.</a:t>
            </a:r>
          </a:p>
          <a:p>
            <a:pPr algn="just">
              <a:lnSpc>
                <a:spcPct val="150000"/>
              </a:lnSpc>
            </a:pPr>
            <a:endParaRPr lang="pl-PL" dirty="0"/>
          </a:p>
          <a:p>
            <a:pPr algn="just">
              <a:lnSpc>
                <a:spcPct val="150000"/>
              </a:lnSpc>
            </a:pPr>
            <a:r>
              <a:rPr lang="pl-PL" dirty="0"/>
              <a:t>Tak: Maksymilian Pazdan w: Kodeks Cywilny, Tom II, Komentarz, </a:t>
            </a:r>
            <a:r>
              <a:rPr lang="pl-PL" dirty="0" err="1"/>
              <a:t>red.K</a:t>
            </a:r>
            <a:r>
              <a:rPr lang="pl-PL" dirty="0"/>
              <a:t>. Pietrzykowski, wyd. 10, s. 1277. </a:t>
            </a:r>
          </a:p>
        </p:txBody>
      </p:sp>
    </p:spTree>
    <p:extLst>
      <p:ext uri="{BB962C8B-B14F-4D97-AF65-F5344CB8AC3E}">
        <p14:creationId xmlns:p14="http://schemas.microsoft.com/office/powerpoint/2010/main" val="38128957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633590" y="82193"/>
            <a:ext cx="10558409" cy="5954835"/>
          </a:xfrm>
          <a:prstGeom prst="rect">
            <a:avLst/>
          </a:prstGeom>
        </p:spPr>
        <p:txBody>
          <a:bodyPr wrap="square">
            <a:spAutoFit/>
          </a:bodyPr>
          <a:lstStyle/>
          <a:p>
            <a:pPr algn="just">
              <a:lnSpc>
                <a:spcPct val="150000"/>
              </a:lnSpc>
            </a:pPr>
            <a:r>
              <a:rPr lang="pl-PL" sz="1600" b="1" dirty="0"/>
              <a:t>Kto może zostać wydziedziczony przez spadkodawcę?</a:t>
            </a:r>
            <a:endParaRPr lang="pl-PL" sz="1600" dirty="0"/>
          </a:p>
          <a:p>
            <a:pPr marL="342900" lvl="0" indent="-342900" algn="just">
              <a:lnSpc>
                <a:spcPct val="150000"/>
              </a:lnSpc>
              <a:buFont typeface="+mj-lt"/>
              <a:buAutoNum type="arabicPeriod"/>
            </a:pPr>
            <a:r>
              <a:rPr lang="pl-PL" sz="1600" dirty="0"/>
              <a:t>zstępni, czyli dzieci, wnuki, itd.,</a:t>
            </a:r>
          </a:p>
          <a:p>
            <a:pPr marL="342900" lvl="0" indent="-342900" algn="just">
              <a:lnSpc>
                <a:spcPct val="150000"/>
              </a:lnSpc>
              <a:buFont typeface="+mj-lt"/>
              <a:buAutoNum type="arabicPeriod"/>
            </a:pPr>
            <a:r>
              <a:rPr lang="pl-PL" sz="1600" dirty="0"/>
              <a:t>małżonek, </a:t>
            </a:r>
          </a:p>
          <a:p>
            <a:pPr marL="342900" lvl="0" indent="-342900" algn="just">
              <a:lnSpc>
                <a:spcPct val="150000"/>
              </a:lnSpc>
              <a:buFont typeface="+mj-lt"/>
              <a:buAutoNum type="arabicPeriod"/>
            </a:pPr>
            <a:r>
              <a:rPr lang="pl-PL" sz="1600" dirty="0"/>
              <a:t>rodzice. </a:t>
            </a:r>
          </a:p>
          <a:p>
            <a:pPr algn="just">
              <a:lnSpc>
                <a:spcPct val="150000"/>
              </a:lnSpc>
            </a:pPr>
            <a:endParaRPr lang="pl-PL" sz="1600" b="1" dirty="0"/>
          </a:p>
          <a:p>
            <a:pPr algn="just">
              <a:lnSpc>
                <a:spcPct val="150000"/>
              </a:lnSpc>
            </a:pPr>
            <a:r>
              <a:rPr lang="pl-PL" sz="1600" b="1" dirty="0"/>
              <a:t>Katalog zamknięty!</a:t>
            </a:r>
            <a:endParaRPr lang="pl-PL" sz="1600" dirty="0"/>
          </a:p>
          <a:p>
            <a:pPr algn="just">
              <a:lnSpc>
                <a:spcPct val="150000"/>
              </a:lnSpc>
            </a:pPr>
            <a:r>
              <a:rPr lang="pl-PL" sz="1600" b="1" dirty="0"/>
              <a:t>Katalog tożsamy z katalogiem z art. 991§1 k.c.!</a:t>
            </a:r>
          </a:p>
          <a:p>
            <a:pPr algn="just">
              <a:lnSpc>
                <a:spcPct val="150000"/>
              </a:lnSpc>
            </a:pPr>
            <a:endParaRPr lang="pl-PL" sz="1600" dirty="0"/>
          </a:p>
          <a:p>
            <a:pPr algn="ctr">
              <a:lnSpc>
                <a:spcPct val="150000"/>
              </a:lnSpc>
            </a:pPr>
            <a:r>
              <a:rPr lang="pl-PL" sz="1600" b="1" dirty="0"/>
              <a:t>Art. 991§1 k.c.</a:t>
            </a:r>
            <a:endParaRPr lang="pl-PL" sz="1600" dirty="0"/>
          </a:p>
          <a:p>
            <a:pPr algn="just">
              <a:lnSpc>
                <a:spcPct val="150000"/>
              </a:lnSpc>
            </a:pPr>
            <a:r>
              <a:rPr lang="pl-PL" sz="1600" b="1" u="sng" dirty="0"/>
              <a:t>Zstępnym, małżonkowi oraz rodzicom spadkodawcy</a:t>
            </a:r>
            <a:r>
              <a:rPr lang="pl-PL" sz="1600" dirty="0"/>
              <a:t>, którzy byliby powołani do spadku z ustawy, należą się, jeżeli uprawniony jest trwale niezdolny do pracy albo jeżeli zstępny uprawniony jest małoletni - dwie trzecie wartości udziału spadkowego, który by mu przypadał przy dziedziczeniu ustawowym, w innych zaś wypadkach - połowa wartości tego udziału (zachowek).</a:t>
            </a:r>
          </a:p>
          <a:p>
            <a:pPr algn="just">
              <a:lnSpc>
                <a:spcPct val="150000"/>
              </a:lnSpc>
            </a:pPr>
            <a:endParaRPr lang="pl-PL" sz="1600" b="1" dirty="0"/>
          </a:p>
          <a:p>
            <a:pPr algn="just">
              <a:lnSpc>
                <a:spcPct val="150000"/>
              </a:lnSpc>
            </a:pPr>
            <a:r>
              <a:rPr lang="pl-PL" sz="1600" b="1" dirty="0"/>
              <a:t>Plany rozszerzenia katalogu uprawnionych o „drugą osobę w związku partnerskim” – </a:t>
            </a:r>
            <a:r>
              <a:rPr lang="pl-PL" sz="1600" dirty="0"/>
              <a:t>art. 6 pkt 21 projektu ustawy wprowadzającej ustawę o rejestrowanych związkach partnerskich, RCL, druk Nr UD88.</a:t>
            </a:r>
          </a:p>
        </p:txBody>
      </p:sp>
      <p:sp>
        <p:nvSpPr>
          <p:cNvPr id="3" name="Symbol zastępczy stopki 2">
            <a:extLst>
              <a:ext uri="{FF2B5EF4-FFF2-40B4-BE49-F238E27FC236}">
                <a16:creationId xmlns:a16="http://schemas.microsoft.com/office/drawing/2014/main" id="{B09CA117-2C4B-4DFC-B65F-65FE2F4B0361}"/>
              </a:ext>
            </a:extLst>
          </p:cNvPr>
          <p:cNvSpPr>
            <a:spLocks noGrp="1"/>
          </p:cNvSpPr>
          <p:nvPr>
            <p:ph type="ftr" sz="quarter" idx="11"/>
          </p:nvPr>
        </p:nvSpPr>
        <p:spPr/>
        <p:txBody>
          <a:bodyPr/>
          <a:lstStyle/>
          <a:p>
            <a:r>
              <a:rPr lang="pl-PL" dirty="0"/>
              <a:t>kontakt@adwokat-cichocka.pl</a:t>
            </a:r>
          </a:p>
        </p:txBody>
      </p:sp>
    </p:spTree>
    <p:extLst>
      <p:ext uri="{BB962C8B-B14F-4D97-AF65-F5344CB8AC3E}">
        <p14:creationId xmlns:p14="http://schemas.microsoft.com/office/powerpoint/2010/main" val="2293741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859622" y="164387"/>
            <a:ext cx="9811821" cy="5441170"/>
          </a:xfrm>
          <a:prstGeom prst="rect">
            <a:avLst/>
          </a:prstGeom>
        </p:spPr>
        <p:txBody>
          <a:bodyPr wrap="square">
            <a:spAutoFit/>
          </a:bodyPr>
          <a:lstStyle/>
          <a:p>
            <a:pPr algn="just">
              <a:lnSpc>
                <a:spcPct val="150000"/>
              </a:lnSpc>
            </a:pPr>
            <a:endParaRPr lang="pl-PL" b="1" dirty="0"/>
          </a:p>
          <a:p>
            <a:pPr algn="just">
              <a:lnSpc>
                <a:spcPct val="150000"/>
              </a:lnSpc>
            </a:pPr>
            <a:r>
              <a:rPr lang="pl-PL" b="1" dirty="0"/>
              <a:t>W jaki sposób spadkodawca powinien wskazać osobę, którą chce wydziedziczyć? – brak konkretnych wymogów ustawowych!</a:t>
            </a:r>
            <a:endParaRPr lang="pl-PL" dirty="0"/>
          </a:p>
          <a:p>
            <a:pPr algn="just">
              <a:lnSpc>
                <a:spcPct val="150000"/>
              </a:lnSpc>
            </a:pPr>
            <a:endParaRPr lang="pl-PL" b="1" dirty="0"/>
          </a:p>
          <a:p>
            <a:pPr algn="just">
              <a:lnSpc>
                <a:spcPct val="150000"/>
              </a:lnSpc>
            </a:pPr>
            <a:r>
              <a:rPr lang="pl-PL" b="1" dirty="0"/>
              <a:t>Wersja idealna – wskazanie:</a:t>
            </a:r>
            <a:endParaRPr lang="pl-PL" dirty="0"/>
          </a:p>
          <a:p>
            <a:pPr marL="342900" lvl="0" indent="-342900" algn="just">
              <a:lnSpc>
                <a:spcPct val="150000"/>
              </a:lnSpc>
              <a:buFont typeface="+mj-lt"/>
              <a:buAutoNum type="arabicPeriod"/>
            </a:pPr>
            <a:r>
              <a:rPr lang="pl-PL" dirty="0"/>
              <a:t>imienia i nazwiska, </a:t>
            </a:r>
          </a:p>
          <a:p>
            <a:pPr marL="342900" lvl="0" indent="-342900" algn="just">
              <a:lnSpc>
                <a:spcPct val="150000"/>
              </a:lnSpc>
              <a:buFont typeface="+mj-lt"/>
              <a:buAutoNum type="arabicPeriod"/>
            </a:pPr>
            <a:r>
              <a:rPr lang="pl-PL" dirty="0"/>
              <a:t>daty i miejsca urodzenia, </a:t>
            </a:r>
          </a:p>
          <a:p>
            <a:pPr marL="342900" lvl="0" indent="-342900" algn="just">
              <a:lnSpc>
                <a:spcPct val="150000"/>
              </a:lnSpc>
              <a:buFont typeface="+mj-lt"/>
              <a:buAutoNum type="arabicPeriod"/>
            </a:pPr>
            <a:r>
              <a:rPr lang="pl-PL" dirty="0"/>
              <a:t>danych rodziców, </a:t>
            </a:r>
          </a:p>
          <a:p>
            <a:pPr marL="342900" lvl="0" indent="-342900" algn="just">
              <a:lnSpc>
                <a:spcPct val="150000"/>
              </a:lnSpc>
              <a:buFont typeface="+mj-lt"/>
              <a:buAutoNum type="arabicPeriod"/>
            </a:pPr>
            <a:r>
              <a:rPr lang="pl-PL" dirty="0"/>
              <a:t>numeru PESEL. </a:t>
            </a:r>
          </a:p>
          <a:p>
            <a:pPr algn="just">
              <a:lnSpc>
                <a:spcPct val="150000"/>
              </a:lnSpc>
            </a:pPr>
            <a:endParaRPr lang="pl-PL" b="1" dirty="0"/>
          </a:p>
          <a:p>
            <a:pPr algn="just">
              <a:lnSpc>
                <a:spcPct val="150000"/>
              </a:lnSpc>
            </a:pPr>
            <a:r>
              <a:rPr lang="pl-PL" b="1" dirty="0"/>
              <a:t>Wersja wystarczająca</a:t>
            </a:r>
            <a:r>
              <a:rPr lang="pl-PL" dirty="0"/>
              <a:t> – określenie osoby wydziedziczonej w sposób umożliwiający jej identyfikację, np. moja żona, mój najstarszy syn, itd. </a:t>
            </a:r>
          </a:p>
          <a:p>
            <a:pPr algn="just">
              <a:lnSpc>
                <a:spcPct val="150000"/>
              </a:lnSpc>
            </a:pPr>
            <a:endParaRPr lang="pl-PL" dirty="0"/>
          </a:p>
        </p:txBody>
      </p:sp>
      <p:sp>
        <p:nvSpPr>
          <p:cNvPr id="3" name="Symbol zastępczy stopki 2">
            <a:extLst>
              <a:ext uri="{FF2B5EF4-FFF2-40B4-BE49-F238E27FC236}">
                <a16:creationId xmlns:a16="http://schemas.microsoft.com/office/drawing/2014/main" id="{32D9CB13-3351-4AC4-BE14-988457C46C36}"/>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19463138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250039" y="811658"/>
            <a:ext cx="8763857" cy="4610173"/>
          </a:xfrm>
          <a:prstGeom prst="rect">
            <a:avLst/>
          </a:prstGeom>
        </p:spPr>
        <p:txBody>
          <a:bodyPr wrap="square">
            <a:spAutoFit/>
          </a:bodyPr>
          <a:lstStyle/>
          <a:p>
            <a:pPr algn="just">
              <a:lnSpc>
                <a:spcPct val="150000"/>
              </a:lnSpc>
            </a:pPr>
            <a:r>
              <a:rPr lang="pl-PL" b="1" u="sng" dirty="0">
                <a:hlinkClick r:id="rId2">
                  <a:extLst>
                    <a:ext uri="{A12FA001-AC4F-418D-AE19-62706E023703}">
                      <ahyp:hlinkClr xmlns:ahyp="http://schemas.microsoft.com/office/drawing/2018/hyperlinkcolor" val="tx"/>
                    </a:ext>
                  </a:extLst>
                </a:hlinkClick>
              </a:rPr>
              <a:t>Wyrok Sądu Apelacyjnego w Szczecinie - I Wydział Cywilny z dnia 24 stycznia 2019 r., I </a:t>
            </a:r>
            <a:r>
              <a:rPr lang="pl-PL" b="1" u="sng" dirty="0" err="1">
                <a:hlinkClick r:id="rId2">
                  <a:extLst>
                    <a:ext uri="{A12FA001-AC4F-418D-AE19-62706E023703}">
                      <ahyp:hlinkClr xmlns:ahyp="http://schemas.microsoft.com/office/drawing/2018/hyperlinkcolor" val="tx"/>
                    </a:ext>
                  </a:extLst>
                </a:hlinkClick>
              </a:rPr>
              <a:t>ACa</a:t>
            </a:r>
            <a:r>
              <a:rPr lang="pl-PL" b="1" u="sng" dirty="0">
                <a:hlinkClick r:id="rId2">
                  <a:extLst>
                    <a:ext uri="{A12FA001-AC4F-418D-AE19-62706E023703}">
                      <ahyp:hlinkClr xmlns:ahyp="http://schemas.microsoft.com/office/drawing/2018/hyperlinkcolor" val="tx"/>
                    </a:ext>
                  </a:extLst>
                </a:hlinkClick>
              </a:rPr>
              <a:t> 579/18</a:t>
            </a:r>
            <a:endParaRPr lang="pl-PL" dirty="0"/>
          </a:p>
          <a:p>
            <a:pPr algn="just">
              <a:lnSpc>
                <a:spcPct val="150000"/>
              </a:lnSpc>
            </a:pPr>
            <a:endParaRPr lang="pl-PL" dirty="0"/>
          </a:p>
          <a:p>
            <a:pPr algn="just">
              <a:lnSpc>
                <a:spcPct val="150000"/>
              </a:lnSpc>
            </a:pPr>
            <a:r>
              <a:rPr lang="pl-PL" dirty="0"/>
              <a:t>Teza</a:t>
            </a:r>
          </a:p>
          <a:p>
            <a:pPr algn="just">
              <a:lnSpc>
                <a:spcPct val="150000"/>
              </a:lnSpc>
            </a:pPr>
            <a:r>
              <a:rPr lang="pl-PL" dirty="0"/>
              <a:t>Wydziedziczenie powinno być </a:t>
            </a:r>
            <a:r>
              <a:rPr lang="pl-PL" b="1" dirty="0"/>
              <a:t>skonkretyzowane podmiotowo</a:t>
            </a:r>
            <a:r>
              <a:rPr lang="pl-PL" dirty="0"/>
              <a:t>, a więc obejmować wskazanie konkretnej osoby, co do której tożsamości nie ma żadnych wątpliwości (</a:t>
            </a:r>
            <a:r>
              <a:rPr lang="pl-PL" b="1" u="sng" dirty="0"/>
              <a:t>co oczywiście nie oznacza, że ma być to wskazanie imienia i nazwiska</a:t>
            </a:r>
            <a:r>
              <a:rPr lang="pl-PL" dirty="0"/>
              <a:t>). </a:t>
            </a:r>
            <a:r>
              <a:rPr lang="pl-PL" i="1" dirty="0"/>
              <a:t>Chodzi przy tym nie tylko o to, że wskazana osoba, która mogłaby być identyfikowana w świetle treści oświadczenia o wydziedziczeniu, ma istnieć rzeczywiście, ale też o to, że ma istnieć w świadomości spadkodawcy w chwili sporządzania przez niego testamentu</a:t>
            </a:r>
            <a:r>
              <a:rPr lang="pl-PL" dirty="0"/>
              <a:t>.</a:t>
            </a:r>
          </a:p>
        </p:txBody>
      </p:sp>
      <p:sp>
        <p:nvSpPr>
          <p:cNvPr id="3" name="Symbol zastępczy stopki 2">
            <a:extLst>
              <a:ext uri="{FF2B5EF4-FFF2-40B4-BE49-F238E27FC236}">
                <a16:creationId xmlns:a16="http://schemas.microsoft.com/office/drawing/2014/main" id="{08DA8C34-E56B-4F93-A7E2-1165BF6CD603}"/>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4036264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982789" y="195209"/>
            <a:ext cx="9760573" cy="3779176"/>
          </a:xfrm>
          <a:prstGeom prst="rect">
            <a:avLst/>
          </a:prstGeom>
        </p:spPr>
        <p:txBody>
          <a:bodyPr wrap="square">
            <a:spAutoFit/>
          </a:bodyPr>
          <a:lstStyle/>
          <a:p>
            <a:pPr algn="just">
              <a:lnSpc>
                <a:spcPct val="150000"/>
              </a:lnSpc>
            </a:pPr>
            <a:endParaRPr lang="pl-PL" b="1" dirty="0"/>
          </a:p>
          <a:p>
            <a:pPr algn="just">
              <a:lnSpc>
                <a:spcPct val="150000"/>
              </a:lnSpc>
            </a:pPr>
            <a:endParaRPr lang="pl-PL" b="1" dirty="0"/>
          </a:p>
          <a:p>
            <a:pPr algn="just">
              <a:lnSpc>
                <a:spcPct val="150000"/>
              </a:lnSpc>
            </a:pPr>
            <a:endParaRPr lang="pl-PL" b="1" dirty="0"/>
          </a:p>
          <a:p>
            <a:pPr algn="just">
              <a:lnSpc>
                <a:spcPct val="150000"/>
              </a:lnSpc>
            </a:pPr>
            <a:r>
              <a:rPr lang="pl-PL" b="1" dirty="0"/>
              <a:t>W jednym testamencie można wydziedziczyć kilka osób!</a:t>
            </a:r>
            <a:r>
              <a:rPr lang="pl-PL" dirty="0"/>
              <a:t> Należy jednak wskazać każdą osobę odrębnie i odrębnie co do każdej z tych osób wskazać konkretne przyczyny wydziedziczenia. </a:t>
            </a:r>
          </a:p>
          <a:p>
            <a:pPr algn="just">
              <a:lnSpc>
                <a:spcPct val="150000"/>
              </a:lnSpc>
            </a:pPr>
            <a:endParaRPr lang="pl-PL" dirty="0"/>
          </a:p>
          <a:p>
            <a:pPr algn="just">
              <a:lnSpc>
                <a:spcPct val="150000"/>
              </a:lnSpc>
            </a:pPr>
            <a:r>
              <a:rPr lang="pl-PL" b="1" dirty="0"/>
              <a:t>Brak możliwości wydziedziczenia blankietowego!</a:t>
            </a:r>
            <a:endParaRPr lang="pl-PL" dirty="0"/>
          </a:p>
          <a:p>
            <a:pPr algn="just">
              <a:lnSpc>
                <a:spcPct val="150000"/>
              </a:lnSpc>
            </a:pPr>
            <a:endParaRPr lang="pl-PL" dirty="0"/>
          </a:p>
        </p:txBody>
      </p:sp>
      <p:sp>
        <p:nvSpPr>
          <p:cNvPr id="3" name="Symbol zastępczy stopki 2">
            <a:extLst>
              <a:ext uri="{FF2B5EF4-FFF2-40B4-BE49-F238E27FC236}">
                <a16:creationId xmlns:a16="http://schemas.microsoft.com/office/drawing/2014/main" id="{B401A965-569B-49DE-9C0D-20505DEB1BE3}"/>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33397325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stopki 2">
            <a:extLst>
              <a:ext uri="{FF2B5EF4-FFF2-40B4-BE49-F238E27FC236}">
                <a16:creationId xmlns:a16="http://schemas.microsoft.com/office/drawing/2014/main" id="{9623A750-8CBE-41D1-ABA0-6E2E55D74D6D}"/>
              </a:ext>
            </a:extLst>
          </p:cNvPr>
          <p:cNvSpPr>
            <a:spLocks noGrp="1"/>
          </p:cNvSpPr>
          <p:nvPr>
            <p:ph type="ftr" sz="quarter" idx="11"/>
          </p:nvPr>
        </p:nvSpPr>
        <p:spPr/>
        <p:txBody>
          <a:bodyPr/>
          <a:lstStyle/>
          <a:p>
            <a:r>
              <a:rPr lang="pl-PL"/>
              <a:t>kontakt@adwokat-cichocka.pl</a:t>
            </a:r>
          </a:p>
        </p:txBody>
      </p:sp>
      <p:sp>
        <p:nvSpPr>
          <p:cNvPr id="5" name="pole tekstowe 4">
            <a:extLst>
              <a:ext uri="{FF2B5EF4-FFF2-40B4-BE49-F238E27FC236}">
                <a16:creationId xmlns:a16="http://schemas.microsoft.com/office/drawing/2014/main" id="{CB19D6AF-2BD7-73F5-A1F1-1FDB2E9422B4}"/>
              </a:ext>
            </a:extLst>
          </p:cNvPr>
          <p:cNvSpPr txBox="1"/>
          <p:nvPr/>
        </p:nvSpPr>
        <p:spPr>
          <a:xfrm>
            <a:off x="1695237" y="164387"/>
            <a:ext cx="10161142" cy="5465851"/>
          </a:xfrm>
          <a:prstGeom prst="rect">
            <a:avLst/>
          </a:prstGeom>
          <a:noFill/>
        </p:spPr>
        <p:txBody>
          <a:bodyPr wrap="square">
            <a:spAutoFit/>
          </a:bodyPr>
          <a:lstStyle/>
          <a:p>
            <a:pPr algn="just">
              <a:lnSpc>
                <a:spcPct val="150000"/>
              </a:lnSpc>
            </a:pPr>
            <a:r>
              <a:rPr lang="pl-PL" b="1" dirty="0"/>
              <a:t>Forma wydziedziczenia:</a:t>
            </a:r>
            <a:endParaRPr lang="pl-PL" dirty="0"/>
          </a:p>
          <a:p>
            <a:pPr algn="ctr">
              <a:lnSpc>
                <a:spcPct val="150000"/>
              </a:lnSpc>
            </a:pPr>
            <a:r>
              <a:rPr lang="pl-PL" b="1" dirty="0"/>
              <a:t>Art. 1008 k.c.</a:t>
            </a:r>
          </a:p>
          <a:p>
            <a:pPr algn="ctr">
              <a:lnSpc>
                <a:spcPct val="150000"/>
              </a:lnSpc>
            </a:pPr>
            <a:endParaRPr lang="pl-PL" dirty="0"/>
          </a:p>
          <a:p>
            <a:pPr algn="just">
              <a:lnSpc>
                <a:spcPct val="150000"/>
              </a:lnSpc>
            </a:pPr>
            <a:r>
              <a:rPr lang="pl-PL" i="1" dirty="0"/>
              <a:t>„</a:t>
            </a:r>
            <a:r>
              <a:rPr lang="pl-PL" b="1" i="1" dirty="0"/>
              <a:t>Spadkodawca</a:t>
            </a:r>
            <a:r>
              <a:rPr lang="pl-PL" i="1" dirty="0"/>
              <a:t> może </a:t>
            </a:r>
            <a:r>
              <a:rPr lang="pl-PL" b="1" i="1" dirty="0"/>
              <a:t>w testamencie</a:t>
            </a:r>
            <a:r>
              <a:rPr lang="pl-PL" i="1" dirty="0"/>
              <a:t> pozbawić </a:t>
            </a:r>
            <a:r>
              <a:rPr lang="pl-PL" b="1" i="1" dirty="0"/>
              <a:t>zstępnych, małżonka i rodziców</a:t>
            </a:r>
            <a:r>
              <a:rPr lang="pl-PL" i="1" dirty="0"/>
              <a:t> zachowku (wydziedziczenie) (…)”</a:t>
            </a:r>
            <a:endParaRPr lang="pl-PL" dirty="0"/>
          </a:p>
          <a:p>
            <a:pPr algn="just">
              <a:lnSpc>
                <a:spcPct val="150000"/>
              </a:lnSpc>
            </a:pPr>
            <a:endParaRPr lang="pl-PL" b="1" dirty="0"/>
          </a:p>
          <a:p>
            <a:pPr marL="285750" indent="-285750" algn="just">
              <a:lnSpc>
                <a:spcPct val="150000"/>
              </a:lnSpc>
              <a:buFont typeface="Arial" panose="020B0604020202020204" pitchFamily="34" charset="0"/>
              <a:buChar char="•"/>
            </a:pPr>
            <a:r>
              <a:rPr lang="pl-PL" b="1" dirty="0"/>
              <a:t>Forma wydziedziczenia – </a:t>
            </a:r>
            <a:r>
              <a:rPr lang="pl-PL" b="1" u="sng" dirty="0"/>
              <a:t>wyłącznie</a:t>
            </a:r>
            <a:r>
              <a:rPr lang="pl-PL" b="1" dirty="0"/>
              <a:t> oświadczenie złożone w testamencie! Brak możliwości wydziedziczenia </a:t>
            </a:r>
            <a:r>
              <a:rPr lang="pl-PL" b="1" i="1" dirty="0"/>
              <a:t>per </a:t>
            </a:r>
            <a:r>
              <a:rPr lang="pl-PL" b="1" i="1" dirty="0" err="1"/>
              <a:t>facta</a:t>
            </a:r>
            <a:r>
              <a:rPr lang="pl-PL" b="1" i="1" dirty="0"/>
              <a:t> </a:t>
            </a:r>
            <a:r>
              <a:rPr lang="pl-PL" b="1" i="1" dirty="0" err="1"/>
              <a:t>concludentia</a:t>
            </a:r>
            <a:r>
              <a:rPr lang="pl-PL" b="1" i="1" dirty="0"/>
              <a:t>.</a:t>
            </a:r>
            <a:endParaRPr lang="pl-PL" i="1" dirty="0"/>
          </a:p>
          <a:p>
            <a:pPr marL="285750" indent="-285750" algn="just">
              <a:lnSpc>
                <a:spcPct val="150000"/>
              </a:lnSpc>
              <a:buFont typeface="Arial" panose="020B0604020202020204" pitchFamily="34" charset="0"/>
              <a:buChar char="•"/>
            </a:pPr>
            <a:r>
              <a:rPr lang="pl-PL" b="1" dirty="0"/>
              <a:t>Forma testamentu nie ma znaczenia – zarówno testament zwykły, jak i szczególny!</a:t>
            </a:r>
            <a:endParaRPr lang="pl-PL" dirty="0"/>
          </a:p>
          <a:p>
            <a:pPr marL="285750" indent="-285750" algn="just">
              <a:lnSpc>
                <a:spcPct val="150000"/>
              </a:lnSpc>
              <a:buFont typeface="Arial" panose="020B0604020202020204" pitchFamily="34" charset="0"/>
              <a:buChar char="•"/>
            </a:pPr>
            <a:r>
              <a:rPr lang="pl-PL" b="1" dirty="0"/>
              <a:t>Testament może być wyłącznie testamentem negatywnym!</a:t>
            </a:r>
            <a:endParaRPr lang="pl-PL" dirty="0"/>
          </a:p>
          <a:p>
            <a:pPr marL="285750" indent="-285750" algn="just">
              <a:lnSpc>
                <a:spcPct val="150000"/>
              </a:lnSpc>
              <a:buFont typeface="Arial" panose="020B0604020202020204" pitchFamily="34" charset="0"/>
              <a:buChar char="•"/>
            </a:pPr>
            <a:r>
              <a:rPr lang="pl-PL" b="1" dirty="0"/>
              <a:t>Testament musi być ważny! (zdolność testowania – art. 944 k.c., przyczyny nieważności testamentu – art. 945 k.c., art. 942 k.c., warunki formalne testamentu)</a:t>
            </a:r>
            <a:endParaRPr lang="pl-PL" dirty="0"/>
          </a:p>
          <a:p>
            <a:pPr algn="just">
              <a:lnSpc>
                <a:spcPct val="150000"/>
              </a:lnSpc>
              <a:spcAft>
                <a:spcPts val="800"/>
              </a:spcAft>
              <a:buNone/>
            </a:pPr>
            <a:endParaRPr lang="pl-PL" sz="16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292462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495600" y="1124744"/>
            <a:ext cx="6768752" cy="369332"/>
          </a:xfrm>
          <a:prstGeom prst="rect">
            <a:avLst/>
          </a:prstGeom>
        </p:spPr>
        <p:txBody>
          <a:bodyPr wrap="square">
            <a:spAutoFit/>
          </a:bodyPr>
          <a:lstStyle/>
          <a:p>
            <a:pPr lvl="0" algn="just"/>
            <a:endParaRPr lang="pl-PL" dirty="0">
              <a:latin typeface="Cambria" pitchFamily="18" charset="0"/>
              <a:ea typeface="Cambria" pitchFamily="18" charset="0"/>
            </a:endParaRPr>
          </a:p>
        </p:txBody>
      </p:sp>
      <p:sp>
        <p:nvSpPr>
          <p:cNvPr id="3" name="Prostokąt 2">
            <a:extLst>
              <a:ext uri="{FF2B5EF4-FFF2-40B4-BE49-F238E27FC236}">
                <a16:creationId xmlns:a16="http://schemas.microsoft.com/office/drawing/2014/main" id="{20FBA4F5-2C37-4D0A-B410-C0C52D2ED2F4}"/>
              </a:ext>
            </a:extLst>
          </p:cNvPr>
          <p:cNvSpPr/>
          <p:nvPr/>
        </p:nvSpPr>
        <p:spPr>
          <a:xfrm>
            <a:off x="1982789" y="267128"/>
            <a:ext cx="9832491" cy="4610173"/>
          </a:xfrm>
          <a:prstGeom prst="rect">
            <a:avLst/>
          </a:prstGeom>
        </p:spPr>
        <p:txBody>
          <a:bodyPr wrap="square">
            <a:spAutoFit/>
          </a:bodyPr>
          <a:lstStyle/>
          <a:p>
            <a:pPr algn="just">
              <a:lnSpc>
                <a:spcPct val="150000"/>
              </a:lnSpc>
            </a:pPr>
            <a:endParaRPr lang="pl-PL" b="1" dirty="0"/>
          </a:p>
          <a:p>
            <a:pPr algn="just">
              <a:lnSpc>
                <a:spcPct val="150000"/>
              </a:lnSpc>
            </a:pPr>
            <a:endParaRPr lang="pl-PL" b="1" dirty="0"/>
          </a:p>
          <a:p>
            <a:pPr algn="just">
              <a:lnSpc>
                <a:spcPct val="150000"/>
              </a:lnSpc>
            </a:pPr>
            <a:endParaRPr lang="pl-PL" b="1" dirty="0"/>
          </a:p>
          <a:p>
            <a:pPr algn="just">
              <a:lnSpc>
                <a:spcPct val="150000"/>
              </a:lnSpc>
            </a:pPr>
            <a:r>
              <a:rPr lang="pl-PL" b="1" dirty="0"/>
              <a:t>Ważność testamentu a ważność oświadczenia o wydziedziczeniu:</a:t>
            </a:r>
          </a:p>
          <a:p>
            <a:pPr algn="just">
              <a:lnSpc>
                <a:spcPct val="150000"/>
              </a:lnSpc>
            </a:pPr>
            <a:endParaRPr lang="pl-PL" dirty="0"/>
          </a:p>
          <a:p>
            <a:pPr algn="just">
              <a:lnSpc>
                <a:spcPct val="150000"/>
              </a:lnSpc>
            </a:pPr>
            <a:r>
              <a:rPr lang="pl-PL" dirty="0"/>
              <a:t>Testament, w którym zawarto wydziedziczenie, może być albo ograniczony do wydziedziczenia, albo zawierać również inne rozrządzenia, w szczególności powołanie spadkobiercy. Ważność wydziedziczenia zależy od ważności testamentu, w którym zostało zamieszczone.</a:t>
            </a:r>
          </a:p>
          <a:p>
            <a:pPr algn="just">
              <a:lnSpc>
                <a:spcPct val="150000"/>
              </a:lnSpc>
            </a:pPr>
            <a:endParaRPr lang="pl-PL" dirty="0"/>
          </a:p>
          <a:p>
            <a:pPr algn="just">
              <a:lnSpc>
                <a:spcPct val="150000"/>
              </a:lnSpc>
            </a:pPr>
            <a:r>
              <a:rPr lang="pl-PL" i="1" dirty="0"/>
              <a:t>Tak: A. </a:t>
            </a:r>
            <a:r>
              <a:rPr lang="pl-PL" i="1" dirty="0" err="1"/>
              <a:t>Szpunar</a:t>
            </a:r>
            <a:r>
              <a:rPr lang="pl-PL" dirty="0"/>
              <a:t>, Zachowek, s. 63. </a:t>
            </a:r>
          </a:p>
        </p:txBody>
      </p:sp>
      <p:sp>
        <p:nvSpPr>
          <p:cNvPr id="4" name="Symbol zastępczy stopki 3">
            <a:extLst>
              <a:ext uri="{FF2B5EF4-FFF2-40B4-BE49-F238E27FC236}">
                <a16:creationId xmlns:a16="http://schemas.microsoft.com/office/drawing/2014/main" id="{CE89001B-A815-4916-BB4F-BF3582554533}"/>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20407383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260315" y="636998"/>
            <a:ext cx="9195370" cy="5441170"/>
          </a:xfrm>
          <a:prstGeom prst="rect">
            <a:avLst/>
          </a:prstGeom>
        </p:spPr>
        <p:txBody>
          <a:bodyPr wrap="square">
            <a:spAutoFit/>
          </a:bodyPr>
          <a:lstStyle/>
          <a:p>
            <a:pPr algn="just">
              <a:lnSpc>
                <a:spcPct val="150000"/>
              </a:lnSpc>
            </a:pPr>
            <a:r>
              <a:rPr lang="pl-PL" b="1" dirty="0"/>
              <a:t>Sposób sformułowania oświadczenia o wydziedziczeniu:</a:t>
            </a:r>
          </a:p>
          <a:p>
            <a:pPr algn="just">
              <a:lnSpc>
                <a:spcPct val="150000"/>
              </a:lnSpc>
            </a:pPr>
            <a:endParaRPr lang="pl-PL" dirty="0"/>
          </a:p>
          <a:p>
            <a:pPr algn="just">
              <a:lnSpc>
                <a:spcPct val="150000"/>
              </a:lnSpc>
            </a:pPr>
            <a:r>
              <a:rPr lang="pl-PL" dirty="0"/>
              <a:t>Sposób wydziedziczenia w testamencie jest dowolny, byleby wola wynikała w sposób dostateczny. </a:t>
            </a:r>
            <a:r>
              <a:rPr lang="pl-PL" b="1" dirty="0"/>
              <a:t>Testator nie musi użyć słowa "wydziedziczenie" czy "wydziedziczam", nie musi również odnosić się wprost do zachowku. Zdarzyć się przecież może, że spadkodawca w ogóle nie wie, że taka instytucja istnieje. Mimo to wydziedziczenie może być skuteczne. Jeżeli z treści testamentu wynika, że wolą spadkodawcy było, by uprawniony nic nie otrzymał ze spadku z powodu, o którym mowa w art. 1008 KC, można założyć, że wolą spadkodawcy było również pozbawienie zachowku</a:t>
            </a:r>
            <a:r>
              <a:rPr lang="pl-PL" dirty="0"/>
              <a:t>.</a:t>
            </a:r>
          </a:p>
          <a:p>
            <a:pPr algn="just">
              <a:lnSpc>
                <a:spcPct val="150000"/>
              </a:lnSpc>
            </a:pPr>
            <a:endParaRPr lang="pl-PL" dirty="0"/>
          </a:p>
          <a:p>
            <a:pPr algn="just">
              <a:lnSpc>
                <a:spcPct val="150000"/>
              </a:lnSpc>
            </a:pPr>
            <a:r>
              <a:rPr lang="pl-PL" dirty="0"/>
              <a:t>Tak: </a:t>
            </a:r>
            <a:r>
              <a:rPr lang="pl-PL" dirty="0" err="1"/>
              <a:t>K.Osajda</a:t>
            </a:r>
            <a:r>
              <a:rPr lang="pl-PL" dirty="0"/>
              <a:t>, komentarz </a:t>
            </a:r>
            <a:r>
              <a:rPr lang="pl-PL" i="1" dirty="0"/>
              <a:t>K. </a:t>
            </a:r>
            <a:r>
              <a:rPr lang="pl-PL" i="1" dirty="0" err="1"/>
              <a:t>Osajda</a:t>
            </a:r>
            <a:r>
              <a:rPr lang="pl-PL" dirty="0"/>
              <a:t> (red.), Kodeks cywilny. Komentarz. Tom III. Spadki, wyd. 1, 2013</a:t>
            </a:r>
          </a:p>
        </p:txBody>
      </p:sp>
      <p:sp>
        <p:nvSpPr>
          <p:cNvPr id="3" name="Symbol zastępczy stopki 2">
            <a:extLst>
              <a:ext uri="{FF2B5EF4-FFF2-40B4-BE49-F238E27FC236}">
                <a16:creationId xmlns:a16="http://schemas.microsoft.com/office/drawing/2014/main" id="{5D27A958-2537-4359-BD7E-EC9DFEA3F975}"/>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19782078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613043" y="256853"/>
            <a:ext cx="10469366" cy="5440272"/>
          </a:xfrm>
          <a:prstGeom prst="rect">
            <a:avLst/>
          </a:prstGeom>
        </p:spPr>
        <p:txBody>
          <a:bodyPr wrap="square">
            <a:spAutoFit/>
          </a:bodyPr>
          <a:lstStyle/>
          <a:p>
            <a:pPr algn="ctr">
              <a:lnSpc>
                <a:spcPct val="150000"/>
              </a:lnSpc>
            </a:pPr>
            <a:r>
              <a:rPr lang="pl-PL" b="1" dirty="0"/>
              <a:t>Art. 1009 k.c.</a:t>
            </a:r>
          </a:p>
          <a:p>
            <a:pPr algn="ctr">
              <a:lnSpc>
                <a:spcPct val="150000"/>
              </a:lnSpc>
            </a:pPr>
            <a:endParaRPr lang="pl-PL" dirty="0"/>
          </a:p>
          <a:p>
            <a:pPr algn="just">
              <a:lnSpc>
                <a:spcPct val="150000"/>
              </a:lnSpc>
            </a:pPr>
            <a:r>
              <a:rPr lang="pl-PL" b="1" u="sng" dirty="0"/>
              <a:t>Przyczyna wydziedziczenia</a:t>
            </a:r>
            <a:r>
              <a:rPr lang="pl-PL" dirty="0"/>
              <a:t> uprawnionego do zachowku powinna wynikać z treści testamentu.</a:t>
            </a:r>
          </a:p>
          <a:p>
            <a:pPr algn="just">
              <a:lnSpc>
                <a:spcPct val="150000"/>
              </a:lnSpc>
            </a:pPr>
            <a:endParaRPr lang="pl-PL" dirty="0"/>
          </a:p>
          <a:p>
            <a:pPr algn="just">
              <a:lnSpc>
                <a:spcPct val="150000"/>
              </a:lnSpc>
            </a:pPr>
            <a:r>
              <a:rPr lang="pl-PL" dirty="0"/>
              <a:t>Ponieważ wydziedziczenie jest wyjątkiem od zasady, </a:t>
            </a:r>
            <a:r>
              <a:rPr lang="pl-PL" b="1" u="sng" dirty="0"/>
              <a:t>wola testatora powinna być wyrażona w samym testamencie, w którym powinny być wskazane przyczyny wydziedziczenia</a:t>
            </a:r>
            <a:r>
              <a:rPr lang="pl-PL" dirty="0"/>
              <a:t>, tak aby możliwe było zbadanie, z jakich faktycznie przyczyn pozbawia on zachowku najbliższe mu osoby, a także aby możliwe było zweryfikowanie tych przesłanek. Wola spadkodawcy </a:t>
            </a:r>
            <a:r>
              <a:rPr lang="pl-PL" b="1" dirty="0"/>
              <a:t>nie może podlegać interpretacji.</a:t>
            </a:r>
          </a:p>
          <a:p>
            <a:pPr algn="just">
              <a:lnSpc>
                <a:spcPct val="150000"/>
              </a:lnSpc>
            </a:pPr>
            <a:endParaRPr lang="pl-PL" dirty="0"/>
          </a:p>
          <a:p>
            <a:pPr algn="just">
              <a:lnSpc>
                <a:spcPct val="150000"/>
              </a:lnSpc>
            </a:pPr>
            <a:r>
              <a:rPr lang="pl-PL" dirty="0"/>
              <a:t>(zob. wyr. SA w Warszawie z 26.7.2016 r., </a:t>
            </a:r>
            <a:r>
              <a:rPr lang="pl-PL" u="sng" dirty="0">
                <a:hlinkClick r:id="rId2">
                  <a:extLst>
                    <a:ext uri="{A12FA001-AC4F-418D-AE19-62706E023703}">
                      <ahyp:hlinkClr xmlns:ahyp="http://schemas.microsoft.com/office/drawing/2018/hyperlinkcolor" val="tx"/>
                    </a:ext>
                  </a:extLst>
                </a:hlinkClick>
              </a:rPr>
              <a:t>VI </a:t>
            </a:r>
            <a:r>
              <a:rPr lang="pl-PL" u="sng" dirty="0" err="1">
                <a:hlinkClick r:id="rId2">
                  <a:extLst>
                    <a:ext uri="{A12FA001-AC4F-418D-AE19-62706E023703}">
                      <ahyp:hlinkClr xmlns:ahyp="http://schemas.microsoft.com/office/drawing/2018/hyperlinkcolor" val="tx"/>
                    </a:ext>
                  </a:extLst>
                </a:hlinkClick>
              </a:rPr>
              <a:t>ACa</a:t>
            </a:r>
            <a:r>
              <a:rPr lang="pl-PL" u="sng" dirty="0">
                <a:hlinkClick r:id="rId2">
                  <a:extLst>
                    <a:ext uri="{A12FA001-AC4F-418D-AE19-62706E023703}">
                      <ahyp:hlinkClr xmlns:ahyp="http://schemas.microsoft.com/office/drawing/2018/hyperlinkcolor" val="tx"/>
                    </a:ext>
                  </a:extLst>
                </a:hlinkClick>
              </a:rPr>
              <a:t> 294/15</a:t>
            </a:r>
            <a:r>
              <a:rPr lang="pl-PL" dirty="0"/>
              <a:t>, </a:t>
            </a:r>
            <a:r>
              <a:rPr lang="pl-PL" dirty="0" err="1"/>
              <a:t>Legalis</a:t>
            </a:r>
            <a:r>
              <a:rPr lang="pl-PL" dirty="0"/>
              <a:t>).</a:t>
            </a:r>
          </a:p>
          <a:p>
            <a:pPr algn="just">
              <a:lnSpc>
                <a:spcPct val="150000"/>
              </a:lnSpc>
            </a:pPr>
            <a:endParaRPr lang="pl-PL" b="1" dirty="0"/>
          </a:p>
        </p:txBody>
      </p:sp>
      <p:sp>
        <p:nvSpPr>
          <p:cNvPr id="3" name="Symbol zastępczy stopki 2">
            <a:extLst>
              <a:ext uri="{FF2B5EF4-FFF2-40B4-BE49-F238E27FC236}">
                <a16:creationId xmlns:a16="http://schemas.microsoft.com/office/drawing/2014/main" id="{278559E1-92D8-4B30-B431-F280D4C39456}"/>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19943003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643865" y="184935"/>
            <a:ext cx="10417996" cy="4194674"/>
          </a:xfrm>
          <a:prstGeom prst="rect">
            <a:avLst/>
          </a:prstGeom>
        </p:spPr>
        <p:txBody>
          <a:bodyPr wrap="square">
            <a:spAutoFit/>
          </a:bodyPr>
          <a:lstStyle/>
          <a:p>
            <a:pPr algn="just">
              <a:lnSpc>
                <a:spcPct val="150000"/>
              </a:lnSpc>
            </a:pPr>
            <a:endParaRPr lang="pl-PL" b="1" dirty="0"/>
          </a:p>
          <a:p>
            <a:pPr algn="just">
              <a:lnSpc>
                <a:spcPct val="150000"/>
              </a:lnSpc>
            </a:pPr>
            <a:r>
              <a:rPr lang="pl-PL" b="1" dirty="0"/>
              <a:t>Brak wskazania przez testatora przyczyny wydziedziczenia w testamencie = bezskuteczność wydziedziczenia!</a:t>
            </a:r>
          </a:p>
          <a:p>
            <a:pPr algn="just">
              <a:lnSpc>
                <a:spcPct val="150000"/>
              </a:lnSpc>
            </a:pPr>
            <a:endParaRPr lang="pl-PL" dirty="0"/>
          </a:p>
          <a:p>
            <a:pPr algn="just">
              <a:lnSpc>
                <a:spcPct val="150000"/>
              </a:lnSpc>
            </a:pPr>
            <a:r>
              <a:rPr lang="pl-PL" dirty="0"/>
              <a:t>„Takie „wydziedziczenie” nie wywołuje więc żadnych skutków prawnych. Wydziedziczenie jest bowiem bezskuteczne, jeżeli jego przyczyna nie wynika z treści testamentu, nawet gdyby w rzeczywistości przyczyna wydziedziczenia istniała”. </a:t>
            </a:r>
          </a:p>
          <a:p>
            <a:pPr algn="just">
              <a:lnSpc>
                <a:spcPct val="150000"/>
              </a:lnSpc>
            </a:pPr>
            <a:endParaRPr lang="pl-PL" dirty="0"/>
          </a:p>
          <a:p>
            <a:pPr algn="just">
              <a:lnSpc>
                <a:spcPct val="150000"/>
              </a:lnSpc>
            </a:pPr>
            <a:r>
              <a:rPr lang="pl-PL" dirty="0"/>
              <a:t>(zob. wyrok SA w Poznaniu z dnia 13.01.2011 r., </a:t>
            </a:r>
            <a:r>
              <a:rPr lang="pl-PL" u="sng" dirty="0">
                <a:hlinkClick r:id="rId2"/>
              </a:rPr>
              <a:t>I </a:t>
            </a:r>
            <a:r>
              <a:rPr lang="pl-PL" u="sng" dirty="0" err="1">
                <a:hlinkClick r:id="rId2"/>
              </a:rPr>
              <a:t>ACa</a:t>
            </a:r>
            <a:r>
              <a:rPr lang="pl-PL" u="sng" dirty="0">
                <a:hlinkClick r:id="rId2"/>
              </a:rPr>
              <a:t> 1021/10</a:t>
            </a:r>
            <a:r>
              <a:rPr lang="pl-PL" dirty="0"/>
              <a:t>, wyrok SA w Warszawie z dnia 13.11.2013 r., </a:t>
            </a:r>
            <a:r>
              <a:rPr lang="pl-PL" u="sng" dirty="0">
                <a:hlinkClick r:id="rId3"/>
              </a:rPr>
              <a:t>VI </a:t>
            </a:r>
            <a:r>
              <a:rPr lang="pl-PL" u="sng" dirty="0" err="1">
                <a:hlinkClick r:id="rId3"/>
              </a:rPr>
              <a:t>ACa</a:t>
            </a:r>
            <a:r>
              <a:rPr lang="pl-PL" u="sng" dirty="0">
                <a:hlinkClick r:id="rId3"/>
              </a:rPr>
              <a:t> 578/13</a:t>
            </a:r>
            <a:r>
              <a:rPr lang="pl-PL" dirty="0"/>
              <a:t>).”</a:t>
            </a:r>
          </a:p>
        </p:txBody>
      </p:sp>
      <p:sp>
        <p:nvSpPr>
          <p:cNvPr id="3" name="Symbol zastępczy stopki 2">
            <a:extLst>
              <a:ext uri="{FF2B5EF4-FFF2-40B4-BE49-F238E27FC236}">
                <a16:creationId xmlns:a16="http://schemas.microsoft.com/office/drawing/2014/main" id="{3FD372FD-9979-48FB-96E6-FC21559BF683}"/>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3369750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993187" y="832206"/>
            <a:ext cx="8135261" cy="4801314"/>
          </a:xfrm>
          <a:prstGeom prst="rect">
            <a:avLst/>
          </a:prstGeom>
        </p:spPr>
        <p:txBody>
          <a:bodyPr wrap="square">
            <a:spAutoFit/>
          </a:bodyPr>
          <a:lstStyle/>
          <a:p>
            <a:endParaRPr lang="pl-PL" b="1" dirty="0"/>
          </a:p>
          <a:p>
            <a:endParaRPr lang="pl-PL" b="1" dirty="0"/>
          </a:p>
          <a:p>
            <a:r>
              <a:rPr lang="pl-PL" b="1" dirty="0"/>
              <a:t>Źródła powołania do spadku</a:t>
            </a:r>
          </a:p>
          <a:p>
            <a:endParaRPr lang="pl-PL" b="1" dirty="0"/>
          </a:p>
          <a:p>
            <a:pPr algn="ctr"/>
            <a:r>
              <a:rPr lang="pl-PL" b="1" dirty="0"/>
              <a:t>Art. 926§1 k.c.</a:t>
            </a:r>
          </a:p>
          <a:p>
            <a:pPr algn="ctr"/>
            <a:endParaRPr lang="pl-PL" dirty="0"/>
          </a:p>
          <a:p>
            <a:pPr algn="ctr"/>
            <a:r>
              <a:rPr lang="pl-PL" dirty="0"/>
              <a:t>Powołanie do spadku wynika </a:t>
            </a:r>
            <a:r>
              <a:rPr lang="pl-PL" b="1" dirty="0"/>
              <a:t>z ustawy </a:t>
            </a:r>
            <a:r>
              <a:rPr lang="pl-PL" u="sng" dirty="0"/>
              <a:t>albo</a:t>
            </a:r>
            <a:r>
              <a:rPr lang="pl-PL" dirty="0"/>
              <a:t> </a:t>
            </a:r>
            <a:r>
              <a:rPr lang="pl-PL" b="1" dirty="0"/>
              <a:t>z testamentu</a:t>
            </a:r>
            <a:r>
              <a:rPr lang="pl-PL" dirty="0"/>
              <a:t>.</a:t>
            </a:r>
          </a:p>
          <a:p>
            <a:endParaRPr lang="pl-PL" dirty="0"/>
          </a:p>
          <a:p>
            <a:endParaRPr lang="pl-PL" dirty="0"/>
          </a:p>
          <a:p>
            <a:r>
              <a:rPr lang="pl-PL" b="1" dirty="0"/>
              <a:t>Dwa źródła powołania do spadku:</a:t>
            </a:r>
          </a:p>
          <a:p>
            <a:endParaRPr lang="pl-PL" dirty="0"/>
          </a:p>
          <a:p>
            <a:pPr marL="342900" lvl="0" indent="-342900">
              <a:buFont typeface="+mj-lt"/>
              <a:buAutoNum type="arabicPeriod"/>
            </a:pPr>
            <a:r>
              <a:rPr lang="pl-PL" dirty="0"/>
              <a:t>wynikające z ustawy,</a:t>
            </a:r>
          </a:p>
          <a:p>
            <a:pPr marL="342900" lvl="0" indent="-342900">
              <a:buFont typeface="+mj-lt"/>
              <a:buAutoNum type="arabicPeriod"/>
            </a:pPr>
            <a:r>
              <a:rPr lang="pl-PL" dirty="0"/>
              <a:t>wynikające z testamentu sporządzonego przez testatora.</a:t>
            </a:r>
          </a:p>
          <a:p>
            <a:pPr algn="just"/>
            <a:endParaRPr lang="pl-PL" b="1" dirty="0"/>
          </a:p>
          <a:p>
            <a:pPr algn="just"/>
            <a:endParaRPr lang="pl-PL" b="1" dirty="0"/>
          </a:p>
          <a:p>
            <a:pPr algn="just"/>
            <a:endParaRPr lang="pl-PL" dirty="0"/>
          </a:p>
          <a:p>
            <a:pPr algn="ctr"/>
            <a:endParaRPr lang="pl-PL" dirty="0">
              <a:latin typeface="Cambria" pitchFamily="18" charset="0"/>
              <a:ea typeface="Cambria" pitchFamily="18" charset="0"/>
            </a:endParaRPr>
          </a:p>
        </p:txBody>
      </p:sp>
      <p:sp>
        <p:nvSpPr>
          <p:cNvPr id="3" name="Symbol zastępczy stopki 2">
            <a:extLst>
              <a:ext uri="{FF2B5EF4-FFF2-40B4-BE49-F238E27FC236}">
                <a16:creationId xmlns:a16="http://schemas.microsoft.com/office/drawing/2014/main" id="{9476A411-5FC8-4EE1-906E-BEACD213A1CB}"/>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4228181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869897" y="357067"/>
            <a:ext cx="9637159" cy="5856475"/>
          </a:xfrm>
          <a:prstGeom prst="rect">
            <a:avLst/>
          </a:prstGeom>
        </p:spPr>
        <p:txBody>
          <a:bodyPr wrap="square">
            <a:spAutoFit/>
          </a:bodyPr>
          <a:lstStyle/>
          <a:p>
            <a:pPr algn="just">
              <a:lnSpc>
                <a:spcPct val="150000"/>
              </a:lnSpc>
            </a:pPr>
            <a:r>
              <a:rPr lang="pl-PL" b="1" dirty="0"/>
              <a:t>Przyczyny wydziedziczenia:</a:t>
            </a:r>
            <a:endParaRPr lang="pl-PL" dirty="0"/>
          </a:p>
          <a:p>
            <a:pPr algn="ctr">
              <a:lnSpc>
                <a:spcPct val="150000"/>
              </a:lnSpc>
            </a:pPr>
            <a:r>
              <a:rPr lang="pl-PL" b="1" dirty="0"/>
              <a:t>Art. 1008 k.c.</a:t>
            </a:r>
            <a:endParaRPr lang="pl-PL" dirty="0"/>
          </a:p>
          <a:p>
            <a:pPr algn="just">
              <a:lnSpc>
                <a:spcPct val="150000"/>
              </a:lnSpc>
            </a:pPr>
            <a:r>
              <a:rPr lang="pl-PL" dirty="0"/>
              <a:t>Spadkodawca może w testamencie pozbawić zstępnych, małżonka i rodziców zachowku (wydziedziczenie), jeżeli uprawniony do zachowku:</a:t>
            </a:r>
          </a:p>
          <a:p>
            <a:pPr marL="342900" lvl="0" indent="-342900" algn="just">
              <a:lnSpc>
                <a:spcPct val="150000"/>
              </a:lnSpc>
              <a:buFont typeface="+mj-lt"/>
              <a:buAutoNum type="arabicParenR"/>
            </a:pPr>
            <a:r>
              <a:rPr lang="pl-PL" dirty="0"/>
              <a:t>wbrew woli spadkodawcy postępuje uporczywie w sposób sprzeczny z zasadami współżycia społecznego;</a:t>
            </a:r>
          </a:p>
          <a:p>
            <a:pPr marL="342900" lvl="0" indent="-342900" algn="just">
              <a:lnSpc>
                <a:spcPct val="150000"/>
              </a:lnSpc>
              <a:buFont typeface="+mj-lt"/>
              <a:buAutoNum type="arabicParenR"/>
            </a:pPr>
            <a:r>
              <a:rPr lang="pl-PL" dirty="0"/>
              <a:t>dopuścił się względem spadkodawcy albo jednej z najbliższych mu osób umyślnego przestępstwa przeciwko życiu, zdrowiu lub wolności albo rażącej obrazy czci;</a:t>
            </a:r>
          </a:p>
          <a:p>
            <a:pPr marL="342900" lvl="0" indent="-342900" algn="just">
              <a:lnSpc>
                <a:spcPct val="150000"/>
              </a:lnSpc>
              <a:buFont typeface="+mj-lt"/>
              <a:buAutoNum type="arabicParenR"/>
            </a:pPr>
            <a:r>
              <a:rPr lang="pl-PL" dirty="0"/>
              <a:t>uporczywie nie dopełnia względem spadkodawcy obowiązków rodzinnych.</a:t>
            </a:r>
          </a:p>
          <a:p>
            <a:pPr algn="just">
              <a:lnSpc>
                <a:spcPct val="150000"/>
              </a:lnSpc>
            </a:pPr>
            <a:endParaRPr lang="pl-PL" b="1" dirty="0"/>
          </a:p>
          <a:p>
            <a:pPr algn="just">
              <a:lnSpc>
                <a:spcPct val="150000"/>
              </a:lnSpc>
            </a:pPr>
            <a:r>
              <a:rPr lang="pl-PL" b="1" dirty="0"/>
              <a:t>Przyczyny muszą wystąpić po stronie uprawnionego!!</a:t>
            </a:r>
            <a:endParaRPr lang="pl-PL" dirty="0"/>
          </a:p>
          <a:p>
            <a:pPr algn="just">
              <a:lnSpc>
                <a:spcPct val="150000"/>
              </a:lnSpc>
            </a:pPr>
            <a:r>
              <a:rPr lang="pl-PL" b="1" dirty="0"/>
              <a:t>Wydziedziczenie pełni funkcję „penalną” wobec uprawnionego!</a:t>
            </a:r>
            <a:endParaRPr lang="pl-PL" dirty="0"/>
          </a:p>
          <a:p>
            <a:pPr algn="just">
              <a:lnSpc>
                <a:spcPct val="150000"/>
              </a:lnSpc>
            </a:pPr>
            <a:r>
              <a:rPr lang="pl-PL" b="1" dirty="0"/>
              <a:t>Katalog numerus clausus!</a:t>
            </a:r>
            <a:endParaRPr lang="pl-PL" dirty="0"/>
          </a:p>
        </p:txBody>
      </p:sp>
      <p:sp>
        <p:nvSpPr>
          <p:cNvPr id="3" name="Symbol zastępczy stopki 2">
            <a:extLst>
              <a:ext uri="{FF2B5EF4-FFF2-40B4-BE49-F238E27FC236}">
                <a16:creationId xmlns:a16="http://schemas.microsoft.com/office/drawing/2014/main" id="{79BF01F6-7459-4A19-AB1A-ED998E76CD95}"/>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12325504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705511" y="174661"/>
            <a:ext cx="10150868" cy="5954707"/>
          </a:xfrm>
          <a:prstGeom prst="rect">
            <a:avLst/>
          </a:prstGeom>
        </p:spPr>
        <p:txBody>
          <a:bodyPr wrap="square">
            <a:spAutoFit/>
          </a:bodyPr>
          <a:lstStyle/>
          <a:p>
            <a:pPr algn="just">
              <a:lnSpc>
                <a:spcPct val="150000"/>
              </a:lnSpc>
            </a:pPr>
            <a:r>
              <a:rPr lang="pl-PL" sz="1600" b="1" dirty="0"/>
              <a:t>Wyrok Sądu Najwyższego - Izba Cywilna z dnia 28 marca 2018 r., V CSK 428/17</a:t>
            </a:r>
            <a:endParaRPr lang="pl-PL" sz="1600" dirty="0"/>
          </a:p>
          <a:p>
            <a:pPr algn="just">
              <a:lnSpc>
                <a:spcPct val="150000"/>
              </a:lnSpc>
            </a:pPr>
            <a:r>
              <a:rPr lang="pl-PL" sz="1600" b="1" dirty="0"/>
              <a:t>Teza I.</a:t>
            </a:r>
          </a:p>
          <a:p>
            <a:pPr algn="just">
              <a:lnSpc>
                <a:spcPct val="150000"/>
              </a:lnSpc>
            </a:pPr>
            <a:r>
              <a:rPr lang="pl-PL" sz="1600" dirty="0"/>
              <a:t>1. W art. 928 i 1008 KC uregulowane zostały przypadki ograniczenia zasady ochrony dziedziczenia, wyrażonej w art. 21 ust. 1 Konstytucji RP. Przepisy te mają charakter wyjątku od ogólnej zasady i zawierają zamknięty katalog przypadków, w jakich może dojść do uznania spadkobiercy za niegodnego dziedziczenia (art. 928 KC) lub do wydziedziczenia, którego skutkiem jest pozbawienie zachowku (art. 1008 KC). Zastosowanie art. 5 KC oznaczałoby dopuszczenie kolejnej podstawy ograniczenia zasady ochrony dziedziczenia, nieprzewidzianej przez ustawodawcę i prowadziłoby do trwałego pozbawienia udziału w spadku, gwarantowanego w ustawie zasadniczej. Nie można też uznać, że art. 5 KC jest przepisem szczególnym w stosunku do tych przepisów z zakresu prawa spadkowego, które w sposób ściśle określony ograniczają prawo do dziedziczenia bądź do zachowku. Nie bez znaczenia jest również, że art. 5 KC odwołuje się do nieokreślonych pojęć w postaci społeczno-gospodarczego przeznaczenia prawa oraz do zasad współżycia społecznego. Takie nieostre pojęcia wymagają wypełnienia treścią w okolicznościach konkretnej sprawy, podczas gdy </a:t>
            </a:r>
            <a:r>
              <a:rPr lang="pl-PL" sz="1600" b="1" u="sng" dirty="0"/>
              <a:t>katalog określony w art. 928 i 1008 KC jest precyzyjny i zamknięty i już tylko z tej przyczyny nie podlega rozszerzeniu</a:t>
            </a:r>
            <a:r>
              <a:rPr lang="pl-PL" sz="1600" dirty="0"/>
              <a:t>.</a:t>
            </a:r>
          </a:p>
        </p:txBody>
      </p:sp>
      <p:sp>
        <p:nvSpPr>
          <p:cNvPr id="3" name="Symbol zastępczy stopki 2">
            <a:extLst>
              <a:ext uri="{FF2B5EF4-FFF2-40B4-BE49-F238E27FC236}">
                <a16:creationId xmlns:a16="http://schemas.microsoft.com/office/drawing/2014/main" id="{054F25F6-2023-4E46-B42E-2920F0E57180}"/>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35393519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stopki 2">
            <a:extLst>
              <a:ext uri="{FF2B5EF4-FFF2-40B4-BE49-F238E27FC236}">
                <a16:creationId xmlns:a16="http://schemas.microsoft.com/office/drawing/2014/main" id="{D958A26C-AF5B-49D4-8C77-8AFD7F8F1323}"/>
              </a:ext>
            </a:extLst>
          </p:cNvPr>
          <p:cNvSpPr>
            <a:spLocks noGrp="1"/>
          </p:cNvSpPr>
          <p:nvPr>
            <p:ph type="ftr" sz="quarter" idx="11"/>
          </p:nvPr>
        </p:nvSpPr>
        <p:spPr/>
        <p:txBody>
          <a:bodyPr/>
          <a:lstStyle/>
          <a:p>
            <a:r>
              <a:rPr lang="pl-PL"/>
              <a:t>kontakt@adwokat-cichocka.pl</a:t>
            </a:r>
          </a:p>
        </p:txBody>
      </p:sp>
      <p:sp>
        <p:nvSpPr>
          <p:cNvPr id="5" name="pole tekstowe 4">
            <a:extLst>
              <a:ext uri="{FF2B5EF4-FFF2-40B4-BE49-F238E27FC236}">
                <a16:creationId xmlns:a16="http://schemas.microsoft.com/office/drawing/2014/main" id="{D251FCFA-8681-20EE-0D0B-ACE3E9735C39}"/>
              </a:ext>
            </a:extLst>
          </p:cNvPr>
          <p:cNvSpPr txBox="1"/>
          <p:nvPr/>
        </p:nvSpPr>
        <p:spPr>
          <a:xfrm>
            <a:off x="1664413" y="-154111"/>
            <a:ext cx="10376899" cy="6324167"/>
          </a:xfrm>
          <a:prstGeom prst="rect">
            <a:avLst/>
          </a:prstGeom>
          <a:noFill/>
        </p:spPr>
        <p:txBody>
          <a:bodyPr wrap="square">
            <a:spAutoFit/>
          </a:bodyPr>
          <a:lstStyle/>
          <a:p>
            <a:pPr algn="just">
              <a:lnSpc>
                <a:spcPct val="150000"/>
              </a:lnSpc>
            </a:pPr>
            <a:r>
              <a:rPr lang="pl-PL" sz="1600" b="1" dirty="0"/>
              <a:t>Przyczyny wydziedziczenia:</a:t>
            </a:r>
            <a:endParaRPr lang="pl-PL" sz="1600" dirty="0"/>
          </a:p>
          <a:p>
            <a:pPr marL="342900" lvl="0" indent="-342900" algn="just">
              <a:lnSpc>
                <a:spcPct val="150000"/>
              </a:lnSpc>
              <a:buFont typeface="+mj-lt"/>
              <a:buAutoNum type="arabicPeriod"/>
            </a:pPr>
            <a:r>
              <a:rPr lang="pl-PL" sz="1600" dirty="0"/>
              <a:t>przyczyny o charakterze możliwie jednorazowym – większość przestępstw, o których mowa w art. 1008 punkt 2 k.c., </a:t>
            </a:r>
          </a:p>
          <a:p>
            <a:pPr marL="342900" lvl="0" indent="-342900" algn="just">
              <a:lnSpc>
                <a:spcPct val="150000"/>
              </a:lnSpc>
              <a:buFont typeface="+mj-lt"/>
              <a:buAutoNum type="arabicPeriod"/>
            </a:pPr>
            <a:r>
              <a:rPr lang="pl-PL" sz="1600" dirty="0"/>
              <a:t>przyczyny o charakterze trwałym – zawsze przyczyny z art. 1008 punkt 1 i 3 k.c. i niektóre przestępstwa z punktu 2. </a:t>
            </a:r>
          </a:p>
          <a:p>
            <a:pPr marL="342900" lvl="0" indent="-342900" algn="just">
              <a:lnSpc>
                <a:spcPct val="150000"/>
              </a:lnSpc>
              <a:buFont typeface="+mj-lt"/>
              <a:buAutoNum type="arabicPeriod"/>
            </a:pPr>
            <a:endParaRPr lang="pl-PL" sz="1600" dirty="0"/>
          </a:p>
          <a:p>
            <a:pPr algn="just">
              <a:lnSpc>
                <a:spcPct val="150000"/>
              </a:lnSpc>
            </a:pPr>
            <a:r>
              <a:rPr lang="pl-PL" sz="1600" dirty="0"/>
              <a:t>Przyczyna jednorazowa, tj. przestępstwo </a:t>
            </a:r>
            <a:r>
              <a:rPr lang="pl-PL" sz="1600" b="1" dirty="0"/>
              <a:t>musi być popełnione </a:t>
            </a:r>
            <a:r>
              <a:rPr lang="pl-PL" sz="1600" b="1" u="sng" dirty="0"/>
              <a:t>przed</a:t>
            </a:r>
            <a:r>
              <a:rPr lang="pl-PL" sz="1600" b="1" dirty="0"/>
              <a:t> dokonaniem wydziedziczenia</a:t>
            </a:r>
            <a:r>
              <a:rPr lang="pl-PL" sz="1600" dirty="0"/>
              <a:t> (</a:t>
            </a:r>
            <a:r>
              <a:rPr lang="pl-PL" sz="1600" i="1" dirty="0"/>
              <a:t>E. Skowrońska-Bocian</a:t>
            </a:r>
            <a:r>
              <a:rPr lang="pl-PL" sz="1600" dirty="0"/>
              <a:t>, Testament, s. 158; </a:t>
            </a:r>
            <a:r>
              <a:rPr lang="pl-PL" sz="1600" i="1" dirty="0"/>
              <a:t>B. </a:t>
            </a:r>
            <a:r>
              <a:rPr lang="pl-PL" sz="1600" i="1" dirty="0" err="1"/>
              <a:t>Kordasiewicz</a:t>
            </a:r>
            <a:r>
              <a:rPr lang="pl-PL" sz="1600" dirty="0"/>
              <a:t>, Krąg osób, s. 420). </a:t>
            </a:r>
          </a:p>
          <a:p>
            <a:pPr algn="just">
              <a:lnSpc>
                <a:spcPct val="150000"/>
              </a:lnSpc>
            </a:pPr>
            <a:endParaRPr lang="pl-PL" sz="1600" dirty="0"/>
          </a:p>
          <a:p>
            <a:pPr algn="just">
              <a:lnSpc>
                <a:spcPct val="150000"/>
              </a:lnSpc>
            </a:pPr>
            <a:r>
              <a:rPr lang="pl-PL" sz="1600" dirty="0"/>
              <a:t>Przyczyna trwała – </a:t>
            </a:r>
            <a:r>
              <a:rPr lang="pl-PL" sz="1600" b="1" dirty="0"/>
              <a:t>mogła mieć miejsce w przeszłości i już się zakończyć</a:t>
            </a:r>
            <a:r>
              <a:rPr lang="pl-PL" sz="1600" dirty="0"/>
              <a:t> np. uprawniony zaniechał postępowania sprzecznego z zasadami współżycia społecznego, bądź </a:t>
            </a:r>
            <a:r>
              <a:rPr lang="pl-PL" sz="1600" b="1" dirty="0"/>
              <a:t>już się rozpoczęła, ale w chwili sporządzenia oświadczenia o wydziedziczeniu nadal trwa</a:t>
            </a:r>
            <a:r>
              <a:rPr lang="pl-PL" sz="1600" dirty="0"/>
              <a:t>. W doktrynie przeważa jednak - chyba zbyt stanowczy - pogląd, że stan trwały uzasadniający wydziedziczenie musi istnieć w chwili sporządzania testamentu (</a:t>
            </a:r>
            <a:r>
              <a:rPr lang="pl-PL" sz="1600" i="1" dirty="0" err="1"/>
              <a:t>Gwiazdomorski</a:t>
            </a:r>
            <a:r>
              <a:rPr lang="pl-PL" sz="1600" dirty="0"/>
              <a:t>, Prawo spadkowe, 1967, s. 315; </a:t>
            </a:r>
            <a:r>
              <a:rPr lang="pl-PL" sz="1600" i="1" dirty="0"/>
              <a:t>E. Skowrońska-Bocian</a:t>
            </a:r>
            <a:r>
              <a:rPr lang="pl-PL" sz="1600" dirty="0"/>
              <a:t>, Testament, s. 158; </a:t>
            </a:r>
            <a:r>
              <a:rPr lang="pl-PL" sz="1600" i="1" dirty="0"/>
              <a:t>M. </a:t>
            </a:r>
            <a:r>
              <a:rPr lang="pl-PL" sz="1600" i="1" dirty="0" err="1"/>
              <a:t>Niedośpiał</a:t>
            </a:r>
            <a:r>
              <a:rPr lang="pl-PL" sz="1600" dirty="0"/>
              <a:t>, Zagadnienia ogólne, s. 120). Wydaje się, że sama chwilowa czy koniunkturalna poprawa, która zaszła w okresie poprzedzającym sporządzenie testamentu, nie może przekreślać możliwości wydziedziczenia. </a:t>
            </a:r>
          </a:p>
        </p:txBody>
      </p:sp>
    </p:spTree>
    <p:extLst>
      <p:ext uri="{BB962C8B-B14F-4D97-AF65-F5344CB8AC3E}">
        <p14:creationId xmlns:p14="http://schemas.microsoft.com/office/powerpoint/2010/main" val="37203408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643866" y="357067"/>
            <a:ext cx="10469366" cy="5441170"/>
          </a:xfrm>
          <a:prstGeom prst="rect">
            <a:avLst/>
          </a:prstGeom>
        </p:spPr>
        <p:txBody>
          <a:bodyPr wrap="square">
            <a:spAutoFit/>
          </a:bodyPr>
          <a:lstStyle/>
          <a:p>
            <a:pPr algn="just">
              <a:lnSpc>
                <a:spcPct val="150000"/>
              </a:lnSpc>
            </a:pPr>
            <a:r>
              <a:rPr lang="pl-PL" b="1" dirty="0"/>
              <a:t>Uporczywa sprzeczność zachowania uprawnionego z zasadami współżycia społecznego jako przyczyna wydziedziczenia:</a:t>
            </a:r>
          </a:p>
          <a:p>
            <a:pPr algn="just">
              <a:lnSpc>
                <a:spcPct val="150000"/>
              </a:lnSpc>
            </a:pPr>
            <a:endParaRPr lang="pl-PL" b="1" dirty="0"/>
          </a:p>
          <a:p>
            <a:pPr algn="ctr">
              <a:lnSpc>
                <a:spcPct val="150000"/>
              </a:lnSpc>
            </a:pPr>
            <a:r>
              <a:rPr lang="pl-PL" b="1" dirty="0"/>
              <a:t>Art. 1008 punkt 1 k.c.</a:t>
            </a:r>
            <a:endParaRPr lang="pl-PL" dirty="0"/>
          </a:p>
          <a:p>
            <a:pPr algn="just">
              <a:lnSpc>
                <a:spcPct val="150000"/>
              </a:lnSpc>
            </a:pPr>
            <a:r>
              <a:rPr lang="pl-PL" dirty="0"/>
              <a:t>Spadkodawca może w testamencie pozbawić zstępnych, małżonka i rodziców zachowku (wydziedziczenie), jeżeli </a:t>
            </a:r>
            <a:r>
              <a:rPr lang="pl-PL" b="1" dirty="0"/>
              <a:t>uprawniony do zachowku (…) wbrew woli spadkodawcy postępuje uporczywie w sposób sprzeczny z zasadami współżycia społecznego (…).</a:t>
            </a:r>
            <a:endParaRPr lang="pl-PL" dirty="0"/>
          </a:p>
          <a:p>
            <a:pPr algn="just">
              <a:lnSpc>
                <a:spcPct val="150000"/>
              </a:lnSpc>
            </a:pPr>
            <a:endParaRPr lang="pl-PL" b="1" u="sng" dirty="0"/>
          </a:p>
          <a:p>
            <a:pPr algn="just">
              <a:lnSpc>
                <a:spcPct val="150000"/>
              </a:lnSpc>
            </a:pPr>
            <a:r>
              <a:rPr lang="pl-PL" b="1" u="sng" dirty="0"/>
              <a:t>Łączne</a:t>
            </a:r>
            <a:r>
              <a:rPr lang="pl-PL" b="1" dirty="0"/>
              <a:t> wystąpienie elementów:</a:t>
            </a:r>
            <a:endParaRPr lang="pl-PL" dirty="0"/>
          </a:p>
          <a:p>
            <a:pPr marL="342900" lvl="0" indent="-342900" algn="just">
              <a:lnSpc>
                <a:spcPct val="150000"/>
              </a:lnSpc>
              <a:buFont typeface="+mj-lt"/>
              <a:buAutoNum type="arabicPeriod"/>
            </a:pPr>
            <a:r>
              <a:rPr lang="pl-PL" dirty="0"/>
              <a:t>Świadome prowadzenie przez uprawnionego do zachowku nagannego trybu życia (brak definicji legalnej), </a:t>
            </a:r>
          </a:p>
          <a:p>
            <a:pPr marL="342900" lvl="0" indent="-342900" algn="just">
              <a:lnSpc>
                <a:spcPct val="150000"/>
              </a:lnSpc>
              <a:buFont typeface="+mj-lt"/>
              <a:buAutoNum type="arabicPeriod"/>
            </a:pPr>
            <a:r>
              <a:rPr lang="pl-PL" dirty="0"/>
              <a:t>uporczywość, trwałość postępowania uprawnionego do zachowku, </a:t>
            </a:r>
          </a:p>
          <a:p>
            <a:pPr marL="342900" lvl="0" indent="-342900" algn="just">
              <a:lnSpc>
                <a:spcPct val="150000"/>
              </a:lnSpc>
              <a:buFont typeface="+mj-lt"/>
              <a:buAutoNum type="arabicPeriod"/>
            </a:pPr>
            <a:r>
              <a:rPr lang="pl-PL" dirty="0"/>
              <a:t>postępowanie uprawnionego do zachowku jest sprzeczne z wolą spadkodawcy. </a:t>
            </a:r>
          </a:p>
        </p:txBody>
      </p:sp>
      <p:sp>
        <p:nvSpPr>
          <p:cNvPr id="3" name="Symbol zastępczy stopki 2">
            <a:extLst>
              <a:ext uri="{FF2B5EF4-FFF2-40B4-BE49-F238E27FC236}">
                <a16:creationId xmlns:a16="http://schemas.microsoft.com/office/drawing/2014/main" id="{F5335044-B516-40E6-8377-BD3372613065}"/>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34305368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623317" y="236307"/>
            <a:ext cx="10346076" cy="6271269"/>
          </a:xfrm>
          <a:prstGeom prst="rect">
            <a:avLst/>
          </a:prstGeom>
        </p:spPr>
        <p:txBody>
          <a:bodyPr wrap="square">
            <a:spAutoFit/>
          </a:bodyPr>
          <a:lstStyle/>
          <a:p>
            <a:pPr algn="just">
              <a:lnSpc>
                <a:spcPct val="150000"/>
              </a:lnSpc>
            </a:pPr>
            <a:r>
              <a:rPr lang="pl-PL" b="1" dirty="0"/>
              <a:t>Uporczywość, trwałość postępowania uprawnionego do zachowku: </a:t>
            </a:r>
          </a:p>
          <a:p>
            <a:pPr algn="just">
              <a:lnSpc>
                <a:spcPct val="150000"/>
              </a:lnSpc>
            </a:pPr>
            <a:endParaRPr lang="pl-PL" dirty="0"/>
          </a:p>
          <a:p>
            <a:pPr algn="just">
              <a:lnSpc>
                <a:spcPct val="150000"/>
              </a:lnSpc>
            </a:pPr>
            <a:r>
              <a:rPr lang="pl-PL" dirty="0"/>
              <a:t>„Postępowanie spadkobiercy ma być </a:t>
            </a:r>
            <a:r>
              <a:rPr lang="pl-PL" b="1" dirty="0"/>
              <a:t>uporczywe</a:t>
            </a:r>
            <a:r>
              <a:rPr lang="pl-PL" dirty="0"/>
              <a:t>. Oznacza to przede wszystkim, że chodzi tutaj o zachowania </a:t>
            </a:r>
            <a:r>
              <a:rPr lang="pl-PL" b="1" i="1" u="sng" dirty="0"/>
              <a:t>długotrwałe, ciągłe lub powtarzające się</a:t>
            </a:r>
            <a:r>
              <a:rPr lang="pl-PL" dirty="0"/>
              <a:t> (</a:t>
            </a:r>
            <a:r>
              <a:rPr lang="pl-PL" i="1" dirty="0" err="1"/>
              <a:t>Piątowski</a:t>
            </a:r>
            <a:r>
              <a:rPr lang="pl-PL" dirty="0"/>
              <a:t>, Prawo spadkowe, 2002, s. 231; </a:t>
            </a:r>
            <a:r>
              <a:rPr lang="pl-PL" i="1" dirty="0"/>
              <a:t>B. </a:t>
            </a:r>
            <a:r>
              <a:rPr lang="pl-PL" i="1" dirty="0" err="1"/>
              <a:t>Kordasiewicz</a:t>
            </a:r>
            <a:r>
              <a:rPr lang="pl-PL" dirty="0"/>
              <a:t>, [w:] System </a:t>
            </a:r>
            <a:r>
              <a:rPr lang="pl-PL" dirty="0" err="1"/>
              <a:t>PrPryw</a:t>
            </a:r>
            <a:r>
              <a:rPr lang="pl-PL" dirty="0"/>
              <a:t>, t. 10, s. 847), </a:t>
            </a:r>
            <a:r>
              <a:rPr lang="pl-PL" b="1" i="1" u="sng" dirty="0"/>
              <a:t>nigdy jednorazowe</a:t>
            </a:r>
            <a:r>
              <a:rPr lang="pl-PL" dirty="0"/>
              <a:t>. Nie będzie zatem podstawą wydziedziczenia np. jednorazowe naganne zachowanie, np. stan upojenia alkoholowego, zdrada małżeńska, bójka itd. Po drugie, uporczywość oznacza również umyślność postępowania uprawnionego i to w dwojakim znaczeniu: uprawniony musi zdawać sobie sprawę z tego co robi i ze sprzeczności postępowania z zasadami współżycia społecznego, ale także z tego, że dzieła wbrew woli spadkodawcy. </a:t>
            </a:r>
            <a:r>
              <a:rPr lang="pl-PL" b="1" dirty="0"/>
              <a:t>Jest to zatem uporczywość co najmniej częściowo ukierunkowana: spadkobierca mimo dezaprobaty, krytyki, upomnień występuje przeciw woli spadkodawcy</a:t>
            </a:r>
            <a:r>
              <a:rPr lang="pl-PL" dirty="0"/>
              <a:t>”. </a:t>
            </a:r>
          </a:p>
          <a:p>
            <a:pPr algn="just">
              <a:lnSpc>
                <a:spcPct val="150000"/>
              </a:lnSpc>
            </a:pPr>
            <a:endParaRPr lang="pl-PL" dirty="0"/>
          </a:p>
          <a:p>
            <a:pPr algn="just">
              <a:lnSpc>
                <a:spcPct val="150000"/>
              </a:lnSpc>
            </a:pPr>
            <a:r>
              <a:rPr lang="pl-PL" i="1" dirty="0"/>
              <a:t>Tak: P. Księżak w : K. </a:t>
            </a:r>
            <a:r>
              <a:rPr lang="pl-PL" i="1" dirty="0" err="1"/>
              <a:t>Osajda</a:t>
            </a:r>
            <a:r>
              <a:rPr lang="pl-PL" dirty="0"/>
              <a:t> (red.), Kodeks cywilny. Komentarz. Tom III. Spadki, wyd. 1, 2013</a:t>
            </a:r>
          </a:p>
          <a:p>
            <a:pPr algn="just">
              <a:lnSpc>
                <a:spcPct val="150000"/>
              </a:lnSpc>
            </a:pPr>
            <a:endParaRPr lang="pl-PL" b="1" dirty="0"/>
          </a:p>
        </p:txBody>
      </p:sp>
      <p:sp>
        <p:nvSpPr>
          <p:cNvPr id="3" name="Symbol zastępczy stopki 2">
            <a:extLst>
              <a:ext uri="{FF2B5EF4-FFF2-40B4-BE49-F238E27FC236}">
                <a16:creationId xmlns:a16="http://schemas.microsoft.com/office/drawing/2014/main" id="{B7A6B601-F300-4328-8D9D-B303CB47CCB1}"/>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7301214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239766" y="770560"/>
            <a:ext cx="8753582" cy="4609980"/>
          </a:xfrm>
          <a:prstGeom prst="rect">
            <a:avLst/>
          </a:prstGeom>
        </p:spPr>
        <p:txBody>
          <a:bodyPr wrap="square">
            <a:spAutoFit/>
          </a:bodyPr>
          <a:lstStyle/>
          <a:p>
            <a:pPr algn="just">
              <a:lnSpc>
                <a:spcPct val="150000"/>
              </a:lnSpc>
            </a:pPr>
            <a:r>
              <a:rPr lang="pl-PL" b="1" dirty="0"/>
              <a:t>Sprzeczność zachowania uprawnionego z wolą spadkodawcy:</a:t>
            </a:r>
          </a:p>
          <a:p>
            <a:pPr algn="just">
              <a:lnSpc>
                <a:spcPct val="150000"/>
              </a:lnSpc>
            </a:pPr>
            <a:endParaRPr lang="pl-PL" dirty="0"/>
          </a:p>
          <a:p>
            <a:pPr algn="just">
              <a:lnSpc>
                <a:spcPct val="150000"/>
              </a:lnSpc>
            </a:pPr>
            <a:r>
              <a:rPr lang="pl-PL" dirty="0"/>
              <a:t>(…) o działaniu wydziedziczonego wbrew woli spadkodawcy można mówić dopiero wtedy, gdy spadkodawca wyraźnie zamanifestował swoje niezadowolenie z zachowania osoby później z tego powodu wydziedziczonej. </a:t>
            </a:r>
          </a:p>
          <a:p>
            <a:pPr algn="just">
              <a:lnSpc>
                <a:spcPct val="150000"/>
              </a:lnSpc>
            </a:pPr>
            <a:endParaRPr lang="pl-PL" dirty="0"/>
          </a:p>
          <a:p>
            <a:pPr algn="just">
              <a:lnSpc>
                <a:spcPct val="150000"/>
              </a:lnSpc>
            </a:pPr>
            <a:r>
              <a:rPr lang="pl-PL" i="1" dirty="0"/>
              <a:t>Tak: E. </a:t>
            </a:r>
            <a:r>
              <a:rPr lang="pl-PL" i="1" dirty="0" err="1"/>
              <a:t>Niezbecka</a:t>
            </a:r>
            <a:r>
              <a:rPr lang="pl-PL" dirty="0"/>
              <a:t>, w: </a:t>
            </a:r>
            <a:r>
              <a:rPr lang="pl-PL" i="1" dirty="0"/>
              <a:t>A. </a:t>
            </a:r>
            <a:r>
              <a:rPr lang="pl-PL" i="1" dirty="0" err="1"/>
              <a:t>Kidyba</a:t>
            </a:r>
            <a:r>
              <a:rPr lang="pl-PL" dirty="0"/>
              <a:t>, Komentarz KC, t. 4, 2012, s. 262.</a:t>
            </a:r>
          </a:p>
          <a:p>
            <a:pPr algn="just">
              <a:lnSpc>
                <a:spcPct val="150000"/>
              </a:lnSpc>
            </a:pPr>
            <a:r>
              <a:rPr lang="pl-PL" dirty="0"/>
              <a:t> </a:t>
            </a:r>
          </a:p>
          <a:p>
            <a:pPr algn="just">
              <a:lnSpc>
                <a:spcPct val="150000"/>
              </a:lnSpc>
            </a:pPr>
            <a:r>
              <a:rPr lang="pl-PL" b="1" dirty="0"/>
              <a:t>Jeżeli spadkodawca wydziedziczy uprawnionego z powodu nagannego zachowania, które akceptuje – wydziedziczenie jest nieskuteczne!</a:t>
            </a:r>
            <a:endParaRPr lang="pl-PL" dirty="0"/>
          </a:p>
        </p:txBody>
      </p:sp>
      <p:sp>
        <p:nvSpPr>
          <p:cNvPr id="3" name="Symbol zastępczy stopki 2">
            <a:extLst>
              <a:ext uri="{FF2B5EF4-FFF2-40B4-BE49-F238E27FC236}">
                <a16:creationId xmlns:a16="http://schemas.microsoft.com/office/drawing/2014/main" id="{8D0C2B7A-30B9-4B4C-B718-99D0877CF0FA}"/>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3332655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592494" y="236306"/>
            <a:ext cx="10459093" cy="5856411"/>
          </a:xfrm>
          <a:prstGeom prst="rect">
            <a:avLst/>
          </a:prstGeom>
        </p:spPr>
        <p:txBody>
          <a:bodyPr wrap="square">
            <a:spAutoFit/>
          </a:bodyPr>
          <a:lstStyle/>
          <a:p>
            <a:pPr algn="just">
              <a:lnSpc>
                <a:spcPct val="150000"/>
              </a:lnSpc>
            </a:pPr>
            <a:r>
              <a:rPr lang="pl-PL" b="1" dirty="0"/>
              <a:t>Wyrok Sądu Apelacyjnego w Warszawie z dnia 21 grudnia 2012r., I </a:t>
            </a:r>
            <a:r>
              <a:rPr lang="pl-PL" b="1" dirty="0" err="1"/>
              <a:t>ACa</a:t>
            </a:r>
            <a:r>
              <a:rPr lang="pl-PL" b="1" dirty="0"/>
              <a:t> 911/12</a:t>
            </a:r>
            <a:endParaRPr lang="pl-PL" dirty="0"/>
          </a:p>
          <a:p>
            <a:pPr algn="just">
              <a:lnSpc>
                <a:spcPct val="150000"/>
              </a:lnSpc>
            </a:pPr>
            <a:r>
              <a:rPr lang="pl-PL" dirty="0"/>
              <a:t>Uzasadnienie</a:t>
            </a:r>
          </a:p>
          <a:p>
            <a:pPr algn="just">
              <a:lnSpc>
                <a:spcPct val="150000"/>
              </a:lnSpc>
            </a:pPr>
            <a:r>
              <a:rPr lang="pl-PL" dirty="0"/>
              <a:t>Uporczywe postępowanie w sposób sprzeczny z zasadami współżycia społecznego występuje wówczas, gdy dane zachowanie jest długotrwałe, wielokrotne i z zasady dotyczy nagannego trybu życia uprawnionego do zachowku, na przykład alkoholizmu, narkomanii czy przestępczego trybu życia. (…) Istotnie powód nie zdobył wykształcenia, jednak fakt uzyskania wykształcenia średniego bez matury nie stanowi zachowania sprzecznego z zasadami współżycia społecznego. Uzyskanie określonego poziomu wykształcenia zależy od wielu czynników, np. zdolności intelektualnych, predyspozycji osobowościowych, zainteresowań, warunków życiowych itp. Znaczna część społeczeństwa nie posiada średniego wykształcenia, co nie oznacza, że są niepełnowartościowymi obywatelami czy ludźmi. </a:t>
            </a:r>
            <a:r>
              <a:rPr lang="pl-PL" b="1" i="1" dirty="0"/>
              <a:t>Zatem nieosiągnięcie poziomu wykształcenia oczekiwanego przez spadkodawcę i w rezultacie niemożność podjęcia zatrudnienia odpowiadającego aspiracjom ojca powoda nie spełnia przesłanki z </a:t>
            </a:r>
            <a:r>
              <a:rPr lang="pl-PL" b="1" i="1" u="sng" dirty="0">
                <a:hlinkClick r:id="rId2" tooltip="Ustawa z dnia 23 kwietnia 1964 r. - Kodeks cywilny - Dz. U. z 1964 r. Nr 16, poz. 93 (art. 1008;art. 1008 pkt. 1)"/>
              </a:rPr>
              <a:t>art. 1008 pkt 1 k.c.</a:t>
            </a:r>
            <a:endParaRPr lang="pl-PL" dirty="0"/>
          </a:p>
        </p:txBody>
      </p:sp>
      <p:sp>
        <p:nvSpPr>
          <p:cNvPr id="3" name="Symbol zastępczy stopki 2">
            <a:extLst>
              <a:ext uri="{FF2B5EF4-FFF2-40B4-BE49-F238E27FC236}">
                <a16:creationId xmlns:a16="http://schemas.microsoft.com/office/drawing/2014/main" id="{3FB19A95-0E1C-4D2A-9134-5A44B4D52528}"/>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29981862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561672" y="195209"/>
            <a:ext cx="10387173" cy="5755422"/>
          </a:xfrm>
          <a:prstGeom prst="rect">
            <a:avLst/>
          </a:prstGeom>
        </p:spPr>
        <p:txBody>
          <a:bodyPr wrap="square">
            <a:spAutoFit/>
          </a:bodyPr>
          <a:lstStyle/>
          <a:p>
            <a:pPr algn="just"/>
            <a:r>
              <a:rPr lang="pl-PL" sz="1600" b="1" dirty="0"/>
              <a:t>Wyrok Sądu Apelacyjnego w Szczecinie - I Wydział Cywilny z dnia 14 kwietnia 2022 r., I </a:t>
            </a:r>
            <a:r>
              <a:rPr lang="pl-PL" sz="1600" b="1" dirty="0" err="1"/>
              <a:t>ACa</a:t>
            </a:r>
            <a:r>
              <a:rPr lang="pl-PL" sz="1600" b="1" dirty="0"/>
              <a:t> 60/22</a:t>
            </a:r>
          </a:p>
          <a:p>
            <a:pPr algn="just"/>
            <a:endParaRPr lang="pl-PL" sz="1600" dirty="0"/>
          </a:p>
          <a:p>
            <a:pPr algn="just"/>
            <a:r>
              <a:rPr lang="pl-PL" sz="1600" dirty="0"/>
              <a:t>"Sformułowanie zawarte w art. 1008 pkt 1 KC wskazuje, że nie chodzi tu tylko o prowadzenie przez uprawnionego do zachowku nagannego trybu życia, lecz także o czynienie tego wbrew woli spadkodawcy. Sąd orzekający o skuteczności wydziedziczenia zatem będzie obowiązany ocenić, czy tryb życia wydziedziczonego jest sprzeczny z zasadami współżycia społecznego, czy był to stan trwały, a także czy taki tryb życia był, czy też nie był akceptowany przez spadkodawcę (…). Wbrew argumentacji apelującego, Sąd Apelacyjny doszedł do przekonania, że jego zachowanie spełniało wszystkie te przesłanki. </a:t>
            </a:r>
            <a:r>
              <a:rPr lang="pl-PL" sz="1600" b="1" dirty="0"/>
              <a:t>Wielokrotne wchodzenie w konflikty z prawem, znajdowanie się w kręgu zainteresowania organów ścigania czy też pasożytniczy tryb życia</a:t>
            </a:r>
            <a:r>
              <a:rPr lang="pl-PL" sz="1600" dirty="0"/>
              <a:t> - </a:t>
            </a:r>
            <a:r>
              <a:rPr lang="pl-PL" sz="1600" b="1" dirty="0"/>
              <a:t>skarżący nie wskazywał, by choćby próbował poszukiwać regularnego zatrudnienia - jaskrawo odbiegają od podstawowych zasad etycznego i uczciwego postępowania, przyjętych w społeczeństwie. </a:t>
            </a:r>
            <a:r>
              <a:rPr lang="pl-PL" sz="1600" dirty="0"/>
              <a:t>(…) Rozmaite naganne postępowania powoda datowały się przy tym od końca lat 60., a więc gdy powód (urodzony w (...) r.) wchodził w dorosłość, aż do jego wieku dojrzałego. Zdecydowanie zatem należy mówić </a:t>
            </a:r>
            <a:r>
              <a:rPr lang="pl-PL" sz="1600" b="1" dirty="0"/>
              <a:t>o utrwaleniu u powoda nagannego postępowania w skali tak obiektywnej miary czasu (kilku dekad), jak i w relacji do długości życia powoda</a:t>
            </a:r>
            <a:r>
              <a:rPr lang="pl-PL" sz="1600" dirty="0"/>
              <a:t>, co w konsekwencji przeczy możliwości przyjęcia jego stanowiska (w żaden sposób nieudowodnionego), aby naganność jego postępowania dotyczyła zdarzeń jednorazowych czy stanów krótkotrwałych".</a:t>
            </a:r>
          </a:p>
          <a:p>
            <a:pPr algn="just"/>
            <a:endParaRPr lang="pl-PL" sz="1600" dirty="0"/>
          </a:p>
          <a:p>
            <a:pPr algn="just"/>
            <a:r>
              <a:rPr lang="pl-PL" sz="1600" dirty="0"/>
              <a:t>W sprawie nie ujawniły się żadne okoliczności mające świadczyć o tym, by sposób życia powoda odpowiadał testatorce. Trafnie Sąd Okręgowy zwrócił uwagę na konsekwencję, z jaką </a:t>
            </a:r>
            <a:r>
              <a:rPr lang="pl-PL" sz="1600" i="1" dirty="0"/>
              <a:t>K. K.</a:t>
            </a:r>
            <a:r>
              <a:rPr lang="pl-PL" sz="1600" dirty="0"/>
              <a:t> (1) </a:t>
            </a:r>
            <a:r>
              <a:rPr lang="pl-PL" sz="1600" b="1" dirty="0"/>
              <a:t>wskazywała podstawy wydziedziczenia powoda w kolejnych testamentach</a:t>
            </a:r>
            <a:r>
              <a:rPr lang="pl-PL" sz="1600" dirty="0"/>
              <a:t>. </a:t>
            </a:r>
            <a:r>
              <a:rPr lang="pl-PL" sz="1600" b="1" dirty="0"/>
              <a:t>Świadczy to o tym, że przekonanie o naganności postępowania powoda było u niej utrwalone</a:t>
            </a:r>
            <a:r>
              <a:rPr lang="pl-PL" sz="1600" dirty="0"/>
              <a:t>").</a:t>
            </a:r>
          </a:p>
        </p:txBody>
      </p:sp>
      <p:sp>
        <p:nvSpPr>
          <p:cNvPr id="3" name="Symbol zastępczy stopki 2">
            <a:extLst>
              <a:ext uri="{FF2B5EF4-FFF2-40B4-BE49-F238E27FC236}">
                <a16:creationId xmlns:a16="http://schemas.microsoft.com/office/drawing/2014/main" id="{8F61E75B-35FC-4A9F-B6EE-1A7C93726F34}"/>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26896888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684962" y="226032"/>
            <a:ext cx="10130319" cy="5585375"/>
          </a:xfrm>
          <a:prstGeom prst="rect">
            <a:avLst/>
          </a:prstGeom>
        </p:spPr>
        <p:txBody>
          <a:bodyPr wrap="square">
            <a:spAutoFit/>
          </a:bodyPr>
          <a:lstStyle/>
          <a:p>
            <a:pPr algn="just">
              <a:lnSpc>
                <a:spcPct val="150000"/>
              </a:lnSpc>
            </a:pPr>
            <a:r>
              <a:rPr lang="pl-PL" sz="1600" b="1" dirty="0"/>
              <a:t>Uporczywe niedopełnianie przez uprawnionego obowiązków rodzinnych wobec spadkodawcy jako przyczyna wydziedziczenia: </a:t>
            </a:r>
          </a:p>
          <a:p>
            <a:pPr algn="just">
              <a:lnSpc>
                <a:spcPct val="150000"/>
              </a:lnSpc>
            </a:pPr>
            <a:endParaRPr lang="pl-PL" sz="1600" b="1" dirty="0"/>
          </a:p>
          <a:p>
            <a:pPr algn="ctr">
              <a:lnSpc>
                <a:spcPct val="150000"/>
              </a:lnSpc>
            </a:pPr>
            <a:r>
              <a:rPr lang="pl-PL" sz="1600" b="1" dirty="0"/>
              <a:t>Art. 1008 punkt 3 k.c.</a:t>
            </a:r>
            <a:endParaRPr lang="pl-PL" sz="1600" dirty="0"/>
          </a:p>
          <a:p>
            <a:pPr algn="just">
              <a:lnSpc>
                <a:spcPct val="150000"/>
              </a:lnSpc>
            </a:pPr>
            <a:r>
              <a:rPr lang="pl-PL" sz="1600" dirty="0"/>
              <a:t>„Uprawniony do zachowku uporczywie nie dopełnia względem spadkodawcy obowiązków rodzinnych”.</a:t>
            </a:r>
          </a:p>
          <a:p>
            <a:pPr algn="just">
              <a:lnSpc>
                <a:spcPct val="150000"/>
              </a:lnSpc>
            </a:pPr>
            <a:endParaRPr lang="pl-PL" sz="1600" dirty="0"/>
          </a:p>
          <a:p>
            <a:pPr algn="just">
              <a:lnSpc>
                <a:spcPct val="150000"/>
              </a:lnSpc>
            </a:pPr>
            <a:r>
              <a:rPr lang="pl-PL" sz="1600" b="1" dirty="0"/>
              <a:t>Łączne wystąpienie dwóch elementów:</a:t>
            </a:r>
            <a:endParaRPr lang="pl-PL" sz="1600" dirty="0"/>
          </a:p>
          <a:p>
            <a:pPr marL="342900" lvl="0" indent="-342900" algn="just">
              <a:lnSpc>
                <a:spcPct val="150000"/>
              </a:lnSpc>
              <a:buFont typeface="+mj-lt"/>
              <a:buAutoNum type="arabicPeriod"/>
            </a:pPr>
            <a:r>
              <a:rPr lang="pl-PL" sz="1600"/>
              <a:t>Świadome niedopełnianie </a:t>
            </a:r>
            <a:r>
              <a:rPr lang="pl-PL" sz="1600" dirty="0"/>
              <a:t>przez uprawnionego do zachowku obowiązków rodzinnych </a:t>
            </a:r>
            <a:r>
              <a:rPr lang="pl-PL" sz="1600" b="1" dirty="0"/>
              <a:t>wobec spadkodawcy</a:t>
            </a:r>
            <a:r>
              <a:rPr lang="pl-PL" sz="1600" dirty="0"/>
              <a:t> (brak wyliczenia w jednym miejscu obowiązków rodzinnych, czy też definicji legalnej ich niedopełniania), </a:t>
            </a:r>
          </a:p>
          <a:p>
            <a:pPr marL="342900" lvl="0" indent="-342900" algn="just">
              <a:lnSpc>
                <a:spcPct val="150000"/>
              </a:lnSpc>
              <a:buFont typeface="+mj-lt"/>
              <a:buAutoNum type="arabicPeriod"/>
            </a:pPr>
            <a:r>
              <a:rPr lang="pl-PL" sz="1600" dirty="0"/>
              <a:t>uporczywość zachowania uprawnionego.</a:t>
            </a:r>
          </a:p>
          <a:p>
            <a:pPr algn="just">
              <a:lnSpc>
                <a:spcPct val="150000"/>
              </a:lnSpc>
            </a:pPr>
            <a:r>
              <a:rPr lang="pl-PL" sz="1600" dirty="0"/>
              <a:t> </a:t>
            </a:r>
          </a:p>
          <a:p>
            <a:pPr algn="just">
              <a:lnSpc>
                <a:spcPct val="150000"/>
              </a:lnSpc>
            </a:pPr>
            <a:r>
              <a:rPr lang="pl-PL" sz="1600" b="1" dirty="0"/>
              <a:t>Niedopełnianie obowiązków rodzinnych wobec osoby innej, niż spadkodawca nie stanowi przesłanki z art. 1008 punkt 3 k.c. – ale! Może stanowić przesłankę z art. 1008 punkt 1 k.c.!</a:t>
            </a:r>
            <a:endParaRPr lang="pl-PL" sz="1600" dirty="0"/>
          </a:p>
        </p:txBody>
      </p:sp>
      <p:sp>
        <p:nvSpPr>
          <p:cNvPr id="3" name="Symbol zastępczy stopki 2">
            <a:extLst>
              <a:ext uri="{FF2B5EF4-FFF2-40B4-BE49-F238E27FC236}">
                <a16:creationId xmlns:a16="http://schemas.microsoft.com/office/drawing/2014/main" id="{33FC5060-6B80-49DA-BCCF-07385EE2E973}"/>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24011838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stopki 2">
            <a:extLst>
              <a:ext uri="{FF2B5EF4-FFF2-40B4-BE49-F238E27FC236}">
                <a16:creationId xmlns:a16="http://schemas.microsoft.com/office/drawing/2014/main" id="{AEC65C19-9DCE-497E-A741-9FCA1F9371B9}"/>
              </a:ext>
            </a:extLst>
          </p:cNvPr>
          <p:cNvSpPr>
            <a:spLocks noGrp="1"/>
          </p:cNvSpPr>
          <p:nvPr>
            <p:ph type="ftr" sz="quarter" idx="11"/>
          </p:nvPr>
        </p:nvSpPr>
        <p:spPr/>
        <p:txBody>
          <a:bodyPr/>
          <a:lstStyle/>
          <a:p>
            <a:r>
              <a:rPr lang="pl-PL"/>
              <a:t>kontakt@adwokat-cichocka.pl</a:t>
            </a:r>
          </a:p>
        </p:txBody>
      </p:sp>
      <p:sp>
        <p:nvSpPr>
          <p:cNvPr id="5" name="pole tekstowe 4">
            <a:extLst>
              <a:ext uri="{FF2B5EF4-FFF2-40B4-BE49-F238E27FC236}">
                <a16:creationId xmlns:a16="http://schemas.microsoft.com/office/drawing/2014/main" id="{911AE82E-F327-6FBF-1620-ECD56BACAF4D}"/>
              </a:ext>
            </a:extLst>
          </p:cNvPr>
          <p:cNvSpPr txBox="1"/>
          <p:nvPr/>
        </p:nvSpPr>
        <p:spPr>
          <a:xfrm>
            <a:off x="1654139" y="267128"/>
            <a:ext cx="10150868" cy="6324167"/>
          </a:xfrm>
          <a:prstGeom prst="rect">
            <a:avLst/>
          </a:prstGeom>
          <a:noFill/>
        </p:spPr>
        <p:txBody>
          <a:bodyPr wrap="square">
            <a:spAutoFit/>
          </a:bodyPr>
          <a:lstStyle/>
          <a:p>
            <a:pPr algn="just">
              <a:lnSpc>
                <a:spcPct val="150000"/>
              </a:lnSpc>
            </a:pPr>
            <a:r>
              <a:rPr lang="pl-PL" sz="1600" b="1" dirty="0"/>
              <a:t>Zaniedbywanie obowiązków rodzinnych przez uprawnionego wobec spadkodawcy:</a:t>
            </a:r>
          </a:p>
          <a:p>
            <a:pPr algn="just">
              <a:lnSpc>
                <a:spcPct val="150000"/>
              </a:lnSpc>
            </a:pPr>
            <a:endParaRPr lang="pl-PL" sz="1600" dirty="0"/>
          </a:p>
          <a:p>
            <a:pPr algn="just">
              <a:lnSpc>
                <a:spcPct val="150000"/>
              </a:lnSpc>
            </a:pPr>
            <a:r>
              <a:rPr lang="pl-PL" sz="1600" b="1" dirty="0"/>
              <a:t>Wyrok Sądu Najwyższego z dnia 7 listopada 2002r., II CKN 1397/00</a:t>
            </a:r>
            <a:endParaRPr lang="pl-PL" sz="1600" dirty="0"/>
          </a:p>
          <a:p>
            <a:pPr algn="just">
              <a:lnSpc>
                <a:spcPct val="150000"/>
              </a:lnSpc>
            </a:pPr>
            <a:r>
              <a:rPr lang="pl-PL" sz="1600" dirty="0"/>
              <a:t>Teza 3:</a:t>
            </a:r>
          </a:p>
          <a:p>
            <a:pPr algn="just">
              <a:lnSpc>
                <a:spcPct val="150000"/>
              </a:lnSpc>
            </a:pPr>
            <a:r>
              <a:rPr lang="pl-PL" sz="1600" dirty="0"/>
              <a:t>W pojęciu „zaniedbywanie wobec spadkodawcy obowiązków rodzinnych” (art. 1008 pkt 3 KC) mieści się również takie zachowanie, które prowadzi do faktycznego zerwania kontaktów rodzinnych i ustania więzi uczuciowej, normalnej w stosunkach rodzinnych. Chodzi tu więc również o wszczynanie ciągłych awantur, kierowanie pod adresem spadkodawcy nieuzasadnionych i krzywdzących zarzutów, wyrzucenie go z domu, brak udziału w jego życiu choćby poprzez wizyty w jego miejscu zamieszkania czy okazywanie zainteresowania jego sprawami.</a:t>
            </a:r>
          </a:p>
          <a:p>
            <a:pPr algn="just">
              <a:lnSpc>
                <a:spcPct val="150000"/>
              </a:lnSpc>
            </a:pPr>
            <a:r>
              <a:rPr lang="pl-PL" sz="1600" b="1" dirty="0"/>
              <a:t>Z uzasadnienia:</a:t>
            </a:r>
          </a:p>
          <a:p>
            <a:pPr algn="just">
              <a:lnSpc>
                <a:spcPct val="150000"/>
              </a:lnSpc>
            </a:pPr>
            <a:r>
              <a:rPr lang="pl-PL" sz="1600" dirty="0"/>
              <a:t>Jeżeli się ponadto zważy, że takie postępowanie matki, trwające kilka lat, wywoływało u syna ciągły żal i poczucie krzywdy, należy je uznać za uporczywe niewypełnianie wobec niego obowiązków rodzinnych i to nawet w sytuacji, gdy również i spadkodawca - co jest bezsporne - zachowywał się wobec skarżącej nie zawsze właściwie. Wzajemne stosunki skarżącej i jej syna wykraczały poza zwykły konflikt rodzinny".</a:t>
            </a:r>
          </a:p>
          <a:p>
            <a:pPr algn="just">
              <a:lnSpc>
                <a:spcPct val="150000"/>
              </a:lnSpc>
              <a:spcAft>
                <a:spcPts val="800"/>
              </a:spcAft>
              <a:buNone/>
            </a:pPr>
            <a:endParaRPr lang="pl-PL" sz="16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03973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157573" y="678094"/>
            <a:ext cx="8258907" cy="3554819"/>
          </a:xfrm>
          <a:prstGeom prst="rect">
            <a:avLst/>
          </a:prstGeom>
        </p:spPr>
        <p:txBody>
          <a:bodyPr wrap="square">
            <a:spAutoFit/>
          </a:bodyPr>
          <a:lstStyle/>
          <a:p>
            <a:endParaRPr lang="pl-PL" b="1" dirty="0"/>
          </a:p>
          <a:p>
            <a:endParaRPr lang="pl-PL" b="1" dirty="0"/>
          </a:p>
          <a:p>
            <a:pPr>
              <a:lnSpc>
                <a:spcPct val="150000"/>
              </a:lnSpc>
            </a:pPr>
            <a:r>
              <a:rPr lang="pl-PL" b="1" dirty="0"/>
              <a:t>Przepisy dotyczące wydziedziczenia:</a:t>
            </a:r>
            <a:endParaRPr lang="pl-PL" dirty="0"/>
          </a:p>
          <a:p>
            <a:pPr marL="342900" lvl="0" indent="-342900">
              <a:lnSpc>
                <a:spcPct val="150000"/>
              </a:lnSpc>
              <a:buFont typeface="+mj-lt"/>
              <a:buAutoNum type="arabicPeriod"/>
            </a:pPr>
            <a:r>
              <a:rPr lang="pl-PL" dirty="0"/>
              <a:t>art. 1008 k.c.</a:t>
            </a:r>
          </a:p>
          <a:p>
            <a:pPr marL="342900" lvl="0" indent="-342900">
              <a:lnSpc>
                <a:spcPct val="150000"/>
              </a:lnSpc>
              <a:buFont typeface="+mj-lt"/>
              <a:buAutoNum type="arabicPeriod"/>
            </a:pPr>
            <a:r>
              <a:rPr lang="pl-PL" dirty="0"/>
              <a:t>art. 1009 k.c.</a:t>
            </a:r>
          </a:p>
          <a:p>
            <a:pPr marL="342900" lvl="0" indent="-342900">
              <a:lnSpc>
                <a:spcPct val="150000"/>
              </a:lnSpc>
              <a:buFont typeface="+mj-lt"/>
              <a:buAutoNum type="arabicPeriod"/>
            </a:pPr>
            <a:r>
              <a:rPr lang="pl-PL" dirty="0"/>
              <a:t>art. 1010 k.c.</a:t>
            </a:r>
          </a:p>
          <a:p>
            <a:pPr marL="342900" lvl="0" indent="-342900">
              <a:lnSpc>
                <a:spcPct val="150000"/>
              </a:lnSpc>
              <a:buFont typeface="+mj-lt"/>
              <a:buAutoNum type="arabicPeriod"/>
            </a:pPr>
            <a:r>
              <a:rPr lang="pl-PL" dirty="0"/>
              <a:t>art. 1011 k.c.</a:t>
            </a:r>
          </a:p>
          <a:p>
            <a:pPr algn="ctr"/>
            <a:r>
              <a:rPr lang="pl-PL" dirty="0"/>
              <a:t> </a:t>
            </a:r>
          </a:p>
          <a:p>
            <a:endParaRPr lang="pl-PL" dirty="0"/>
          </a:p>
          <a:p>
            <a:endParaRPr lang="pl-PL" b="1" dirty="0">
              <a:latin typeface="Cambria" pitchFamily="18" charset="0"/>
              <a:ea typeface="Cambria" pitchFamily="18" charset="0"/>
            </a:endParaRPr>
          </a:p>
        </p:txBody>
      </p:sp>
      <p:sp>
        <p:nvSpPr>
          <p:cNvPr id="3" name="Symbol zastępczy stopki 2">
            <a:extLst>
              <a:ext uri="{FF2B5EF4-FFF2-40B4-BE49-F238E27FC236}">
                <a16:creationId xmlns:a16="http://schemas.microsoft.com/office/drawing/2014/main" id="{CA43AD26-94E8-46E5-9CE9-0CD2AF005C47}"/>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17600098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941815" y="698643"/>
            <a:ext cx="10007029" cy="3363678"/>
          </a:xfrm>
          <a:prstGeom prst="rect">
            <a:avLst/>
          </a:prstGeom>
        </p:spPr>
        <p:txBody>
          <a:bodyPr wrap="square">
            <a:spAutoFit/>
          </a:bodyPr>
          <a:lstStyle/>
          <a:p>
            <a:pPr algn="just">
              <a:lnSpc>
                <a:spcPct val="150000"/>
              </a:lnSpc>
            </a:pPr>
            <a:r>
              <a:rPr lang="pl-PL" b="1" dirty="0"/>
              <a:t>Obowiązki rodzinne małżonków:</a:t>
            </a:r>
          </a:p>
          <a:p>
            <a:pPr algn="just">
              <a:lnSpc>
                <a:spcPct val="150000"/>
              </a:lnSpc>
            </a:pPr>
            <a:endParaRPr lang="pl-PL" dirty="0"/>
          </a:p>
          <a:p>
            <a:pPr marL="342900" lvl="0" indent="-342900" algn="just">
              <a:lnSpc>
                <a:spcPct val="150000"/>
              </a:lnSpc>
              <a:buFont typeface="+mj-lt"/>
              <a:buAutoNum type="arabicPeriod"/>
            </a:pPr>
            <a:r>
              <a:rPr lang="pl-PL" dirty="0"/>
              <a:t>obowiązek wspólnego pożycia, wzajemnej pomocy i wierności oraz współdziałania dla dobra rodziny, którą przez swój związek założyli (</a:t>
            </a:r>
            <a:r>
              <a:rPr lang="pl-PL" u="sng" dirty="0">
                <a:hlinkClick r:id="rId2"/>
              </a:rPr>
              <a:t>art. 23</a:t>
            </a:r>
            <a:r>
              <a:rPr lang="pl-PL" dirty="0"/>
              <a:t> KRO), </a:t>
            </a:r>
          </a:p>
          <a:p>
            <a:pPr marL="342900" lvl="0" indent="-342900" algn="just">
              <a:lnSpc>
                <a:spcPct val="150000"/>
              </a:lnSpc>
              <a:buFont typeface="+mj-lt"/>
              <a:buAutoNum type="arabicPeriod"/>
            </a:pPr>
            <a:r>
              <a:rPr lang="pl-PL" dirty="0"/>
              <a:t>obowiązek przyczyniania się do zaspokajania potrzeb rodziny (</a:t>
            </a:r>
            <a:r>
              <a:rPr lang="pl-PL" u="sng" dirty="0">
                <a:hlinkClick r:id="rId3"/>
              </a:rPr>
              <a:t>art. 27</a:t>
            </a:r>
            <a:r>
              <a:rPr lang="pl-PL" dirty="0"/>
              <a:t> KRO - obowiązek alimentacyjny), </a:t>
            </a:r>
          </a:p>
          <a:p>
            <a:pPr marL="342900" lvl="0" indent="-342900" algn="just">
              <a:lnSpc>
                <a:spcPct val="150000"/>
              </a:lnSpc>
              <a:buFont typeface="+mj-lt"/>
              <a:buAutoNum type="arabicPeriod"/>
            </a:pPr>
            <a:r>
              <a:rPr lang="pl-PL" dirty="0"/>
              <a:t>obowiązek umożliwienia korzystania przez małżonka z mieszkania i przedmiotów urządzenia domowego (</a:t>
            </a:r>
            <a:r>
              <a:rPr lang="pl-PL" u="sng" dirty="0">
                <a:hlinkClick r:id="rId4"/>
              </a:rPr>
              <a:t>art. 28</a:t>
            </a:r>
            <a:r>
              <a:rPr lang="pl-PL" u="sng" baseline="30000" dirty="0">
                <a:hlinkClick r:id="rId4"/>
              </a:rPr>
              <a:t>1</a:t>
            </a:r>
            <a:r>
              <a:rPr lang="pl-PL" dirty="0"/>
              <a:t> KRO). </a:t>
            </a:r>
          </a:p>
        </p:txBody>
      </p:sp>
      <p:sp>
        <p:nvSpPr>
          <p:cNvPr id="3" name="Symbol zastępczy stopki 2">
            <a:extLst>
              <a:ext uri="{FF2B5EF4-FFF2-40B4-BE49-F238E27FC236}">
                <a16:creationId xmlns:a16="http://schemas.microsoft.com/office/drawing/2014/main" id="{B0D4E543-D785-4FA4-85D1-1DAC4D69521A}"/>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17565833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stopki 2">
            <a:extLst>
              <a:ext uri="{FF2B5EF4-FFF2-40B4-BE49-F238E27FC236}">
                <a16:creationId xmlns:a16="http://schemas.microsoft.com/office/drawing/2014/main" id="{7A98A7F7-9F7A-429E-90B2-A6D6B3256E9D}"/>
              </a:ext>
            </a:extLst>
          </p:cNvPr>
          <p:cNvSpPr>
            <a:spLocks noGrp="1"/>
          </p:cNvSpPr>
          <p:nvPr>
            <p:ph type="ftr" sz="quarter" idx="11"/>
          </p:nvPr>
        </p:nvSpPr>
        <p:spPr/>
        <p:txBody>
          <a:bodyPr/>
          <a:lstStyle/>
          <a:p>
            <a:r>
              <a:rPr lang="pl-PL"/>
              <a:t>kontakt@adwokat-cichocka.pl</a:t>
            </a:r>
          </a:p>
        </p:txBody>
      </p:sp>
      <p:sp>
        <p:nvSpPr>
          <p:cNvPr id="5" name="pole tekstowe 4">
            <a:extLst>
              <a:ext uri="{FF2B5EF4-FFF2-40B4-BE49-F238E27FC236}">
                <a16:creationId xmlns:a16="http://schemas.microsoft.com/office/drawing/2014/main" id="{9872E50A-8DD3-D558-603A-10D6BF5E8E1F}"/>
              </a:ext>
            </a:extLst>
          </p:cNvPr>
          <p:cNvSpPr txBox="1"/>
          <p:nvPr/>
        </p:nvSpPr>
        <p:spPr>
          <a:xfrm>
            <a:off x="1623317" y="113016"/>
            <a:ext cx="10212512" cy="6687472"/>
          </a:xfrm>
          <a:prstGeom prst="rect">
            <a:avLst/>
          </a:prstGeom>
          <a:noFill/>
        </p:spPr>
        <p:txBody>
          <a:bodyPr wrap="square">
            <a:spAutoFit/>
          </a:bodyPr>
          <a:lstStyle/>
          <a:p>
            <a:pPr algn="just">
              <a:lnSpc>
                <a:spcPct val="150000"/>
              </a:lnSpc>
            </a:pPr>
            <a:r>
              <a:rPr lang="pl-PL" b="1" dirty="0"/>
              <a:t>Obowiązki rodzinne krewnych w linii prostej (rodzice i dzieci, dziadkowie i wnuki, itd.):</a:t>
            </a:r>
          </a:p>
          <a:p>
            <a:pPr algn="just">
              <a:lnSpc>
                <a:spcPct val="150000"/>
              </a:lnSpc>
            </a:pPr>
            <a:endParaRPr lang="pl-PL" dirty="0"/>
          </a:p>
          <a:p>
            <a:pPr marL="342900" lvl="0" indent="-342900" algn="just">
              <a:lnSpc>
                <a:spcPct val="150000"/>
              </a:lnSpc>
              <a:buFont typeface="+mj-lt"/>
              <a:buAutoNum type="arabicPeriod"/>
            </a:pPr>
            <a:r>
              <a:rPr lang="pl-PL" dirty="0"/>
              <a:t>rodzice i dzieci są obowiązani do wzajemnego szacunku i wspierania się (</a:t>
            </a:r>
            <a:r>
              <a:rPr lang="pl-PL" u="sng" dirty="0">
                <a:hlinkClick r:id="rId2"/>
              </a:rPr>
              <a:t>art. 87</a:t>
            </a:r>
            <a:r>
              <a:rPr lang="pl-PL" dirty="0"/>
              <a:t> KRO),</a:t>
            </a:r>
          </a:p>
          <a:p>
            <a:pPr marL="342900" lvl="0" indent="-342900" algn="just">
              <a:lnSpc>
                <a:spcPct val="150000"/>
              </a:lnSpc>
              <a:buFont typeface="+mj-lt"/>
              <a:buAutoNum type="arabicPeriod"/>
            </a:pPr>
            <a:r>
              <a:rPr lang="pl-PL" dirty="0"/>
              <a:t>obowiązek alimentacyjny krewnych w linii prostej(</a:t>
            </a:r>
            <a:r>
              <a:rPr lang="pl-PL" u="sng" dirty="0">
                <a:hlinkClick r:id="rId3"/>
              </a:rPr>
              <a:t>art. 128</a:t>
            </a:r>
            <a:r>
              <a:rPr lang="pl-PL" dirty="0"/>
              <a:t> KRO),</a:t>
            </a:r>
          </a:p>
          <a:p>
            <a:pPr marL="342900" lvl="0" indent="-342900" algn="just">
              <a:lnSpc>
                <a:spcPct val="150000"/>
              </a:lnSpc>
              <a:buFont typeface="+mj-lt"/>
              <a:buAutoNum type="arabicPeriod"/>
            </a:pPr>
            <a:r>
              <a:rPr lang="pl-PL" dirty="0"/>
              <a:t>do obowiązków rodziców względem dzieci pozostających pod ich władzą rodzicielską należy ponadto: </a:t>
            </a:r>
          </a:p>
          <a:p>
            <a:pPr marL="342900" lvl="0" indent="-342900" algn="just">
              <a:lnSpc>
                <a:spcPct val="150000"/>
              </a:lnSpc>
              <a:buFont typeface="+mj-lt"/>
              <a:buAutoNum type="alphaLcParenR"/>
            </a:pPr>
            <a:r>
              <a:rPr lang="pl-PL" dirty="0"/>
              <a:t>wykonywanie pieczy nad osobą i majątkiem dziecka, wychowanie dziecka (</a:t>
            </a:r>
            <a:r>
              <a:rPr lang="pl-PL" u="sng" dirty="0">
                <a:hlinkClick r:id="rId4"/>
              </a:rPr>
              <a:t>art. 95 § 1</a:t>
            </a:r>
            <a:r>
              <a:rPr lang="pl-PL" dirty="0"/>
              <a:t> KRO), </a:t>
            </a:r>
          </a:p>
          <a:p>
            <a:pPr marL="342900" lvl="0" indent="-342900" algn="just">
              <a:lnSpc>
                <a:spcPct val="150000"/>
              </a:lnSpc>
              <a:buFont typeface="+mj-lt"/>
              <a:buAutoNum type="alphaLcParenR"/>
            </a:pPr>
            <a:r>
              <a:rPr lang="pl-PL" dirty="0"/>
              <a:t>troszczenie się o fizyczny i duchowy rozwój dziecka i przygotowanie go do pracy dla dobra społeczeństwa odpowiednio do jego uzdolnień (</a:t>
            </a:r>
            <a:r>
              <a:rPr lang="pl-PL" u="sng" dirty="0">
                <a:hlinkClick r:id="rId5"/>
              </a:rPr>
              <a:t>art. 96</a:t>
            </a:r>
            <a:r>
              <a:rPr lang="pl-PL" dirty="0"/>
              <a:t> KRO), </a:t>
            </a:r>
          </a:p>
          <a:p>
            <a:pPr marL="342900" lvl="0" indent="-342900" algn="just">
              <a:lnSpc>
                <a:spcPct val="150000"/>
              </a:lnSpc>
              <a:buFont typeface="+mj-lt"/>
              <a:buAutoNum type="alphaLcParenR"/>
            </a:pPr>
            <a:r>
              <a:rPr lang="pl-PL" dirty="0"/>
              <a:t>sprawowanie zarządu majątkiem dziecka (</a:t>
            </a:r>
            <a:r>
              <a:rPr lang="pl-PL" u="sng" dirty="0">
                <a:hlinkClick r:id="rId6"/>
              </a:rPr>
              <a:t>art. 101 § 1</a:t>
            </a:r>
            <a:r>
              <a:rPr lang="pl-PL" dirty="0"/>
              <a:t> KRO). </a:t>
            </a:r>
          </a:p>
          <a:p>
            <a:pPr marL="342900" lvl="0" indent="-342900" algn="just">
              <a:lnSpc>
                <a:spcPct val="150000"/>
              </a:lnSpc>
              <a:buFont typeface="+mj-lt"/>
              <a:buAutoNum type="alphaLcParenR"/>
            </a:pPr>
            <a:r>
              <a:rPr lang="pl-PL" dirty="0"/>
              <a:t>dziecko pozostające pod władzą rodzicielską winno rodzicom posłuszeństwo, a w sprawach, w których może samodzielnie podejmować decyzje i składać oświadczenia woli, powinno wysłuchać opinii i zaleceń rodziców formułowanych dla jego dobra (</a:t>
            </a:r>
            <a:r>
              <a:rPr lang="pl-PL" u="sng" dirty="0">
                <a:hlinkClick r:id="rId7"/>
              </a:rPr>
              <a:t>art. 95 § 2</a:t>
            </a:r>
            <a:r>
              <a:rPr lang="pl-PL" dirty="0"/>
              <a:t> KRO).</a:t>
            </a:r>
          </a:p>
          <a:p>
            <a:pPr algn="just">
              <a:lnSpc>
                <a:spcPct val="150000"/>
              </a:lnSpc>
            </a:pPr>
            <a:r>
              <a:rPr lang="pl-PL" b="1" dirty="0"/>
              <a:t> </a:t>
            </a:r>
            <a:endParaRPr lang="pl-PL" dirty="0"/>
          </a:p>
        </p:txBody>
      </p:sp>
    </p:spTree>
    <p:extLst>
      <p:ext uri="{BB962C8B-B14F-4D97-AF65-F5344CB8AC3E}">
        <p14:creationId xmlns:p14="http://schemas.microsoft.com/office/powerpoint/2010/main" val="6324949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239766" y="616449"/>
            <a:ext cx="8866598" cy="4194674"/>
          </a:xfrm>
          <a:prstGeom prst="rect">
            <a:avLst/>
          </a:prstGeom>
        </p:spPr>
        <p:txBody>
          <a:bodyPr wrap="square">
            <a:spAutoFit/>
          </a:bodyPr>
          <a:lstStyle/>
          <a:p>
            <a:pPr algn="just">
              <a:lnSpc>
                <a:spcPct val="150000"/>
              </a:lnSpc>
            </a:pPr>
            <a:r>
              <a:rPr lang="pl-PL" b="1" dirty="0"/>
              <a:t>Najczęstsze przykłady niedopełniania obowiązków rodzinnych w rozumieniu art. 1008 punkt 3 k.c.:</a:t>
            </a:r>
          </a:p>
          <a:p>
            <a:pPr algn="just">
              <a:lnSpc>
                <a:spcPct val="150000"/>
              </a:lnSpc>
            </a:pPr>
            <a:endParaRPr lang="pl-PL" dirty="0"/>
          </a:p>
          <a:p>
            <a:pPr marL="342900" lvl="0" indent="-342900" algn="just">
              <a:lnSpc>
                <a:spcPct val="150000"/>
              </a:lnSpc>
              <a:buFont typeface="+mj-lt"/>
              <a:buAutoNum type="arabicPeriod"/>
            </a:pPr>
            <a:r>
              <a:rPr lang="pl-PL" dirty="0"/>
              <a:t>uchylanie się od obowiązku opieki, </a:t>
            </a:r>
          </a:p>
          <a:p>
            <a:pPr marL="342900" lvl="0" indent="-342900" algn="just">
              <a:lnSpc>
                <a:spcPct val="150000"/>
              </a:lnSpc>
              <a:buFont typeface="+mj-lt"/>
              <a:buAutoNum type="arabicPeriod"/>
            </a:pPr>
            <a:r>
              <a:rPr lang="pl-PL" dirty="0"/>
              <a:t>uchylanie się od obowiązku alimentacyjnego, </a:t>
            </a:r>
          </a:p>
          <a:p>
            <a:pPr marL="342900" lvl="0" indent="-342900" algn="just">
              <a:lnSpc>
                <a:spcPct val="150000"/>
              </a:lnSpc>
              <a:buFont typeface="+mj-lt"/>
              <a:buAutoNum type="arabicPeriod"/>
            </a:pPr>
            <a:r>
              <a:rPr lang="pl-PL" dirty="0"/>
              <a:t>brak zainteresowania członkiem rodziny, jego losem, sytuacją życiową i majątkową, </a:t>
            </a:r>
          </a:p>
          <a:p>
            <a:pPr marL="342900" lvl="0" indent="-342900" algn="just">
              <a:lnSpc>
                <a:spcPct val="150000"/>
              </a:lnSpc>
              <a:buFont typeface="+mj-lt"/>
              <a:buAutoNum type="arabicPeriod"/>
            </a:pPr>
            <a:r>
              <a:rPr lang="pl-PL" dirty="0"/>
              <a:t>zerwanie kontaktów ze spadkodawcą bez usprawiedliwionego powodu,</a:t>
            </a:r>
          </a:p>
          <a:p>
            <a:pPr marL="342900" lvl="0" indent="-342900" algn="just">
              <a:lnSpc>
                <a:spcPct val="150000"/>
              </a:lnSpc>
              <a:buFont typeface="+mj-lt"/>
              <a:buAutoNum type="arabicPeriod"/>
            </a:pPr>
            <a:r>
              <a:rPr lang="pl-PL" dirty="0"/>
              <a:t>niektóre przestępstwa, jak np. </a:t>
            </a:r>
            <a:r>
              <a:rPr lang="pl-PL" dirty="0" err="1"/>
              <a:t>niealimentacja</a:t>
            </a:r>
            <a:r>
              <a:rPr lang="pl-PL" dirty="0"/>
              <a:t>, rozpijanie małoletniego, bigamia, znęcanie się. </a:t>
            </a:r>
          </a:p>
        </p:txBody>
      </p:sp>
      <p:sp>
        <p:nvSpPr>
          <p:cNvPr id="3" name="Symbol zastępczy stopki 2">
            <a:extLst>
              <a:ext uri="{FF2B5EF4-FFF2-40B4-BE49-F238E27FC236}">
                <a16:creationId xmlns:a16="http://schemas.microsoft.com/office/drawing/2014/main" id="{D33522D8-0725-44EA-B702-0BAD8D23CFB7}"/>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24118621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623317" y="236306"/>
            <a:ext cx="10068673" cy="5585503"/>
          </a:xfrm>
          <a:prstGeom prst="rect">
            <a:avLst/>
          </a:prstGeom>
        </p:spPr>
        <p:txBody>
          <a:bodyPr wrap="square">
            <a:spAutoFit/>
          </a:bodyPr>
          <a:lstStyle/>
          <a:p>
            <a:pPr algn="just">
              <a:lnSpc>
                <a:spcPct val="150000"/>
              </a:lnSpc>
            </a:pPr>
            <a:r>
              <a:rPr lang="pl-PL" sz="1600" b="1" u="sng" dirty="0">
                <a:hlinkClick r:id="rId2">
                  <a:extLst>
                    <a:ext uri="{A12FA001-AC4F-418D-AE19-62706E023703}">
                      <ahyp:hlinkClr xmlns:ahyp="http://schemas.microsoft.com/office/drawing/2018/hyperlinkcolor" val="tx"/>
                    </a:ext>
                  </a:extLst>
                </a:hlinkClick>
              </a:rPr>
              <a:t>Wyrok Sądu Apelacyjnego w Białymstoku - I Wydział Cywilny z dnia 12 czerwca 2019 r., I </a:t>
            </a:r>
            <a:r>
              <a:rPr lang="pl-PL" sz="1600" b="1" u="sng" dirty="0" err="1">
                <a:hlinkClick r:id="rId2">
                  <a:extLst>
                    <a:ext uri="{A12FA001-AC4F-418D-AE19-62706E023703}">
                      <ahyp:hlinkClr xmlns:ahyp="http://schemas.microsoft.com/office/drawing/2018/hyperlinkcolor" val="tx"/>
                    </a:ext>
                  </a:extLst>
                </a:hlinkClick>
              </a:rPr>
              <a:t>ACa</a:t>
            </a:r>
            <a:r>
              <a:rPr lang="pl-PL" sz="1600" b="1" u="sng" dirty="0">
                <a:hlinkClick r:id="rId2">
                  <a:extLst>
                    <a:ext uri="{A12FA001-AC4F-418D-AE19-62706E023703}">
                      <ahyp:hlinkClr xmlns:ahyp="http://schemas.microsoft.com/office/drawing/2018/hyperlinkcolor" val="tx"/>
                    </a:ext>
                  </a:extLst>
                </a:hlinkClick>
              </a:rPr>
              <a:t> 211/19</a:t>
            </a:r>
            <a:endParaRPr lang="pl-PL" sz="1600" b="1" u="sng" dirty="0"/>
          </a:p>
          <a:p>
            <a:pPr algn="just">
              <a:lnSpc>
                <a:spcPct val="150000"/>
              </a:lnSpc>
            </a:pPr>
            <a:endParaRPr lang="pl-PL" sz="1600" dirty="0"/>
          </a:p>
          <a:p>
            <a:pPr algn="just">
              <a:lnSpc>
                <a:spcPct val="150000"/>
              </a:lnSpc>
            </a:pPr>
            <a:r>
              <a:rPr lang="pl-PL" sz="1600" dirty="0"/>
              <a:t>Teza</a:t>
            </a:r>
          </a:p>
          <a:p>
            <a:pPr marL="342900" indent="-342900" algn="just">
              <a:lnSpc>
                <a:spcPct val="150000"/>
              </a:lnSpc>
              <a:buAutoNum type="arabicPeriod"/>
            </a:pPr>
            <a:r>
              <a:rPr lang="pl-PL" sz="1600" dirty="0"/>
              <a:t>Uporczywym niedopełnieniem obowiązków rodzinnych względem spadkodawcy, będącym podstawą wydziedziczenia w rozumieniu art. 1008 pkt 1 i 3 KC jest </a:t>
            </a:r>
            <a:r>
              <a:rPr lang="pl-PL" sz="1600" b="1" dirty="0"/>
              <a:t>długotrwałe lub wielokrotne zaniedbywanie potrzeb materialnych i emocjonalnych spadkobiercy lub postępowanie w sposób sprzeczny z zasadami współżycia społecznego</a:t>
            </a:r>
            <a:r>
              <a:rPr lang="pl-PL" sz="1600" dirty="0"/>
              <a:t>, co oznacza, że zachowanie uprawnionego musi być obiektywnie naganne.</a:t>
            </a:r>
          </a:p>
          <a:p>
            <a:pPr marL="342900" indent="-342900" algn="just">
              <a:lnSpc>
                <a:spcPct val="150000"/>
              </a:lnSpc>
              <a:buAutoNum type="arabicPeriod"/>
            </a:pPr>
            <a:endParaRPr lang="pl-PL" sz="1600" dirty="0"/>
          </a:p>
          <a:p>
            <a:pPr marL="342900" indent="-342900" algn="just">
              <a:lnSpc>
                <a:spcPct val="150000"/>
              </a:lnSpc>
              <a:buAutoNum type="arabicPeriod"/>
            </a:pPr>
            <a:r>
              <a:rPr lang="pl-PL" sz="1600" dirty="0"/>
              <a:t>Niewątpliwie do najbardziej typowych przykładów niedopełniania obowiązków w rozumieniu art. 1008 pkt 3 KC należy zaliczyć </a:t>
            </a:r>
            <a:r>
              <a:rPr lang="pl-PL" sz="1600" b="1" dirty="0"/>
              <a:t>brak osobistej troski czy zainteresowania chorym spadkodawcą oraz zerwanie kontaktów z nim</a:t>
            </a:r>
            <a:r>
              <a:rPr lang="pl-PL" sz="1600" dirty="0"/>
              <a:t>. Natomiast za obowiązek rodzinny w rozumieniu ww. przepisu nie może być poczytywane nieprzyjęcie darowizny od spadkodawcy.</a:t>
            </a:r>
          </a:p>
          <a:p>
            <a:pPr lvl="0" algn="just">
              <a:lnSpc>
                <a:spcPct val="150000"/>
              </a:lnSpc>
            </a:pPr>
            <a:endParaRPr lang="pl-PL" sz="1600" dirty="0"/>
          </a:p>
        </p:txBody>
      </p:sp>
      <p:sp>
        <p:nvSpPr>
          <p:cNvPr id="3" name="Symbol zastępczy stopki 2">
            <a:extLst>
              <a:ext uri="{FF2B5EF4-FFF2-40B4-BE49-F238E27FC236}">
                <a16:creationId xmlns:a16="http://schemas.microsoft.com/office/drawing/2014/main" id="{9378AF45-AA7B-49AB-8763-4744A65D6C36}"/>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2486069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756881" y="482886"/>
            <a:ext cx="10058400" cy="5856668"/>
          </a:xfrm>
          <a:prstGeom prst="rect">
            <a:avLst/>
          </a:prstGeom>
        </p:spPr>
        <p:txBody>
          <a:bodyPr wrap="square">
            <a:spAutoFit/>
          </a:bodyPr>
          <a:lstStyle/>
          <a:p>
            <a:pPr algn="just">
              <a:lnSpc>
                <a:spcPct val="150000"/>
              </a:lnSpc>
            </a:pPr>
            <a:r>
              <a:rPr lang="pl-PL" b="1" dirty="0"/>
              <a:t>Wyrok Sądu Apelacyjnego w Poznaniu z dnia 13 stycznia 2011r., I </a:t>
            </a:r>
            <a:r>
              <a:rPr lang="pl-PL" b="1" dirty="0" err="1"/>
              <a:t>ACa</a:t>
            </a:r>
            <a:r>
              <a:rPr lang="pl-PL" b="1" dirty="0"/>
              <a:t> 1021/10</a:t>
            </a:r>
          </a:p>
          <a:p>
            <a:pPr algn="just">
              <a:lnSpc>
                <a:spcPct val="150000"/>
              </a:lnSpc>
            </a:pPr>
            <a:endParaRPr lang="pl-PL" dirty="0"/>
          </a:p>
          <a:p>
            <a:pPr algn="just">
              <a:lnSpc>
                <a:spcPct val="150000"/>
              </a:lnSpc>
            </a:pPr>
            <a:r>
              <a:rPr lang="pl-PL" dirty="0"/>
              <a:t>Z uzasadnienia:</a:t>
            </a:r>
          </a:p>
          <a:p>
            <a:pPr algn="just">
              <a:lnSpc>
                <a:spcPct val="150000"/>
              </a:lnSpc>
            </a:pPr>
            <a:r>
              <a:rPr lang="pl-PL" dirty="0"/>
              <a:t>(…) niedopełnienie obowiązków rodzinnych może przejawiać się między innymi w </a:t>
            </a:r>
            <a:r>
              <a:rPr lang="pl-PL" b="1" dirty="0"/>
              <a:t>niewykonywaniu obowiązku alimentacyjnego, nieudzielaniu opieki, braku pomocy w chorobie</a:t>
            </a:r>
            <a:r>
              <a:rPr lang="pl-PL" dirty="0"/>
              <a:t>. </a:t>
            </a:r>
          </a:p>
          <a:p>
            <a:pPr algn="just">
              <a:lnSpc>
                <a:spcPct val="150000"/>
              </a:lnSpc>
            </a:pPr>
            <a:r>
              <a:rPr lang="pl-PL" dirty="0"/>
              <a:t> </a:t>
            </a:r>
          </a:p>
          <a:p>
            <a:pPr algn="just">
              <a:lnSpc>
                <a:spcPct val="150000"/>
              </a:lnSpc>
            </a:pPr>
            <a:r>
              <a:rPr lang="pl-PL" b="1" u="sng" dirty="0">
                <a:hlinkClick r:id="rId2">
                  <a:extLst>
                    <a:ext uri="{A12FA001-AC4F-418D-AE19-62706E023703}">
                      <ahyp:hlinkClr xmlns:ahyp="http://schemas.microsoft.com/office/drawing/2018/hyperlinkcolor" val="tx"/>
                    </a:ext>
                  </a:extLst>
                </a:hlinkClick>
              </a:rPr>
              <a:t>Wyrok Sądu Najwyższego - Izba Cywilna z dnia 9 września 2022 r., II CSKP 323/22</a:t>
            </a:r>
            <a:endParaRPr lang="pl-PL" dirty="0"/>
          </a:p>
          <a:p>
            <a:pPr algn="just">
              <a:lnSpc>
                <a:spcPct val="150000"/>
              </a:lnSpc>
            </a:pPr>
            <a:r>
              <a:rPr lang="pl-PL" dirty="0"/>
              <a:t>Teza</a:t>
            </a:r>
          </a:p>
          <a:p>
            <a:pPr algn="just">
              <a:lnSpc>
                <a:spcPct val="150000"/>
              </a:lnSpc>
            </a:pPr>
            <a:r>
              <a:rPr lang="pl-PL" dirty="0"/>
              <a:t>I.</a:t>
            </a:r>
          </a:p>
          <a:p>
            <a:pPr algn="just">
              <a:lnSpc>
                <a:spcPct val="150000"/>
              </a:lnSpc>
            </a:pPr>
            <a:r>
              <a:rPr lang="pl-PL" dirty="0"/>
              <a:t>1. </a:t>
            </a:r>
            <a:r>
              <a:rPr lang="pl-PL" b="1" dirty="0"/>
              <a:t>Doprowadzenie w drodze procesu eksmisyjnego do opuszcze­nia rodzinnego domu przez zaawansowanego wiekiem i schorowa­nego rodzica, powiązane z zerwaniem kontaktów</a:t>
            </a:r>
            <a:r>
              <a:rPr lang="pl-PL" dirty="0"/>
              <a:t>, może uzasadniać pozbawienie zachowku (art. 1008 pkt 3 KC).</a:t>
            </a:r>
          </a:p>
          <a:p>
            <a:pPr lvl="0" algn="just">
              <a:lnSpc>
                <a:spcPct val="150000"/>
              </a:lnSpc>
            </a:pPr>
            <a:endParaRPr lang="pl-PL" dirty="0"/>
          </a:p>
        </p:txBody>
      </p:sp>
      <p:sp>
        <p:nvSpPr>
          <p:cNvPr id="3" name="Symbol zastępczy stopki 2">
            <a:extLst>
              <a:ext uri="{FF2B5EF4-FFF2-40B4-BE49-F238E27FC236}">
                <a16:creationId xmlns:a16="http://schemas.microsoft.com/office/drawing/2014/main" id="{805EAE2D-B29A-40C9-86A5-402B60336331}"/>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24492288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530849" y="133564"/>
            <a:ext cx="10551560" cy="5856668"/>
          </a:xfrm>
          <a:prstGeom prst="rect">
            <a:avLst/>
          </a:prstGeom>
        </p:spPr>
        <p:txBody>
          <a:bodyPr wrap="square">
            <a:spAutoFit/>
          </a:bodyPr>
          <a:lstStyle/>
          <a:p>
            <a:pPr algn="just">
              <a:lnSpc>
                <a:spcPct val="150000"/>
              </a:lnSpc>
            </a:pPr>
            <a:r>
              <a:rPr lang="pl-PL" b="1" dirty="0"/>
              <a:t>Kwestia zawinienia w nieprawidłowym wykonywaniu przez uprawnionego obowiązków rodzinnych wobec spadkodawcy:</a:t>
            </a:r>
            <a:endParaRPr lang="pl-PL" dirty="0"/>
          </a:p>
          <a:p>
            <a:pPr algn="just">
              <a:lnSpc>
                <a:spcPct val="150000"/>
              </a:lnSpc>
            </a:pPr>
            <a:r>
              <a:rPr lang="pl-PL" i="1" dirty="0" err="1"/>
              <a:t>Nemo</a:t>
            </a:r>
            <a:r>
              <a:rPr lang="pl-PL" i="1" dirty="0"/>
              <a:t> </a:t>
            </a:r>
            <a:r>
              <a:rPr lang="pl-PL" i="1" dirty="0" err="1"/>
              <a:t>turpitudinem</a:t>
            </a:r>
            <a:r>
              <a:rPr lang="pl-PL" i="1" dirty="0"/>
              <a:t> </a:t>
            </a:r>
            <a:r>
              <a:rPr lang="pl-PL" i="1" dirty="0" err="1"/>
              <a:t>suam</a:t>
            </a:r>
            <a:r>
              <a:rPr lang="pl-PL" i="1" dirty="0"/>
              <a:t> </a:t>
            </a:r>
            <a:r>
              <a:rPr lang="pl-PL" i="1" dirty="0" err="1"/>
              <a:t>allegans</a:t>
            </a:r>
            <a:r>
              <a:rPr lang="pl-PL" i="1" dirty="0"/>
              <a:t> </a:t>
            </a:r>
            <a:r>
              <a:rPr lang="pl-PL" i="1" dirty="0" err="1"/>
              <a:t>auditur</a:t>
            </a:r>
            <a:r>
              <a:rPr lang="pl-PL" dirty="0"/>
              <a:t> – </a:t>
            </a:r>
            <a:r>
              <a:rPr lang="pl-PL" b="1" dirty="0"/>
              <a:t>ten kto zawinił, nie może ze swej niegodziwości wywodzić korzystnych dla siebie skutków prawnych</a:t>
            </a:r>
            <a:endParaRPr lang="pl-PL" dirty="0"/>
          </a:p>
          <a:p>
            <a:pPr algn="just">
              <a:lnSpc>
                <a:spcPct val="150000"/>
              </a:lnSpc>
            </a:pPr>
            <a:endParaRPr lang="pl-PL" i="1" dirty="0"/>
          </a:p>
          <a:p>
            <a:pPr algn="just">
              <a:lnSpc>
                <a:spcPct val="150000"/>
              </a:lnSpc>
            </a:pPr>
            <a:r>
              <a:rPr lang="pl-PL" i="1" dirty="0"/>
              <a:t>W doktrynie panuje zgodny pogląd, że długotrwałe niedopełnienie względem spadkodawcy obowiązków rodzinnych musi być spowodowane okolicznościami, które leżą po stronie spadkobiercy</a:t>
            </a:r>
            <a:r>
              <a:rPr lang="pl-PL" dirty="0"/>
              <a:t> (vide: Komentarz do kodeksu cywilnego księga czwarta spadki pod red. prof. Elżbiety Skowrońskiej Wydawnictwo Prawnicze Warszawa 1995 s. 163).</a:t>
            </a:r>
          </a:p>
          <a:p>
            <a:pPr algn="just">
              <a:lnSpc>
                <a:spcPct val="150000"/>
              </a:lnSpc>
            </a:pPr>
            <a:r>
              <a:rPr lang="pl-PL" dirty="0"/>
              <a:t> </a:t>
            </a:r>
          </a:p>
          <a:p>
            <a:pPr algn="just">
              <a:lnSpc>
                <a:spcPct val="150000"/>
              </a:lnSpc>
            </a:pPr>
            <a:r>
              <a:rPr lang="pl-PL" b="1" dirty="0"/>
              <a:t>Wydziedziczenie skuteczne na podstawie przyczyny z art. 1008 punkt 3 k.c. </a:t>
            </a:r>
            <a:r>
              <a:rPr lang="pl-PL" dirty="0"/>
              <a:t>-&gt; winnym niedopełnienia obowiązków rodzinnych wobec spadkodawcy jest uprawniony!</a:t>
            </a:r>
          </a:p>
          <a:p>
            <a:pPr algn="just">
              <a:lnSpc>
                <a:spcPct val="150000"/>
              </a:lnSpc>
            </a:pPr>
            <a:r>
              <a:rPr lang="pl-PL" b="1" dirty="0"/>
              <a:t>Wydziedziczenie nieskuteczne na podstawie przyczyny z art. 1008 punkt 3 k.c. </a:t>
            </a:r>
            <a:r>
              <a:rPr lang="pl-PL" dirty="0"/>
              <a:t>-&gt; winnym niedopełnienia obowiązków rodzinnych wobec spadkodawcy jest spadkodawca!</a:t>
            </a:r>
          </a:p>
        </p:txBody>
      </p:sp>
      <p:sp>
        <p:nvSpPr>
          <p:cNvPr id="3" name="Symbol zastępczy stopki 2">
            <a:extLst>
              <a:ext uri="{FF2B5EF4-FFF2-40B4-BE49-F238E27FC236}">
                <a16:creationId xmlns:a16="http://schemas.microsoft.com/office/drawing/2014/main" id="{6E1EA0A7-7B4C-4711-BD84-8DC2FD827CE2}"/>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468005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551398" y="92467"/>
            <a:ext cx="10479639" cy="5585503"/>
          </a:xfrm>
          <a:prstGeom prst="rect">
            <a:avLst/>
          </a:prstGeom>
        </p:spPr>
        <p:txBody>
          <a:bodyPr wrap="square">
            <a:spAutoFit/>
          </a:bodyPr>
          <a:lstStyle/>
          <a:p>
            <a:pPr algn="just">
              <a:lnSpc>
                <a:spcPct val="150000"/>
              </a:lnSpc>
            </a:pPr>
            <a:r>
              <a:rPr lang="pl-PL" sz="1600" b="1" u="sng" dirty="0">
                <a:hlinkClick r:id="rId2">
                  <a:extLst>
                    <a:ext uri="{A12FA001-AC4F-418D-AE19-62706E023703}">
                      <ahyp:hlinkClr xmlns:ahyp="http://schemas.microsoft.com/office/drawing/2018/hyperlinkcolor" val="tx"/>
                    </a:ext>
                  </a:extLst>
                </a:hlinkClick>
              </a:rPr>
              <a:t>Wyrok Sądu Apelacyjnego w Krakowie - I Wydział Cywilny z dnia 14 września 2020 r., I </a:t>
            </a:r>
            <a:r>
              <a:rPr lang="pl-PL" sz="1600" b="1" u="sng" dirty="0" err="1">
                <a:hlinkClick r:id="rId2">
                  <a:extLst>
                    <a:ext uri="{A12FA001-AC4F-418D-AE19-62706E023703}">
                      <ahyp:hlinkClr xmlns:ahyp="http://schemas.microsoft.com/office/drawing/2018/hyperlinkcolor" val="tx"/>
                    </a:ext>
                  </a:extLst>
                </a:hlinkClick>
              </a:rPr>
              <a:t>ACa</a:t>
            </a:r>
            <a:r>
              <a:rPr lang="pl-PL" sz="1600" b="1" u="sng" dirty="0">
                <a:hlinkClick r:id="rId2">
                  <a:extLst>
                    <a:ext uri="{A12FA001-AC4F-418D-AE19-62706E023703}">
                      <ahyp:hlinkClr xmlns:ahyp="http://schemas.microsoft.com/office/drawing/2018/hyperlinkcolor" val="tx"/>
                    </a:ext>
                  </a:extLst>
                </a:hlinkClick>
              </a:rPr>
              <a:t> 49/19</a:t>
            </a:r>
            <a:endParaRPr lang="pl-PL" sz="1600" dirty="0"/>
          </a:p>
          <a:p>
            <a:pPr algn="just">
              <a:lnSpc>
                <a:spcPct val="150000"/>
              </a:lnSpc>
            </a:pPr>
            <a:r>
              <a:rPr lang="pl-PL" sz="1600" dirty="0"/>
              <a:t>Teza</a:t>
            </a:r>
          </a:p>
          <a:p>
            <a:pPr algn="just">
              <a:lnSpc>
                <a:spcPct val="150000"/>
              </a:lnSpc>
            </a:pPr>
            <a:r>
              <a:rPr lang="pl-PL" sz="1600" dirty="0"/>
              <a:t>Nawet całkowite i długotrwałe zerwanie ze spadkodawcą przez uprawnionego do zachowku charakterystycznej dla stosunków rodzinnych więzi uczuciowej nie może stanowić podstawy do wydziedziczenia, jeżeli nastąpiło ono wyłącznie z winy spadkodawcy - nie można bowiem wywodzić dla siebie skutków prawnych ze swego niegodziwego zachowania.</a:t>
            </a:r>
          </a:p>
          <a:p>
            <a:pPr algn="just">
              <a:lnSpc>
                <a:spcPct val="150000"/>
              </a:lnSpc>
            </a:pPr>
            <a:r>
              <a:rPr lang="pl-PL" sz="1600" dirty="0"/>
              <a:t> </a:t>
            </a:r>
          </a:p>
          <a:p>
            <a:pPr algn="just">
              <a:lnSpc>
                <a:spcPct val="150000"/>
              </a:lnSpc>
            </a:pPr>
            <a:r>
              <a:rPr lang="pl-PL" sz="1600" b="1" dirty="0"/>
              <a:t>Postanowienie Sądu Najwyższego - Izba Cywilna z dnia 31 lipca 2025 r., I CSK 1992/24</a:t>
            </a:r>
            <a:endParaRPr lang="pl-PL" sz="1600" dirty="0"/>
          </a:p>
          <a:p>
            <a:pPr algn="just">
              <a:lnSpc>
                <a:spcPct val="150000"/>
              </a:lnSpc>
            </a:pPr>
            <a:r>
              <a:rPr lang="pl-PL" sz="1600" dirty="0"/>
              <a:t>Teza 2 </a:t>
            </a:r>
          </a:p>
          <a:p>
            <a:pPr algn="just">
              <a:lnSpc>
                <a:spcPct val="150000"/>
              </a:lnSpc>
            </a:pPr>
            <a:r>
              <a:rPr lang="pl-PL" sz="1600" b="1" dirty="0"/>
              <a:t>Wydziedziczenie może być skuteczne jedynie wtedy, gdy winę za zerwanie kontaktów i ustanie więzi uczuciowej ponosi wyłącznie spadkobierca.</a:t>
            </a:r>
            <a:r>
              <a:rPr lang="pl-PL" sz="1600" dirty="0"/>
              <a:t> Samo odebranie wszelkich korzyści ze spadku stanowi bowiem najsurowszą sankcję przewidzianą w prawie spadkowym.</a:t>
            </a:r>
          </a:p>
          <a:p>
            <a:pPr algn="just">
              <a:lnSpc>
                <a:spcPct val="150000"/>
              </a:lnSpc>
            </a:pPr>
            <a:r>
              <a:rPr lang="pl-PL" sz="1600" dirty="0"/>
              <a:t> </a:t>
            </a:r>
          </a:p>
          <a:p>
            <a:pPr algn="just">
              <a:lnSpc>
                <a:spcPct val="150000"/>
              </a:lnSpc>
            </a:pPr>
            <a:r>
              <a:rPr lang="pl-PL" sz="1600" b="1" dirty="0"/>
              <a:t>Analogicznie:</a:t>
            </a:r>
            <a:r>
              <a:rPr lang="pl-PL" sz="1600" dirty="0"/>
              <a:t> m.in. Wyrok Sądu Apelacyjnego w Warszawie z dnia 16 listopada 2007 r.</a:t>
            </a:r>
            <a:br>
              <a:rPr lang="pl-PL" sz="1600" dirty="0"/>
            </a:br>
            <a:r>
              <a:rPr lang="pl-PL" sz="1600" dirty="0"/>
              <a:t>VI </a:t>
            </a:r>
            <a:r>
              <a:rPr lang="pl-PL" sz="1600" dirty="0" err="1"/>
              <a:t>ACa</a:t>
            </a:r>
            <a:r>
              <a:rPr lang="pl-PL" sz="1600" dirty="0"/>
              <a:t> 768/07</a:t>
            </a:r>
          </a:p>
        </p:txBody>
      </p:sp>
      <p:sp>
        <p:nvSpPr>
          <p:cNvPr id="3" name="Symbol zastępczy stopki 2">
            <a:extLst>
              <a:ext uri="{FF2B5EF4-FFF2-40B4-BE49-F238E27FC236}">
                <a16:creationId xmlns:a16="http://schemas.microsoft.com/office/drawing/2014/main" id="{A23DE78F-C150-41DE-848A-75FFDA82E9C2}"/>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24469058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695236" y="236306"/>
            <a:ext cx="10315254" cy="6324167"/>
          </a:xfrm>
          <a:prstGeom prst="rect">
            <a:avLst/>
          </a:prstGeom>
        </p:spPr>
        <p:txBody>
          <a:bodyPr wrap="square">
            <a:spAutoFit/>
          </a:bodyPr>
          <a:lstStyle/>
          <a:p>
            <a:pPr algn="just">
              <a:lnSpc>
                <a:spcPct val="150000"/>
              </a:lnSpc>
            </a:pPr>
            <a:r>
              <a:rPr lang="pl-PL" sz="1600" b="1" u="sng" dirty="0">
                <a:hlinkClick r:id="rId2">
                  <a:extLst>
                    <a:ext uri="{A12FA001-AC4F-418D-AE19-62706E023703}">
                      <ahyp:hlinkClr xmlns:ahyp="http://schemas.microsoft.com/office/drawing/2018/hyperlinkcolor" val="tx"/>
                    </a:ext>
                  </a:extLst>
                </a:hlinkClick>
              </a:rPr>
              <a:t>Wyrok Sądu Apelacyjnego w Krakowie - I Wydział Cywilny z dnia 18 października 2022 r., I </a:t>
            </a:r>
            <a:r>
              <a:rPr lang="pl-PL" sz="1600" b="1" u="sng" dirty="0" err="1">
                <a:hlinkClick r:id="rId2">
                  <a:extLst>
                    <a:ext uri="{A12FA001-AC4F-418D-AE19-62706E023703}">
                      <ahyp:hlinkClr xmlns:ahyp="http://schemas.microsoft.com/office/drawing/2018/hyperlinkcolor" val="tx"/>
                    </a:ext>
                  </a:extLst>
                </a:hlinkClick>
              </a:rPr>
              <a:t>ACa</a:t>
            </a:r>
            <a:r>
              <a:rPr lang="pl-PL" sz="1600" b="1" u="sng" dirty="0">
                <a:hlinkClick r:id="rId2">
                  <a:extLst>
                    <a:ext uri="{A12FA001-AC4F-418D-AE19-62706E023703}">
                      <ahyp:hlinkClr xmlns:ahyp="http://schemas.microsoft.com/office/drawing/2018/hyperlinkcolor" val="tx"/>
                    </a:ext>
                  </a:extLst>
                </a:hlinkClick>
              </a:rPr>
              <a:t> 978/20</a:t>
            </a:r>
            <a:endParaRPr lang="pl-PL" sz="1600" dirty="0"/>
          </a:p>
          <a:p>
            <a:pPr algn="just">
              <a:lnSpc>
                <a:spcPct val="150000"/>
              </a:lnSpc>
            </a:pPr>
            <a:endParaRPr lang="pl-PL" sz="1600" dirty="0"/>
          </a:p>
          <a:p>
            <a:pPr algn="just">
              <a:lnSpc>
                <a:spcPct val="150000"/>
              </a:lnSpc>
            </a:pPr>
            <a:r>
              <a:rPr lang="pl-PL" sz="1600" dirty="0"/>
              <a:t>Teza</a:t>
            </a:r>
          </a:p>
          <a:p>
            <a:pPr algn="just">
              <a:lnSpc>
                <a:spcPct val="150000"/>
              </a:lnSpc>
            </a:pPr>
            <a:r>
              <a:rPr lang="pl-PL" sz="1600" dirty="0"/>
              <a:t>Ze względu na brak dążenia do jakichkolwiek kontaktów nieżyjącego spadkodawcy z powodem, nie można powodowi czynić zarzutu, że do takich kontaktów ze zmarłym ojcem nie dążył, nie mając tak de facto świadomości jego obecności w swoim życiu.</a:t>
            </a:r>
          </a:p>
          <a:p>
            <a:pPr algn="just">
              <a:lnSpc>
                <a:spcPct val="150000"/>
              </a:lnSpc>
            </a:pPr>
            <a:endParaRPr lang="pl-PL" sz="1600" b="1" u="sng" dirty="0">
              <a:hlinkClick r:id="rId3">
                <a:extLst>
                  <a:ext uri="{A12FA001-AC4F-418D-AE19-62706E023703}">
                    <ahyp:hlinkClr xmlns:ahyp="http://schemas.microsoft.com/office/drawing/2018/hyperlinkcolor" val="tx"/>
                  </a:ext>
                </a:extLst>
              </a:hlinkClick>
            </a:endParaRPr>
          </a:p>
          <a:p>
            <a:pPr algn="just">
              <a:lnSpc>
                <a:spcPct val="150000"/>
              </a:lnSpc>
            </a:pPr>
            <a:r>
              <a:rPr lang="pl-PL" sz="1600" b="1" u="sng" dirty="0">
                <a:hlinkClick r:id="rId3">
                  <a:extLst>
                    <a:ext uri="{A12FA001-AC4F-418D-AE19-62706E023703}">
                      <ahyp:hlinkClr xmlns:ahyp="http://schemas.microsoft.com/office/drawing/2018/hyperlinkcolor" val="tx"/>
                    </a:ext>
                  </a:extLst>
                </a:hlinkClick>
              </a:rPr>
              <a:t>Wyrok Sądu Okręgowego w Toruniu - VIII Wydział Cywilny Odwoławczy z dnia 5 listopada 2021 r., VIII Ca 705/21</a:t>
            </a:r>
            <a:endParaRPr lang="pl-PL" sz="1600" dirty="0"/>
          </a:p>
          <a:p>
            <a:pPr algn="just">
              <a:lnSpc>
                <a:spcPct val="150000"/>
              </a:lnSpc>
            </a:pPr>
            <a:endParaRPr lang="pl-PL" sz="1600" dirty="0"/>
          </a:p>
          <a:p>
            <a:pPr algn="just">
              <a:lnSpc>
                <a:spcPct val="150000"/>
              </a:lnSpc>
            </a:pPr>
            <a:r>
              <a:rPr lang="pl-PL" sz="1600" dirty="0"/>
              <a:t>Teza</a:t>
            </a:r>
          </a:p>
          <a:p>
            <a:pPr algn="just">
              <a:lnSpc>
                <a:spcPct val="150000"/>
              </a:lnSpc>
            </a:pPr>
            <a:r>
              <a:rPr lang="pl-PL" sz="1600" dirty="0"/>
              <a:t>Przy ocenie, czy zasadne jest dokonanie wydziedziczenia na podstawie art. 1008 pkt 3 KC, należy uwzględnić przyczynę określonego zachowania uprawnionego do zachowku, bowiem człowiek jest usprawiedliwiony (a tym samym nie można go z tej przyczyny wydziedziczyć) nie pomagając temu, kto go krzywdził, np. ojciec, który porzucił rodzinę, nie może następnie wydziedziczyć dzieci z tego powodu, że nie utrzymują z nim kontaktu, gdyż sam go zerwał i nie chce odnowić.</a:t>
            </a:r>
          </a:p>
          <a:p>
            <a:pPr algn="just">
              <a:lnSpc>
                <a:spcPct val="150000"/>
              </a:lnSpc>
            </a:pPr>
            <a:endParaRPr lang="pl-PL" sz="1600" dirty="0"/>
          </a:p>
        </p:txBody>
      </p:sp>
      <p:sp>
        <p:nvSpPr>
          <p:cNvPr id="3" name="Symbol zastępczy stopki 2">
            <a:extLst>
              <a:ext uri="{FF2B5EF4-FFF2-40B4-BE49-F238E27FC236}">
                <a16:creationId xmlns:a16="http://schemas.microsoft.com/office/drawing/2014/main" id="{D3064949-CB5C-4967-8E04-5F8CB2A938DB}"/>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20923869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726059" y="441790"/>
            <a:ext cx="9976206" cy="6273449"/>
          </a:xfrm>
          <a:prstGeom prst="rect">
            <a:avLst/>
          </a:prstGeom>
        </p:spPr>
        <p:txBody>
          <a:bodyPr wrap="square">
            <a:spAutoFit/>
          </a:bodyPr>
          <a:lstStyle/>
          <a:p>
            <a:pPr algn="ctr">
              <a:lnSpc>
                <a:spcPct val="150000"/>
              </a:lnSpc>
            </a:pPr>
            <a:r>
              <a:rPr lang="pl-PL" b="1" dirty="0"/>
              <a:t>Art. 1008 punkt 2 k.c.</a:t>
            </a:r>
            <a:endParaRPr lang="pl-PL" dirty="0"/>
          </a:p>
          <a:p>
            <a:pPr algn="just">
              <a:lnSpc>
                <a:spcPct val="150000"/>
              </a:lnSpc>
            </a:pPr>
            <a:r>
              <a:rPr lang="pl-PL" i="1" dirty="0"/>
              <a:t>„(…) uprawniony do zachowku (…) dopuścił się </a:t>
            </a:r>
            <a:r>
              <a:rPr lang="pl-PL" b="1" i="1" dirty="0"/>
              <a:t>względem spadkodawcy </a:t>
            </a:r>
            <a:r>
              <a:rPr lang="pl-PL" b="1" i="1" u="sng" dirty="0"/>
              <a:t>albo</a:t>
            </a:r>
            <a:r>
              <a:rPr lang="pl-PL" b="1" i="1" dirty="0"/>
              <a:t> jednej z najbliższych mu osób</a:t>
            </a:r>
            <a:r>
              <a:rPr lang="pl-PL" i="1" dirty="0"/>
              <a:t> </a:t>
            </a:r>
            <a:r>
              <a:rPr lang="pl-PL" i="1" u="sng" dirty="0"/>
              <a:t>umyślnego przestępstwa</a:t>
            </a:r>
            <a:r>
              <a:rPr lang="pl-PL" i="1" dirty="0"/>
              <a:t> przeciwko życiu, zdrowiu lub wolności albo rażącej obrazy czci</a:t>
            </a:r>
            <a:r>
              <a:rPr lang="pl-PL" dirty="0"/>
              <a:t>”.</a:t>
            </a:r>
          </a:p>
          <a:p>
            <a:pPr algn="just">
              <a:lnSpc>
                <a:spcPct val="150000"/>
              </a:lnSpc>
            </a:pPr>
            <a:endParaRPr lang="pl-PL" dirty="0"/>
          </a:p>
          <a:p>
            <a:pPr algn="just">
              <a:lnSpc>
                <a:spcPct val="150000"/>
              </a:lnSpc>
            </a:pPr>
            <a:r>
              <a:rPr lang="pl-PL" b="1" u="sng" dirty="0"/>
              <a:t>Łączne</a:t>
            </a:r>
            <a:r>
              <a:rPr lang="pl-PL" b="1" dirty="0"/>
              <a:t> wystąpienie trzech elementów:</a:t>
            </a:r>
            <a:endParaRPr lang="pl-PL" dirty="0"/>
          </a:p>
          <a:p>
            <a:pPr marL="342900" lvl="0" indent="-342900" algn="just">
              <a:lnSpc>
                <a:spcPct val="150000"/>
              </a:lnSpc>
              <a:buFont typeface="+mj-lt"/>
              <a:buAutoNum type="arabicPeriod"/>
            </a:pPr>
            <a:r>
              <a:rPr lang="pl-PL" dirty="0"/>
              <a:t>uprawniony do zachowku dopuścił się przestępstwa przeciwko życiu, zdrowiu lub wolności albo rażącej obrazy czci (niezależnie od formy zjawiskowej i stadialnej czynu), </a:t>
            </a:r>
          </a:p>
          <a:p>
            <a:pPr marL="342900" lvl="0" indent="-342900" algn="just">
              <a:lnSpc>
                <a:spcPct val="150000"/>
              </a:lnSpc>
              <a:buFont typeface="+mj-lt"/>
              <a:buAutoNum type="arabicPeriod"/>
            </a:pPr>
            <a:r>
              <a:rPr lang="pl-PL" dirty="0"/>
              <a:t>przestępstwa te miały </a:t>
            </a:r>
            <a:r>
              <a:rPr lang="pl-PL" b="1" u="sng" dirty="0"/>
              <a:t>charakter umyślny (przestępstwo nieumyślne – wydziedziczenie jest nieskuteczne, np. popełnione w warunkach okoliczności wyłączających winę lub bezprawność czynu)</a:t>
            </a:r>
            <a:r>
              <a:rPr lang="pl-PL" dirty="0"/>
              <a:t>, </a:t>
            </a:r>
          </a:p>
          <a:p>
            <a:pPr marL="342900" lvl="0" indent="-342900" algn="just">
              <a:lnSpc>
                <a:spcPct val="150000"/>
              </a:lnSpc>
              <a:buFont typeface="+mj-lt"/>
              <a:buAutoNum type="arabicPeriod"/>
            </a:pPr>
            <a:r>
              <a:rPr lang="pl-PL" dirty="0"/>
              <a:t>przestępstwa te zostały skierowane przeciwko spadkodawcy lub osobie mu najbliższej (brak definicji legalnej osoby najbliższej spadkodawcy). </a:t>
            </a:r>
          </a:p>
          <a:p>
            <a:pPr algn="just">
              <a:lnSpc>
                <a:spcPct val="150000"/>
              </a:lnSpc>
            </a:pPr>
            <a:endParaRPr lang="pl-PL" dirty="0">
              <a:latin typeface="Cambria" pitchFamily="18" charset="0"/>
              <a:ea typeface="Cambria" pitchFamily="18" charset="0"/>
            </a:endParaRPr>
          </a:p>
        </p:txBody>
      </p:sp>
      <p:sp>
        <p:nvSpPr>
          <p:cNvPr id="3" name="Symbol zastępczy stopki 2">
            <a:extLst>
              <a:ext uri="{FF2B5EF4-FFF2-40B4-BE49-F238E27FC236}">
                <a16:creationId xmlns:a16="http://schemas.microsoft.com/office/drawing/2014/main" id="{7D6B885D-4324-4AC8-805B-E5BA7BC9AFF6}"/>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8435860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3">
            <a:extLst>
              <a:ext uri="{FF2B5EF4-FFF2-40B4-BE49-F238E27FC236}">
                <a16:creationId xmlns:a16="http://schemas.microsoft.com/office/drawing/2014/main" id="{E3EC9971-7A42-4BBE-BFA0-C7AB28751DBD}"/>
              </a:ext>
            </a:extLst>
          </p:cNvPr>
          <p:cNvSpPr/>
          <p:nvPr/>
        </p:nvSpPr>
        <p:spPr>
          <a:xfrm>
            <a:off x="1643865" y="226031"/>
            <a:ext cx="9945383" cy="5025671"/>
          </a:xfrm>
          <a:prstGeom prst="rect">
            <a:avLst/>
          </a:prstGeom>
        </p:spPr>
        <p:txBody>
          <a:bodyPr wrap="square">
            <a:spAutoFit/>
          </a:bodyPr>
          <a:lstStyle/>
          <a:p>
            <a:pPr algn="just">
              <a:lnSpc>
                <a:spcPct val="150000"/>
              </a:lnSpc>
            </a:pPr>
            <a:endParaRPr lang="pl-PL" dirty="0"/>
          </a:p>
          <a:p>
            <a:pPr algn="just">
              <a:lnSpc>
                <a:spcPct val="150000"/>
              </a:lnSpc>
            </a:pPr>
            <a:endParaRPr lang="pl-PL" dirty="0"/>
          </a:p>
          <a:p>
            <a:pPr algn="just">
              <a:lnSpc>
                <a:spcPct val="150000"/>
              </a:lnSpc>
            </a:pPr>
            <a:r>
              <a:rPr lang="pl-PL" dirty="0"/>
              <a:t>W kontekście interpretacji art. 1008 pkt 2 KC </a:t>
            </a:r>
            <a:r>
              <a:rPr lang="pl-PL" b="1" dirty="0"/>
              <a:t>nie należy uważać za wiążące przyporządkowania przestępstwa do określonego rozdziału w KK</a:t>
            </a:r>
            <a:r>
              <a:rPr lang="pl-PL" dirty="0"/>
              <a:t>, tzn. że możliwe jest przyjęcie, iż przestępstwami przeciwko życiu, zdrowiu lub wolności są także inne przestępstwa niż stypizowane w rozdziałach XIX i XXIII KK, a z kolei popełnienie przestępstwa spośród tych klasyfikowanych przez KK w rozdziałach grupujących przestępstwa przeciwko życiu, zdrowiu lub wolności nie zawsze będzie powodować, że spełniona zostanie przesłanka wydziedziczenia z art. 1008 pkt 2 KC.</a:t>
            </a:r>
          </a:p>
          <a:p>
            <a:pPr algn="just">
              <a:lnSpc>
                <a:spcPct val="150000"/>
              </a:lnSpc>
            </a:pPr>
            <a:endParaRPr lang="pl-PL" dirty="0"/>
          </a:p>
          <a:p>
            <a:pPr algn="just">
              <a:lnSpc>
                <a:spcPct val="150000"/>
              </a:lnSpc>
            </a:pPr>
            <a:r>
              <a:rPr lang="pl-PL" dirty="0"/>
              <a:t>(</a:t>
            </a:r>
            <a:r>
              <a:rPr lang="pl-PL" i="1" dirty="0"/>
              <a:t>B. </a:t>
            </a:r>
            <a:r>
              <a:rPr lang="pl-PL" i="1" dirty="0" err="1"/>
              <a:t>Kordasiewicz</a:t>
            </a:r>
            <a:r>
              <a:rPr lang="pl-PL" dirty="0"/>
              <a:t>, w: SPP, t. 10, 2015,</a:t>
            </a:r>
            <a:r>
              <a:rPr lang="pl-PL" u="sng" dirty="0">
                <a:hlinkClick r:id="rId2"/>
              </a:rPr>
              <a:t> s. 1063</a:t>
            </a:r>
            <a:r>
              <a:rPr lang="pl-PL" dirty="0"/>
              <a:t>-1064; tak też, z przekonującym uzasadnieniem, </a:t>
            </a:r>
            <a:r>
              <a:rPr lang="pl-PL" i="1" dirty="0"/>
              <a:t>P. Księżak</a:t>
            </a:r>
            <a:r>
              <a:rPr lang="pl-PL" dirty="0"/>
              <a:t>, Zachowek, s. 180-181).</a:t>
            </a:r>
          </a:p>
        </p:txBody>
      </p:sp>
      <p:sp>
        <p:nvSpPr>
          <p:cNvPr id="5" name="Symbol zastępczy stopki 4">
            <a:extLst>
              <a:ext uri="{FF2B5EF4-FFF2-40B4-BE49-F238E27FC236}">
                <a16:creationId xmlns:a16="http://schemas.microsoft.com/office/drawing/2014/main" id="{6FB89521-8C17-4FDB-938A-F656DA98C06E}"/>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249979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839075" y="719191"/>
            <a:ext cx="8577406" cy="5216813"/>
          </a:xfrm>
          <a:prstGeom prst="rect">
            <a:avLst/>
          </a:prstGeom>
        </p:spPr>
        <p:txBody>
          <a:bodyPr wrap="square">
            <a:spAutoFit/>
          </a:bodyPr>
          <a:lstStyle/>
          <a:p>
            <a:pPr algn="ctr">
              <a:lnSpc>
                <a:spcPct val="150000"/>
              </a:lnSpc>
            </a:pPr>
            <a:r>
              <a:rPr lang="pl-PL" b="1" dirty="0"/>
              <a:t>Art. 1008 k.c.</a:t>
            </a:r>
          </a:p>
          <a:p>
            <a:pPr algn="ctr">
              <a:lnSpc>
                <a:spcPct val="150000"/>
              </a:lnSpc>
            </a:pPr>
            <a:endParaRPr lang="pl-PL" dirty="0"/>
          </a:p>
          <a:p>
            <a:pPr algn="just">
              <a:lnSpc>
                <a:spcPct val="150000"/>
              </a:lnSpc>
            </a:pPr>
            <a:r>
              <a:rPr lang="pl-PL" i="1" dirty="0"/>
              <a:t>„Spadkodawca może w testamencie pozbawić zstępnych, małżonka i rodziców zachowku (wydziedziczenie), (…)”.</a:t>
            </a:r>
            <a:endParaRPr lang="pl-PL" dirty="0"/>
          </a:p>
          <a:p>
            <a:pPr algn="just">
              <a:lnSpc>
                <a:spcPct val="150000"/>
              </a:lnSpc>
            </a:pPr>
            <a:endParaRPr lang="pl-PL" b="1" dirty="0"/>
          </a:p>
          <a:p>
            <a:pPr algn="just">
              <a:lnSpc>
                <a:spcPct val="150000"/>
              </a:lnSpc>
            </a:pPr>
            <a:r>
              <a:rPr lang="pl-PL" b="1" dirty="0"/>
              <a:t>Wydziedziczenie </a:t>
            </a:r>
            <a:r>
              <a:rPr lang="pl-PL" b="1" i="1" dirty="0"/>
              <a:t>sensu stricto</a:t>
            </a:r>
            <a:r>
              <a:rPr lang="pl-PL" dirty="0"/>
              <a:t>: </a:t>
            </a:r>
            <a:r>
              <a:rPr lang="pl-PL" i="1" dirty="0"/>
              <a:t>wydziedziczenie to pozbawienie z woli spadkodawcy osoby uprawnionej możliwości dochodzenia zachowku po spadkodawcy, przysługującego jej na podstawie art. 991 k.c</a:t>
            </a:r>
            <a:r>
              <a:rPr lang="pl-PL" dirty="0"/>
              <a:t>.</a:t>
            </a:r>
          </a:p>
          <a:p>
            <a:pPr algn="just">
              <a:lnSpc>
                <a:spcPct val="150000"/>
              </a:lnSpc>
            </a:pPr>
            <a:endParaRPr lang="pl-PL" b="1" dirty="0"/>
          </a:p>
          <a:p>
            <a:pPr algn="just">
              <a:lnSpc>
                <a:spcPct val="150000"/>
              </a:lnSpc>
            </a:pPr>
            <a:r>
              <a:rPr lang="pl-PL" b="1" dirty="0"/>
              <a:t>Reguła</a:t>
            </a:r>
            <a:r>
              <a:rPr lang="pl-PL" dirty="0"/>
              <a:t> – uprawnienie do dochodzenia zachowku </a:t>
            </a:r>
          </a:p>
          <a:p>
            <a:pPr algn="just">
              <a:lnSpc>
                <a:spcPct val="150000"/>
              </a:lnSpc>
            </a:pPr>
            <a:r>
              <a:rPr lang="pl-PL" b="1" dirty="0"/>
              <a:t>Wyjątek od reguły</a:t>
            </a:r>
            <a:r>
              <a:rPr lang="pl-PL" dirty="0"/>
              <a:t> – wydziedziczenie </a:t>
            </a:r>
          </a:p>
          <a:p>
            <a:endParaRPr lang="pl-PL" dirty="0"/>
          </a:p>
          <a:p>
            <a:pPr algn="just"/>
            <a:endParaRPr lang="pl-PL" dirty="0">
              <a:latin typeface="Cambria" pitchFamily="18" charset="0"/>
              <a:ea typeface="Cambria" pitchFamily="18" charset="0"/>
            </a:endParaRPr>
          </a:p>
        </p:txBody>
      </p:sp>
      <p:sp>
        <p:nvSpPr>
          <p:cNvPr id="3" name="Symbol zastępczy stopki 2">
            <a:extLst>
              <a:ext uri="{FF2B5EF4-FFF2-40B4-BE49-F238E27FC236}">
                <a16:creationId xmlns:a16="http://schemas.microsoft.com/office/drawing/2014/main" id="{932A7052-FD05-4DBB-919E-8AB21E56F672}"/>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2895933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675056" y="980729"/>
            <a:ext cx="7128792" cy="646331"/>
          </a:xfrm>
          <a:prstGeom prst="rect">
            <a:avLst/>
          </a:prstGeom>
        </p:spPr>
        <p:txBody>
          <a:bodyPr wrap="square">
            <a:spAutoFit/>
          </a:bodyPr>
          <a:lstStyle/>
          <a:p>
            <a:pPr algn="just"/>
            <a:r>
              <a:rPr lang="pl-PL" dirty="0">
                <a:latin typeface="Cambria" pitchFamily="18" charset="0"/>
                <a:ea typeface="Cambria" pitchFamily="18" charset="0"/>
              </a:rPr>
              <a:t> </a:t>
            </a:r>
          </a:p>
          <a:p>
            <a:pPr algn="just"/>
            <a:endParaRPr lang="pl-PL" dirty="0">
              <a:latin typeface="Cambria" pitchFamily="18" charset="0"/>
              <a:ea typeface="Cambria" pitchFamily="18" charset="0"/>
            </a:endParaRPr>
          </a:p>
        </p:txBody>
      </p:sp>
      <p:sp>
        <p:nvSpPr>
          <p:cNvPr id="4" name="Symbol zastępczy stopki 3">
            <a:extLst>
              <a:ext uri="{FF2B5EF4-FFF2-40B4-BE49-F238E27FC236}">
                <a16:creationId xmlns:a16="http://schemas.microsoft.com/office/drawing/2014/main" id="{B3F84054-CDC0-4325-92A0-24EF9868575B}"/>
              </a:ext>
            </a:extLst>
          </p:cNvPr>
          <p:cNvSpPr>
            <a:spLocks noGrp="1"/>
          </p:cNvSpPr>
          <p:nvPr>
            <p:ph type="ftr" sz="quarter" idx="11"/>
          </p:nvPr>
        </p:nvSpPr>
        <p:spPr/>
        <p:txBody>
          <a:bodyPr/>
          <a:lstStyle/>
          <a:p>
            <a:r>
              <a:rPr lang="pl-PL" dirty="0"/>
              <a:t>kontakt@adwokat-cichocka.pl</a:t>
            </a:r>
          </a:p>
        </p:txBody>
      </p:sp>
      <p:sp>
        <p:nvSpPr>
          <p:cNvPr id="5" name="Prostokąt 4">
            <a:extLst>
              <a:ext uri="{FF2B5EF4-FFF2-40B4-BE49-F238E27FC236}">
                <a16:creationId xmlns:a16="http://schemas.microsoft.com/office/drawing/2014/main" id="{AB578D28-2180-48DC-9459-F05EFD5925D4}"/>
              </a:ext>
            </a:extLst>
          </p:cNvPr>
          <p:cNvSpPr/>
          <p:nvPr/>
        </p:nvSpPr>
        <p:spPr>
          <a:xfrm>
            <a:off x="2183849" y="780836"/>
            <a:ext cx="9415675" cy="4610173"/>
          </a:xfrm>
          <a:prstGeom prst="rect">
            <a:avLst/>
          </a:prstGeom>
        </p:spPr>
        <p:txBody>
          <a:bodyPr wrap="square">
            <a:spAutoFit/>
          </a:bodyPr>
          <a:lstStyle/>
          <a:p>
            <a:pPr algn="just">
              <a:lnSpc>
                <a:spcPct val="150000"/>
              </a:lnSpc>
            </a:pPr>
            <a:endParaRPr lang="pl-PL" dirty="0"/>
          </a:p>
          <a:p>
            <a:pPr algn="just">
              <a:lnSpc>
                <a:spcPct val="150000"/>
              </a:lnSpc>
            </a:pPr>
            <a:r>
              <a:rPr lang="pl-PL" dirty="0"/>
              <a:t>Zgodnie z brzmieniem omawianego przepisu należy przyjąć, że dla wydziedziczenia na podstawie art. 1008 pkt 2 KC </a:t>
            </a:r>
            <a:r>
              <a:rPr lang="pl-PL" b="1" dirty="0"/>
              <a:t>wystarczy, że uprawniony do zachowku umyślnie dopuścił się określonego w nim czynu, natomiast nie jest konieczne, by został za niego skazany wyrokiem sądu karnego.</a:t>
            </a:r>
            <a:r>
              <a:rPr lang="pl-PL" dirty="0"/>
              <a:t> </a:t>
            </a:r>
          </a:p>
          <a:p>
            <a:pPr algn="just">
              <a:lnSpc>
                <a:spcPct val="150000"/>
              </a:lnSpc>
            </a:pPr>
            <a:endParaRPr lang="pl-PL" dirty="0"/>
          </a:p>
          <a:p>
            <a:pPr algn="just">
              <a:lnSpc>
                <a:spcPct val="150000"/>
              </a:lnSpc>
            </a:pPr>
            <a:r>
              <a:rPr lang="pl-PL" dirty="0"/>
              <a:t>(</a:t>
            </a:r>
            <a:r>
              <a:rPr lang="pl-PL" i="1" dirty="0"/>
              <a:t>B. </a:t>
            </a:r>
            <a:r>
              <a:rPr lang="pl-PL" i="1" dirty="0" err="1"/>
              <a:t>Kordasiewicz</a:t>
            </a:r>
            <a:r>
              <a:rPr lang="pl-PL" dirty="0"/>
              <a:t>, w: SPP, t. 10, 2015,</a:t>
            </a:r>
            <a:r>
              <a:rPr lang="pl-PL" u="sng" dirty="0">
                <a:hlinkClick r:id="rId2"/>
              </a:rPr>
              <a:t> s. 1065</a:t>
            </a:r>
            <a:r>
              <a:rPr lang="pl-PL" dirty="0"/>
              <a:t>; </a:t>
            </a:r>
            <a:r>
              <a:rPr lang="pl-PL" i="1" dirty="0"/>
              <a:t>P. Księżak</a:t>
            </a:r>
            <a:r>
              <a:rPr lang="pl-PL" dirty="0"/>
              <a:t>, Zachowek, s. 187; </a:t>
            </a:r>
            <a:r>
              <a:rPr lang="pl-PL" i="1" dirty="0"/>
              <a:t>E. </a:t>
            </a:r>
            <a:r>
              <a:rPr lang="pl-PL" i="1" dirty="0" err="1"/>
              <a:t>Niezbecka</a:t>
            </a:r>
            <a:r>
              <a:rPr lang="pl-PL" dirty="0"/>
              <a:t>, w: </a:t>
            </a:r>
            <a:r>
              <a:rPr lang="pl-PL" i="1" dirty="0"/>
              <a:t>A. </a:t>
            </a:r>
            <a:r>
              <a:rPr lang="pl-PL" i="1" dirty="0" err="1"/>
              <a:t>Kidyba</a:t>
            </a:r>
            <a:r>
              <a:rPr lang="pl-PL" dirty="0"/>
              <a:t>, Komentarz KC, t. 4, 2012, s. 262).</a:t>
            </a:r>
          </a:p>
          <a:p>
            <a:pPr algn="just">
              <a:lnSpc>
                <a:spcPct val="150000"/>
              </a:lnSpc>
            </a:pPr>
            <a:endParaRPr lang="pl-PL" dirty="0"/>
          </a:p>
          <a:p>
            <a:pPr algn="just">
              <a:lnSpc>
                <a:spcPct val="150000"/>
              </a:lnSpc>
            </a:pPr>
            <a:r>
              <a:rPr lang="pl-PL" b="1" dirty="0"/>
              <a:t>Ale jeżeli został wydany prawomocny wyrok sądu karnego – sąd badający kwestię wydziedziczenia jest nim związany (art. 11 k.p.c.)!</a:t>
            </a:r>
          </a:p>
        </p:txBody>
      </p:sp>
    </p:spTree>
    <p:extLst>
      <p:ext uri="{BB962C8B-B14F-4D97-AF65-F5344CB8AC3E}">
        <p14:creationId xmlns:p14="http://schemas.microsoft.com/office/powerpoint/2010/main" val="4115847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767155" y="357067"/>
            <a:ext cx="10171416" cy="5441170"/>
          </a:xfrm>
          <a:prstGeom prst="rect">
            <a:avLst/>
          </a:prstGeom>
        </p:spPr>
        <p:txBody>
          <a:bodyPr wrap="square">
            <a:spAutoFit/>
          </a:bodyPr>
          <a:lstStyle/>
          <a:p>
            <a:pPr algn="just">
              <a:lnSpc>
                <a:spcPct val="150000"/>
              </a:lnSpc>
            </a:pPr>
            <a:r>
              <a:rPr lang="pl-PL" b="1" dirty="0"/>
              <a:t>Pojęcie osoby najbliższej dla spadkodawcy</a:t>
            </a:r>
            <a:r>
              <a:rPr lang="pl-PL" dirty="0"/>
              <a:t> – nie tylko członek rodzinnym ale również każda osoba, która pozostawała ze spadkodawcą w szczególnie bliskiej relacji emocjonalnej, np. partner, pasierb traktowany jak biologiczne dziecko. </a:t>
            </a:r>
          </a:p>
          <a:p>
            <a:pPr algn="just">
              <a:lnSpc>
                <a:spcPct val="150000"/>
              </a:lnSpc>
            </a:pPr>
            <a:endParaRPr lang="pl-PL" dirty="0"/>
          </a:p>
          <a:p>
            <a:pPr algn="just">
              <a:lnSpc>
                <a:spcPct val="150000"/>
              </a:lnSpc>
            </a:pPr>
            <a:r>
              <a:rPr lang="pl-PL" dirty="0"/>
              <a:t>Na tle art. 1008 pkt 2 KC ustawodawca posługuje się określeniem obejmującym </a:t>
            </a:r>
            <a:r>
              <a:rPr lang="pl-PL" b="1" dirty="0"/>
              <a:t>osoby najbliższe dla spadkodawcy</a:t>
            </a:r>
            <a:r>
              <a:rPr lang="pl-PL" dirty="0"/>
              <a:t>. Kodeks cywilny nie definiuje tego pojęcia, lecz w związku z tym </a:t>
            </a:r>
            <a:r>
              <a:rPr lang="pl-PL" b="1" dirty="0"/>
              <a:t>rozsądnie proponuje się oceniać na tle okoliczności danej sprawy, kto w określonych relacjach był osobą spadkodawcy najbliższą.</a:t>
            </a:r>
          </a:p>
          <a:p>
            <a:pPr algn="just">
              <a:lnSpc>
                <a:spcPct val="150000"/>
              </a:lnSpc>
            </a:pPr>
            <a:endParaRPr lang="pl-PL" dirty="0"/>
          </a:p>
          <a:p>
            <a:pPr algn="just">
              <a:lnSpc>
                <a:spcPct val="150000"/>
              </a:lnSpc>
            </a:pPr>
            <a:r>
              <a:rPr lang="pl-PL" dirty="0"/>
              <a:t>(tak m.in. </a:t>
            </a:r>
            <a:r>
              <a:rPr lang="pl-PL" i="1" dirty="0"/>
              <a:t>E. Skowrońska-Bocian</a:t>
            </a:r>
            <a:r>
              <a:rPr lang="pl-PL" dirty="0"/>
              <a:t>, Komentarz, 2011, s. 231, choć autorka ta wskazuje jednak, że posiłkowo można przy tym sięgnąć do </a:t>
            </a:r>
            <a:r>
              <a:rPr lang="pl-PL" u="sng" dirty="0">
                <a:hlinkClick r:id="rId2"/>
              </a:rPr>
              <a:t>art. 691 § 1</a:t>
            </a:r>
            <a:r>
              <a:rPr lang="pl-PL" dirty="0"/>
              <a:t> KC czy </a:t>
            </a:r>
            <a:r>
              <a:rPr lang="pl-PL" u="sng" dirty="0">
                <a:hlinkClick r:id="rId3"/>
              </a:rPr>
              <a:t>art. 115 § 11</a:t>
            </a:r>
            <a:r>
              <a:rPr lang="pl-PL" dirty="0"/>
              <a:t> KK; tak też </a:t>
            </a:r>
            <a:r>
              <a:rPr lang="pl-PL" i="1" dirty="0"/>
              <a:t>E. </a:t>
            </a:r>
            <a:r>
              <a:rPr lang="pl-PL" i="1" dirty="0" err="1"/>
              <a:t>Niezbecka</a:t>
            </a:r>
            <a:r>
              <a:rPr lang="pl-PL" dirty="0"/>
              <a:t>, w: </a:t>
            </a:r>
            <a:r>
              <a:rPr lang="pl-PL" i="1" dirty="0"/>
              <a:t>A. </a:t>
            </a:r>
            <a:r>
              <a:rPr lang="pl-PL" i="1" dirty="0" err="1"/>
              <a:t>Kidyba</a:t>
            </a:r>
            <a:r>
              <a:rPr lang="pl-PL" dirty="0"/>
              <a:t>, Komentarz KC, t. 4, 2012, s. 262; </a:t>
            </a:r>
            <a:r>
              <a:rPr lang="pl-PL" i="1" dirty="0"/>
              <a:t>M. Krawczyk</a:t>
            </a:r>
            <a:r>
              <a:rPr lang="pl-PL" dirty="0"/>
              <a:t>, Instytucja, s. 108; </a:t>
            </a:r>
            <a:r>
              <a:rPr lang="pl-PL" i="1" dirty="0"/>
              <a:t>G. Wolak</a:t>
            </a:r>
            <a:r>
              <a:rPr lang="pl-PL" dirty="0"/>
              <a:t>, Przestępstwo, s. 50).</a:t>
            </a:r>
          </a:p>
        </p:txBody>
      </p:sp>
      <p:sp>
        <p:nvSpPr>
          <p:cNvPr id="3" name="Symbol zastępczy stopki 2">
            <a:extLst>
              <a:ext uri="{FF2B5EF4-FFF2-40B4-BE49-F238E27FC236}">
                <a16:creationId xmlns:a16="http://schemas.microsoft.com/office/drawing/2014/main" id="{94F446A5-CB45-45E2-83BF-2D3C3FED6CCE}"/>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24835750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stopki 1">
            <a:extLst>
              <a:ext uri="{FF2B5EF4-FFF2-40B4-BE49-F238E27FC236}">
                <a16:creationId xmlns:a16="http://schemas.microsoft.com/office/drawing/2014/main" id="{85EDC3D3-53B0-4B6A-9ACE-338010290177}"/>
              </a:ext>
            </a:extLst>
          </p:cNvPr>
          <p:cNvSpPr>
            <a:spLocks noGrp="1"/>
          </p:cNvSpPr>
          <p:nvPr>
            <p:ph type="ftr" sz="quarter" idx="11"/>
          </p:nvPr>
        </p:nvSpPr>
        <p:spPr/>
        <p:txBody>
          <a:bodyPr/>
          <a:lstStyle/>
          <a:p>
            <a:r>
              <a:rPr lang="pl-PL" dirty="0"/>
              <a:t>kontakt@adwokat-cichocka.pl</a:t>
            </a:r>
          </a:p>
        </p:txBody>
      </p:sp>
      <p:sp>
        <p:nvSpPr>
          <p:cNvPr id="3" name="Prostokąt 2">
            <a:extLst>
              <a:ext uri="{FF2B5EF4-FFF2-40B4-BE49-F238E27FC236}">
                <a16:creationId xmlns:a16="http://schemas.microsoft.com/office/drawing/2014/main" id="{06786D07-18F7-414C-8792-8F4C0EA69F75}"/>
              </a:ext>
            </a:extLst>
          </p:cNvPr>
          <p:cNvSpPr/>
          <p:nvPr/>
        </p:nvSpPr>
        <p:spPr>
          <a:xfrm>
            <a:off x="1643865" y="357067"/>
            <a:ext cx="10120045" cy="5816336"/>
          </a:xfrm>
          <a:prstGeom prst="rect">
            <a:avLst/>
          </a:prstGeom>
        </p:spPr>
        <p:txBody>
          <a:bodyPr wrap="square">
            <a:spAutoFit/>
          </a:bodyPr>
          <a:lstStyle/>
          <a:p>
            <a:pPr algn="just">
              <a:lnSpc>
                <a:spcPct val="150000"/>
              </a:lnSpc>
            </a:pPr>
            <a:r>
              <a:rPr lang="pl-PL" b="1" dirty="0"/>
              <a:t>Ponieważ ustawodawca nie odwołuje się w ramach art. 1008 pkt 2 KC do żadnych kryteriów formalnoprawnych </a:t>
            </a:r>
            <a:r>
              <a:rPr lang="pl-PL" dirty="0"/>
              <a:t>(nie wskazuje np. na najbliższych krewnych czy powinowatych bądź małżonka) </a:t>
            </a:r>
            <a:r>
              <a:rPr lang="pl-PL" b="1" dirty="0"/>
              <a:t>należy przychylić się do poglądu, że dla uznania danej osoby za najbliższą dla spadkodawcy na tle art. 1008 pkt 2 KC nie mają rozstrzygającego znaczenia takie kryteria formalne, </a:t>
            </a:r>
            <a:r>
              <a:rPr lang="pl-PL" b="1" u="sng" dirty="0"/>
              <a:t>lecz realnie istniejące więzi emocjonalne pomiędzy daną osobą a spadkodawcą</a:t>
            </a:r>
            <a:r>
              <a:rPr lang="pl-PL" u="sng" dirty="0"/>
              <a:t> </a:t>
            </a:r>
            <a:r>
              <a:rPr lang="pl-PL" dirty="0"/>
              <a:t>(np. w ramach związku partnerskiego), powodujące, że ten ostatni sam niezwykle dotkliwie odczuwa krzywdę wyrządzoną takiej osobie, niemal jakby sam jej doznał (tak np. </a:t>
            </a:r>
            <a:r>
              <a:rPr lang="pl-PL" i="1" dirty="0"/>
              <a:t>M. Pazdan</a:t>
            </a:r>
            <a:r>
              <a:rPr lang="pl-PL" dirty="0"/>
              <a:t>, w: </a:t>
            </a:r>
            <a:r>
              <a:rPr lang="pl-PL" i="1" dirty="0"/>
              <a:t>K. Pietrzykowski</a:t>
            </a:r>
            <a:r>
              <a:rPr lang="pl-PL" dirty="0"/>
              <a:t>, Komentarz KC, t. 2, 2021, art. 1008, </a:t>
            </a:r>
            <a:r>
              <a:rPr lang="pl-PL" u="sng" dirty="0">
                <a:hlinkClick r:id="rId2"/>
              </a:rPr>
              <a:t>Nb 12</a:t>
            </a:r>
            <a:r>
              <a:rPr lang="pl-PL" dirty="0"/>
              <a:t>; tak też </a:t>
            </a:r>
            <a:r>
              <a:rPr lang="pl-PL" i="1" dirty="0"/>
              <a:t>B. </a:t>
            </a:r>
            <a:r>
              <a:rPr lang="pl-PL" i="1" dirty="0" err="1"/>
              <a:t>Kordasiewicz</a:t>
            </a:r>
            <a:r>
              <a:rPr lang="pl-PL" dirty="0"/>
              <a:t>, w: SPP, t. 10, 2015,</a:t>
            </a:r>
            <a:r>
              <a:rPr lang="pl-PL" u="sng" dirty="0">
                <a:hlinkClick r:id="rId3"/>
              </a:rPr>
              <a:t> s. 1067</a:t>
            </a:r>
            <a:r>
              <a:rPr lang="pl-PL" dirty="0"/>
              <a:t>, wskazując, że w wyniku tego za osobę najbliższą dla spadkodawcy może być uznana taka, która nie mieści się w zawartych w różnych ustawach definicjach osób bliskich; autor ten wywodzi także, że na tle art. 1008 pkt 2 KC nie jest przydatna definicja osoby najbliższej zawarta w KK, bowiem służy zupełnie innym celom).</a:t>
            </a:r>
          </a:p>
          <a:p>
            <a:pPr algn="just">
              <a:lnSpc>
                <a:spcPct val="150000"/>
              </a:lnSpc>
            </a:pPr>
            <a:endParaRPr lang="pl-PL" sz="1600" dirty="0">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7422920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stopki 1">
            <a:extLst>
              <a:ext uri="{FF2B5EF4-FFF2-40B4-BE49-F238E27FC236}">
                <a16:creationId xmlns:a16="http://schemas.microsoft.com/office/drawing/2014/main" id="{7873E999-BF7D-42BC-B8C0-A8E5059A5CC6}"/>
              </a:ext>
            </a:extLst>
          </p:cNvPr>
          <p:cNvSpPr>
            <a:spLocks noGrp="1"/>
          </p:cNvSpPr>
          <p:nvPr>
            <p:ph type="ftr" sz="quarter" idx="11"/>
          </p:nvPr>
        </p:nvSpPr>
        <p:spPr/>
        <p:txBody>
          <a:bodyPr/>
          <a:lstStyle/>
          <a:p>
            <a:r>
              <a:rPr lang="pl-PL" dirty="0"/>
              <a:t>kontakt@adwokat-cichocka.pl</a:t>
            </a:r>
          </a:p>
        </p:txBody>
      </p:sp>
      <p:sp>
        <p:nvSpPr>
          <p:cNvPr id="3" name="Prostokąt 2">
            <a:extLst>
              <a:ext uri="{FF2B5EF4-FFF2-40B4-BE49-F238E27FC236}">
                <a16:creationId xmlns:a16="http://schemas.microsoft.com/office/drawing/2014/main" id="{A7DB51E2-4BAE-44E7-B84B-81A428497FC1}"/>
              </a:ext>
            </a:extLst>
          </p:cNvPr>
          <p:cNvSpPr/>
          <p:nvPr/>
        </p:nvSpPr>
        <p:spPr>
          <a:xfrm>
            <a:off x="1571947" y="133564"/>
            <a:ext cx="10376898" cy="5954707"/>
          </a:xfrm>
          <a:prstGeom prst="rect">
            <a:avLst/>
          </a:prstGeom>
        </p:spPr>
        <p:txBody>
          <a:bodyPr wrap="square">
            <a:spAutoFit/>
          </a:bodyPr>
          <a:lstStyle/>
          <a:p>
            <a:pPr algn="just">
              <a:lnSpc>
                <a:spcPct val="150000"/>
              </a:lnSpc>
            </a:pPr>
            <a:r>
              <a:rPr lang="pl-PL" sz="1600" b="1" u="sng" dirty="0">
                <a:hlinkClick r:id="rId2">
                  <a:extLst>
                    <a:ext uri="{A12FA001-AC4F-418D-AE19-62706E023703}">
                      <ahyp:hlinkClr xmlns:ahyp="http://schemas.microsoft.com/office/drawing/2018/hyperlinkcolor" val="tx"/>
                    </a:ext>
                  </a:extLst>
                </a:hlinkClick>
              </a:rPr>
              <a:t>Wyrok Sądu Apelacyjnego w Poznaniu - I Wydział Cywilny z dnia 22 września 2022 r., I </a:t>
            </a:r>
            <a:r>
              <a:rPr lang="pl-PL" sz="1600" b="1" u="sng" dirty="0" err="1">
                <a:hlinkClick r:id="rId2">
                  <a:extLst>
                    <a:ext uri="{A12FA001-AC4F-418D-AE19-62706E023703}">
                      <ahyp:hlinkClr xmlns:ahyp="http://schemas.microsoft.com/office/drawing/2018/hyperlinkcolor" val="tx"/>
                    </a:ext>
                  </a:extLst>
                </a:hlinkClick>
              </a:rPr>
              <a:t>ACa</a:t>
            </a:r>
            <a:r>
              <a:rPr lang="pl-PL" sz="1600" b="1" u="sng" dirty="0">
                <a:hlinkClick r:id="rId2">
                  <a:extLst>
                    <a:ext uri="{A12FA001-AC4F-418D-AE19-62706E023703}">
                      <ahyp:hlinkClr xmlns:ahyp="http://schemas.microsoft.com/office/drawing/2018/hyperlinkcolor" val="tx"/>
                    </a:ext>
                  </a:extLst>
                </a:hlinkClick>
              </a:rPr>
              <a:t> 887/21</a:t>
            </a:r>
            <a:endParaRPr lang="pl-PL" sz="1600" dirty="0"/>
          </a:p>
          <a:p>
            <a:pPr algn="just">
              <a:lnSpc>
                <a:spcPct val="150000"/>
              </a:lnSpc>
            </a:pPr>
            <a:r>
              <a:rPr lang="pl-PL" sz="1600" dirty="0"/>
              <a:t>Teza</a:t>
            </a:r>
          </a:p>
          <a:p>
            <a:pPr algn="just">
              <a:lnSpc>
                <a:spcPct val="150000"/>
              </a:lnSpc>
            </a:pPr>
            <a:r>
              <a:rPr lang="pl-PL" sz="1600" dirty="0"/>
              <a:t>1. W razie sporu ciężar udowodnienia przesłanki wydziedziczenia spoczywa na tym, kto się na nią powołuje, albowiem zaistnienie takiej przesłanki nie zostało objęte domniemaniem, z kolei wydziedziczony powinien wykazać, że do wskazanego w testamencie zachowania w rzeczywistości nie doszło.</a:t>
            </a:r>
          </a:p>
          <a:p>
            <a:pPr algn="just">
              <a:lnSpc>
                <a:spcPct val="150000"/>
              </a:lnSpc>
            </a:pPr>
            <a:r>
              <a:rPr lang="pl-PL" sz="1600" dirty="0"/>
              <a:t>Przy tym to na spadkobiercy pozwanym w sprawie o zachowek ciąży obowiązek udowodnienia, że rzeczywiście zaistniały okoliczności wskazane przez spadkodawcę w testamencie jako przyczyna wydziedziczenia określonej osoby, natomiast rolą sądu jest ocena, czy okoliczności te wypełniają przynajmniej jedną z przesłanek wydziedziczenia, wskazanych w </a:t>
            </a:r>
            <a:r>
              <a:rPr lang="pl-PL" sz="1600" u="sng" dirty="0">
                <a:hlinkClick r:id="rId3">
                  <a:extLst>
                    <a:ext uri="{A12FA001-AC4F-418D-AE19-62706E023703}">
                      <ahyp:hlinkClr xmlns:ahyp="http://schemas.microsoft.com/office/drawing/2018/hyperlinkcolor" val="tx"/>
                    </a:ext>
                  </a:extLst>
                </a:hlinkClick>
              </a:rPr>
              <a:t>art. 1008</a:t>
            </a:r>
            <a:r>
              <a:rPr lang="pl-PL" sz="1600" dirty="0"/>
              <a:t> KC (wyr. SA w Łodzi z 25.9.2014 r., </a:t>
            </a:r>
            <a:r>
              <a:rPr lang="pl-PL" sz="1600" u="sng" dirty="0">
                <a:hlinkClick r:id="rId4">
                  <a:extLst>
                    <a:ext uri="{A12FA001-AC4F-418D-AE19-62706E023703}">
                      <ahyp:hlinkClr xmlns:ahyp="http://schemas.microsoft.com/office/drawing/2018/hyperlinkcolor" val="tx"/>
                    </a:ext>
                  </a:extLst>
                </a:hlinkClick>
              </a:rPr>
              <a:t>I </a:t>
            </a:r>
            <a:r>
              <a:rPr lang="pl-PL" sz="1600" u="sng" dirty="0" err="1">
                <a:hlinkClick r:id="rId4">
                  <a:extLst>
                    <a:ext uri="{A12FA001-AC4F-418D-AE19-62706E023703}">
                      <ahyp:hlinkClr xmlns:ahyp="http://schemas.microsoft.com/office/drawing/2018/hyperlinkcolor" val="tx"/>
                    </a:ext>
                  </a:extLst>
                </a:hlinkClick>
              </a:rPr>
              <a:t>ACa</a:t>
            </a:r>
            <a:r>
              <a:rPr lang="pl-PL" sz="1600" u="sng" dirty="0">
                <a:hlinkClick r:id="rId4">
                  <a:extLst>
                    <a:ext uri="{A12FA001-AC4F-418D-AE19-62706E023703}">
                      <ahyp:hlinkClr xmlns:ahyp="http://schemas.microsoft.com/office/drawing/2018/hyperlinkcolor" val="tx"/>
                    </a:ext>
                  </a:extLst>
                </a:hlinkClick>
              </a:rPr>
              <a:t> 417/14</a:t>
            </a:r>
            <a:r>
              <a:rPr lang="pl-PL" sz="1600" dirty="0"/>
              <a:t>).</a:t>
            </a:r>
          </a:p>
          <a:p>
            <a:pPr algn="just">
              <a:lnSpc>
                <a:spcPct val="150000"/>
              </a:lnSpc>
            </a:pPr>
            <a:endParaRPr lang="pl-PL" sz="1600" dirty="0"/>
          </a:p>
          <a:p>
            <a:pPr algn="just">
              <a:lnSpc>
                <a:spcPct val="150000"/>
              </a:lnSpc>
            </a:pPr>
            <a:r>
              <a:rPr lang="pl-PL" sz="1600" b="1" dirty="0"/>
              <a:t>Powód (wydziedziczony) w sprawie o zachowek -&gt; ciąży na nim obowiązek wykazania, że przyczyny wydziedziczenia wskazane w testamencie nie zaistniały</a:t>
            </a:r>
            <a:endParaRPr lang="pl-PL" sz="1600" dirty="0"/>
          </a:p>
          <a:p>
            <a:pPr algn="just">
              <a:lnSpc>
                <a:spcPct val="150000"/>
              </a:lnSpc>
            </a:pPr>
            <a:r>
              <a:rPr lang="pl-PL" sz="1600" b="1" dirty="0"/>
              <a:t>Pozwany w sprawie o zachowek -&gt; ciąży na nim obowiązek wykazania, że przyczyny wydziedziczenia wskazane w testamencie rzeczywiście zaistniały</a:t>
            </a:r>
            <a:endParaRPr lang="pl-PL" sz="1600" dirty="0"/>
          </a:p>
        </p:txBody>
      </p:sp>
    </p:spTree>
    <p:extLst>
      <p:ext uri="{BB962C8B-B14F-4D97-AF65-F5344CB8AC3E}">
        <p14:creationId xmlns:p14="http://schemas.microsoft.com/office/powerpoint/2010/main" val="407816109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726058" y="246579"/>
            <a:ext cx="10181690" cy="5440977"/>
          </a:xfrm>
          <a:prstGeom prst="rect">
            <a:avLst/>
          </a:prstGeom>
        </p:spPr>
        <p:txBody>
          <a:bodyPr wrap="square">
            <a:spAutoFit/>
          </a:bodyPr>
          <a:lstStyle/>
          <a:p>
            <a:pPr algn="just">
              <a:lnSpc>
                <a:spcPct val="150000"/>
              </a:lnSpc>
            </a:pPr>
            <a:r>
              <a:rPr lang="pl-PL" b="1" dirty="0"/>
              <a:t>Prawidłowe sformułowanie skutecznej przyczyny wydziedziczenia w testamencie:</a:t>
            </a:r>
          </a:p>
          <a:p>
            <a:pPr algn="just">
              <a:lnSpc>
                <a:spcPct val="150000"/>
              </a:lnSpc>
            </a:pPr>
            <a:endParaRPr lang="pl-PL" dirty="0"/>
          </a:p>
          <a:p>
            <a:pPr algn="just">
              <a:lnSpc>
                <a:spcPct val="150000"/>
              </a:lnSpc>
            </a:pPr>
            <a:r>
              <a:rPr lang="pl-PL" b="1" dirty="0"/>
              <a:t>Samo wskazanie ustawowej przyczyny, bez wskazania konkretnych przykładów jest niewystarczające i prowadzi do bezskuteczności wydziedziczenia! </a:t>
            </a:r>
          </a:p>
          <a:p>
            <a:pPr algn="just">
              <a:lnSpc>
                <a:spcPct val="150000"/>
              </a:lnSpc>
            </a:pPr>
            <a:endParaRPr lang="pl-PL" dirty="0"/>
          </a:p>
          <a:p>
            <a:pPr algn="just">
              <a:lnSpc>
                <a:spcPct val="150000"/>
              </a:lnSpc>
            </a:pPr>
            <a:r>
              <a:rPr lang="pl-PL" b="1" u="sng" dirty="0">
                <a:hlinkClick r:id="rId2">
                  <a:extLst>
                    <a:ext uri="{A12FA001-AC4F-418D-AE19-62706E023703}">
                      <ahyp:hlinkClr xmlns:ahyp="http://schemas.microsoft.com/office/drawing/2018/hyperlinkcolor" val="tx"/>
                    </a:ext>
                  </a:extLst>
                </a:hlinkClick>
              </a:rPr>
              <a:t>Postanowienie Sądu Najwyższego - Izba Cywilna z dnia 31 lipca 2025 r., I CSK 1992/24</a:t>
            </a:r>
            <a:endParaRPr lang="pl-PL" dirty="0"/>
          </a:p>
          <a:p>
            <a:pPr algn="just">
              <a:lnSpc>
                <a:spcPct val="150000"/>
              </a:lnSpc>
            </a:pPr>
            <a:r>
              <a:rPr lang="pl-PL" dirty="0"/>
              <a:t>Teza</a:t>
            </a:r>
          </a:p>
          <a:p>
            <a:pPr algn="just">
              <a:lnSpc>
                <a:spcPct val="150000"/>
              </a:lnSpc>
            </a:pPr>
            <a:r>
              <a:rPr lang="pl-PL" dirty="0"/>
              <a:t>1. W przypadku, gdy spadkodawca decyduje się na skorzystanie z instytucji wydziedziczenia, to może użyć słów ustawy przy wskazaniu w testamencie przyczyny wydziedziczenia, jednak </a:t>
            </a:r>
            <a:r>
              <a:rPr lang="pl-PL" b="1" u="sng" dirty="0"/>
              <a:t>musi także wymienić konkretne przejawy zachowania spadkobiercy wypełniające przytoczoną przez niego ustawową przesłankę wydziedziczenia, ponieważ jest to konieczne do oceny czy przesłanki wydziedziczenia faktycznie miały miejsce</a:t>
            </a:r>
            <a:r>
              <a:rPr lang="pl-PL" dirty="0"/>
              <a:t>.</a:t>
            </a:r>
          </a:p>
        </p:txBody>
      </p:sp>
      <p:sp>
        <p:nvSpPr>
          <p:cNvPr id="3" name="Symbol zastępczy stopki 2">
            <a:extLst>
              <a:ext uri="{FF2B5EF4-FFF2-40B4-BE49-F238E27FC236}">
                <a16:creationId xmlns:a16="http://schemas.microsoft.com/office/drawing/2014/main" id="{9CFCEDF9-1715-4262-95FC-4BA5A4454502}"/>
              </a:ext>
            </a:extLst>
          </p:cNvPr>
          <p:cNvSpPr>
            <a:spLocks noGrp="1"/>
          </p:cNvSpPr>
          <p:nvPr>
            <p:ph type="ftr" sz="quarter" idx="11"/>
          </p:nvPr>
        </p:nvSpPr>
        <p:spPr/>
        <p:txBody>
          <a:bodyPr/>
          <a:lstStyle/>
          <a:p>
            <a:r>
              <a:rPr lang="pl-PL" dirty="0"/>
              <a:t>kontakt@adwokat-cichocka.pl</a:t>
            </a:r>
          </a:p>
        </p:txBody>
      </p:sp>
    </p:spTree>
    <p:extLst>
      <p:ext uri="{BB962C8B-B14F-4D97-AF65-F5344CB8AC3E}">
        <p14:creationId xmlns:p14="http://schemas.microsoft.com/office/powerpoint/2010/main" val="36606510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787703" y="441789"/>
            <a:ext cx="9986481" cy="5441170"/>
          </a:xfrm>
          <a:prstGeom prst="rect">
            <a:avLst/>
          </a:prstGeom>
        </p:spPr>
        <p:txBody>
          <a:bodyPr wrap="square">
            <a:spAutoFit/>
          </a:bodyPr>
          <a:lstStyle/>
          <a:p>
            <a:pPr algn="just">
              <a:lnSpc>
                <a:spcPct val="150000"/>
              </a:lnSpc>
            </a:pPr>
            <a:r>
              <a:rPr lang="pl-PL" b="1" u="sng" dirty="0">
                <a:hlinkClick r:id="rId2">
                  <a:extLst>
                    <a:ext uri="{A12FA001-AC4F-418D-AE19-62706E023703}">
                      <ahyp:hlinkClr xmlns:ahyp="http://schemas.microsoft.com/office/drawing/2018/hyperlinkcolor" val="tx"/>
                    </a:ext>
                  </a:extLst>
                </a:hlinkClick>
              </a:rPr>
              <a:t>Wyrok Sądu Okręgowego w Sieradzu - I Wydział Cywilny z dnia 20 grudnia 2024 r., </a:t>
            </a:r>
          </a:p>
          <a:p>
            <a:pPr algn="just">
              <a:lnSpc>
                <a:spcPct val="150000"/>
              </a:lnSpc>
            </a:pPr>
            <a:r>
              <a:rPr lang="pl-PL" b="1" u="sng" dirty="0">
                <a:hlinkClick r:id="rId2">
                  <a:extLst>
                    <a:ext uri="{A12FA001-AC4F-418D-AE19-62706E023703}">
                      <ahyp:hlinkClr xmlns:ahyp="http://schemas.microsoft.com/office/drawing/2018/hyperlinkcolor" val="tx"/>
                    </a:ext>
                  </a:extLst>
                </a:hlinkClick>
              </a:rPr>
              <a:t>I C 268/23</a:t>
            </a:r>
            <a:endParaRPr lang="pl-PL" dirty="0"/>
          </a:p>
          <a:p>
            <a:pPr algn="just">
              <a:lnSpc>
                <a:spcPct val="150000"/>
              </a:lnSpc>
            </a:pPr>
            <a:r>
              <a:rPr lang="pl-PL" dirty="0"/>
              <a:t>Teza</a:t>
            </a:r>
          </a:p>
          <a:p>
            <a:pPr algn="just">
              <a:lnSpc>
                <a:spcPct val="150000"/>
              </a:lnSpc>
            </a:pPr>
            <a:r>
              <a:rPr lang="pl-PL" dirty="0"/>
              <a:t>Wydziedziczenie pozostaje nieskuteczne, jeżeli jego przyczyna nie wynika z treści testamentu - nawet gdyby w rzeczywistości przyczyna wydziedziczenia zachodziła, w związku z czym </a:t>
            </a:r>
            <a:r>
              <a:rPr lang="pl-PL" b="1" dirty="0"/>
              <a:t>przyjmuje się, że spadkodawca winien opisać w testamencie przykłady konkretnych </a:t>
            </a:r>
            <a:r>
              <a:rPr lang="pl-PL" b="1" dirty="0" err="1"/>
              <a:t>zachowań</a:t>
            </a:r>
            <a:r>
              <a:rPr lang="pl-PL" b="1" dirty="0"/>
              <a:t> uprawnionego do zachowku, które wypełniałyby ustawowe przesłanki, nie jest zaś wystarczające posłużenie się ogólnymi sformułowaniami, bez wskazania konkretnych </a:t>
            </a:r>
            <a:r>
              <a:rPr lang="pl-PL" b="1" dirty="0" err="1"/>
              <a:t>zachowań</a:t>
            </a:r>
            <a:r>
              <a:rPr lang="pl-PL" b="1" dirty="0"/>
              <a:t> lub rodzaju obowiązków.</a:t>
            </a:r>
            <a:r>
              <a:rPr lang="pl-PL" dirty="0"/>
              <a:t> Przyczyna wydziedziczenia powinna więc zostać w testamencie skonkretyzowana, sprecyzowana, jednoznacznie sformułowana i opisana. Nie może być przyjmowana w sposób dorozumiany, wbrew treści testamentu, z pominięciem tej treści, a także nie może zostać ustalona jako realnie istniejąca w razie braku odpowiedniej dyspozycji testamentu.</a:t>
            </a:r>
          </a:p>
        </p:txBody>
      </p:sp>
      <p:sp>
        <p:nvSpPr>
          <p:cNvPr id="4" name="Symbol zastępczy stopki 3">
            <a:extLst>
              <a:ext uri="{FF2B5EF4-FFF2-40B4-BE49-F238E27FC236}">
                <a16:creationId xmlns:a16="http://schemas.microsoft.com/office/drawing/2014/main" id="{2606DB34-F0FD-48CB-A8F9-5998390AC7D3}"/>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378316850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stopki 1">
            <a:extLst>
              <a:ext uri="{FF2B5EF4-FFF2-40B4-BE49-F238E27FC236}">
                <a16:creationId xmlns:a16="http://schemas.microsoft.com/office/drawing/2014/main" id="{0097E96A-962F-4661-937E-F197DE3181FE}"/>
              </a:ext>
            </a:extLst>
          </p:cNvPr>
          <p:cNvSpPr>
            <a:spLocks noGrp="1"/>
          </p:cNvSpPr>
          <p:nvPr>
            <p:ph type="ftr" sz="quarter" idx="11"/>
          </p:nvPr>
        </p:nvSpPr>
        <p:spPr/>
        <p:txBody>
          <a:bodyPr/>
          <a:lstStyle/>
          <a:p>
            <a:r>
              <a:rPr lang="pl-PL"/>
              <a:t>kontakt@adwokat-cichocka.pl</a:t>
            </a:r>
          </a:p>
        </p:txBody>
      </p:sp>
      <p:sp>
        <p:nvSpPr>
          <p:cNvPr id="4" name="Prostokąt 3">
            <a:extLst>
              <a:ext uri="{FF2B5EF4-FFF2-40B4-BE49-F238E27FC236}">
                <a16:creationId xmlns:a16="http://schemas.microsoft.com/office/drawing/2014/main" id="{0F4DA0F5-39DE-4FE0-81DD-339AA709A51A}"/>
              </a:ext>
            </a:extLst>
          </p:cNvPr>
          <p:cNvSpPr/>
          <p:nvPr/>
        </p:nvSpPr>
        <p:spPr>
          <a:xfrm>
            <a:off x="1613043" y="164388"/>
            <a:ext cx="10181690" cy="5856475"/>
          </a:xfrm>
          <a:prstGeom prst="rect">
            <a:avLst/>
          </a:prstGeom>
        </p:spPr>
        <p:txBody>
          <a:bodyPr wrap="square">
            <a:spAutoFit/>
          </a:bodyPr>
          <a:lstStyle/>
          <a:p>
            <a:pPr algn="just">
              <a:lnSpc>
                <a:spcPct val="150000"/>
              </a:lnSpc>
            </a:pPr>
            <a:r>
              <a:rPr lang="pl-PL" b="1" u="sng" dirty="0">
                <a:hlinkClick r:id="rId2">
                  <a:extLst>
                    <a:ext uri="{A12FA001-AC4F-418D-AE19-62706E023703}">
                      <ahyp:hlinkClr xmlns:ahyp="http://schemas.microsoft.com/office/drawing/2018/hyperlinkcolor" val="tx"/>
                    </a:ext>
                  </a:extLst>
                </a:hlinkClick>
              </a:rPr>
              <a:t>Wyrok Sądu Apelacyjnego w Warszawie - I Wydział Cywilny z dnia 26 maja 2020 r., I </a:t>
            </a:r>
            <a:r>
              <a:rPr lang="pl-PL" b="1" u="sng" dirty="0" err="1">
                <a:hlinkClick r:id="rId2">
                  <a:extLst>
                    <a:ext uri="{A12FA001-AC4F-418D-AE19-62706E023703}">
                      <ahyp:hlinkClr xmlns:ahyp="http://schemas.microsoft.com/office/drawing/2018/hyperlinkcolor" val="tx"/>
                    </a:ext>
                  </a:extLst>
                </a:hlinkClick>
              </a:rPr>
              <a:t>ACa</a:t>
            </a:r>
            <a:r>
              <a:rPr lang="pl-PL" b="1" u="sng" dirty="0">
                <a:hlinkClick r:id="rId2">
                  <a:extLst>
                    <a:ext uri="{A12FA001-AC4F-418D-AE19-62706E023703}">
                      <ahyp:hlinkClr xmlns:ahyp="http://schemas.microsoft.com/office/drawing/2018/hyperlinkcolor" val="tx"/>
                    </a:ext>
                  </a:extLst>
                </a:hlinkClick>
              </a:rPr>
              <a:t> 93/20</a:t>
            </a:r>
            <a:endParaRPr lang="pl-PL" b="1" u="sng" dirty="0"/>
          </a:p>
          <a:p>
            <a:pPr algn="just">
              <a:lnSpc>
                <a:spcPct val="150000"/>
              </a:lnSpc>
            </a:pPr>
            <a:endParaRPr lang="pl-PL" dirty="0"/>
          </a:p>
          <a:p>
            <a:pPr algn="just">
              <a:lnSpc>
                <a:spcPct val="150000"/>
              </a:lnSpc>
            </a:pPr>
            <a:r>
              <a:rPr lang="pl-PL" dirty="0"/>
              <a:t>Teza</a:t>
            </a:r>
          </a:p>
          <a:p>
            <a:pPr algn="just">
              <a:lnSpc>
                <a:spcPct val="150000"/>
              </a:lnSpc>
            </a:pPr>
            <a:r>
              <a:rPr lang="pl-PL" b="1" dirty="0"/>
              <a:t>Przyczyna wydziedziczenia musi zostać skonkretyzowana w testamencie, a posłużenie się przy jej określeniu jedynie sformułowaniem ustawowym nie jest wystarczające.</a:t>
            </a:r>
            <a:r>
              <a:rPr lang="pl-PL" dirty="0"/>
              <a:t> Skutkiem wydziedziczenia jest pozbawienie spadkobiercy ustawowego prawa do zachowku ze względu na jego moralnie naganne postępowanie względem spadkodawcy. </a:t>
            </a:r>
            <a:r>
              <a:rPr lang="pl-PL" b="1" dirty="0"/>
              <a:t>Istnienie podanej w testamencie przyczyny wydziedziczenia podlega ocenie w sporze o zapłatę zachowku, a ogólnikowe podanie tej przyczyny ocenę taką w istocie uniemożliwia. Proces nie może służyć skonkretyzowaniu przyczyny wydziedziczenia, lecz jedynie jej weryfikacji, dlatego w ramach przyczyny wydziedziczenia testator powinien wskazać nieetyczne zachowania uprawnionego do zachowku wyczerpujące jedną z ustawowych przyczyn wydziedziczenia.</a:t>
            </a:r>
            <a:endParaRPr lang="pl-PL" dirty="0"/>
          </a:p>
        </p:txBody>
      </p:sp>
    </p:spTree>
    <p:extLst>
      <p:ext uri="{BB962C8B-B14F-4D97-AF65-F5344CB8AC3E}">
        <p14:creationId xmlns:p14="http://schemas.microsoft.com/office/powerpoint/2010/main" val="164471850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15C07926-F4EA-4E67-AE3A-D11798D73A43}"/>
              </a:ext>
            </a:extLst>
          </p:cNvPr>
          <p:cNvSpPr/>
          <p:nvPr/>
        </p:nvSpPr>
        <p:spPr>
          <a:xfrm>
            <a:off x="1715785" y="256854"/>
            <a:ext cx="9729626" cy="5856668"/>
          </a:xfrm>
          <a:prstGeom prst="rect">
            <a:avLst/>
          </a:prstGeom>
        </p:spPr>
        <p:txBody>
          <a:bodyPr wrap="square">
            <a:spAutoFit/>
          </a:bodyPr>
          <a:lstStyle/>
          <a:p>
            <a:pPr algn="just">
              <a:lnSpc>
                <a:spcPct val="150000"/>
              </a:lnSpc>
            </a:pPr>
            <a:r>
              <a:rPr lang="pl-PL" b="1" dirty="0"/>
              <a:t>Wyrok Sądu Apelacyjnego w Poznaniu - I Wydział Cywilny z dnia 28 maja 2013 r.</a:t>
            </a:r>
            <a:br>
              <a:rPr lang="pl-PL" b="1" dirty="0"/>
            </a:br>
            <a:r>
              <a:rPr lang="pl-PL" b="1" dirty="0"/>
              <a:t>I </a:t>
            </a:r>
            <a:r>
              <a:rPr lang="pl-PL" b="1" dirty="0" err="1"/>
              <a:t>ACa</a:t>
            </a:r>
            <a:r>
              <a:rPr lang="pl-PL" b="1" dirty="0"/>
              <a:t> 412/13</a:t>
            </a:r>
            <a:endParaRPr lang="pl-PL" dirty="0"/>
          </a:p>
          <a:p>
            <a:pPr algn="just">
              <a:lnSpc>
                <a:spcPct val="150000"/>
              </a:lnSpc>
            </a:pPr>
            <a:r>
              <a:rPr lang="pl-PL" dirty="0"/>
              <a:t>Teza I.</a:t>
            </a:r>
          </a:p>
          <a:p>
            <a:pPr algn="just">
              <a:lnSpc>
                <a:spcPct val="150000"/>
              </a:lnSpc>
            </a:pPr>
            <a:r>
              <a:rPr lang="pl-PL" dirty="0"/>
              <a:t>3. Samo posłużenie się przez spadkodawcę sformułowaniem, że powód uporczywie nie dopełniał obowiązków rodzinnych bez wskazania rodzaju obowiązków, nie jest wystarczające. W rozpoznawanej sprawie spadkodawca nie zawarł żadnego sformułowania określającego okoliczności uzasadniające twierdzenie o ”uporczywym” postępowaniu powoda, co tym bardziej powoduje niemożność uznania treści testamentu za wystarczającą do pozbawienia go prawa do zachowku i zastosowania art. 1008 KC. Nie jest dopuszczalna rozszerzająca interpretacja treści testamentu.</a:t>
            </a:r>
          </a:p>
          <a:p>
            <a:pPr algn="just">
              <a:lnSpc>
                <a:spcPct val="150000"/>
              </a:lnSpc>
            </a:pPr>
            <a:r>
              <a:rPr lang="pl-PL" dirty="0"/>
              <a:t> </a:t>
            </a:r>
          </a:p>
          <a:p>
            <a:pPr algn="just">
              <a:lnSpc>
                <a:spcPct val="150000"/>
              </a:lnSpc>
            </a:pPr>
            <a:r>
              <a:rPr lang="pl-PL" b="1" dirty="0"/>
              <a:t>Pamiętajmy!</a:t>
            </a:r>
            <a:r>
              <a:rPr lang="pl-PL" dirty="0"/>
              <a:t> Im bardziej szczegółowe oświadczenie o wydziedziczeniu, tym większa szansa na jego utrzymanie w postępowaniu o zachowek!</a:t>
            </a:r>
          </a:p>
        </p:txBody>
      </p:sp>
      <p:sp>
        <p:nvSpPr>
          <p:cNvPr id="3" name="Symbol zastępczy stopki 2">
            <a:extLst>
              <a:ext uri="{FF2B5EF4-FFF2-40B4-BE49-F238E27FC236}">
                <a16:creationId xmlns:a16="http://schemas.microsoft.com/office/drawing/2014/main" id="{9B8C3352-F687-490E-BAC5-86D6119FAB55}"/>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252706349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rostokąt 2"/>
          <p:cNvSpPr/>
          <p:nvPr/>
        </p:nvSpPr>
        <p:spPr>
          <a:xfrm>
            <a:off x="1632636" y="92467"/>
            <a:ext cx="10367580" cy="5856411"/>
          </a:xfrm>
          <a:prstGeom prst="rect">
            <a:avLst/>
          </a:prstGeom>
        </p:spPr>
        <p:txBody>
          <a:bodyPr wrap="square">
            <a:spAutoFit/>
          </a:bodyPr>
          <a:lstStyle/>
          <a:p>
            <a:pPr algn="just">
              <a:lnSpc>
                <a:spcPct val="150000"/>
              </a:lnSpc>
            </a:pPr>
            <a:r>
              <a:rPr lang="pl-PL" b="1" dirty="0"/>
              <a:t>Przebaczenie i jego znaczenie</a:t>
            </a:r>
          </a:p>
          <a:p>
            <a:pPr algn="just">
              <a:lnSpc>
                <a:spcPct val="150000"/>
              </a:lnSpc>
            </a:pPr>
            <a:endParaRPr lang="pl-PL" b="1" dirty="0"/>
          </a:p>
          <a:p>
            <a:pPr algn="ctr">
              <a:lnSpc>
                <a:spcPct val="150000"/>
              </a:lnSpc>
            </a:pPr>
            <a:r>
              <a:rPr lang="pl-PL" b="1" dirty="0"/>
              <a:t>Art. 1010 k.c.</a:t>
            </a:r>
            <a:endParaRPr lang="pl-PL" dirty="0"/>
          </a:p>
          <a:p>
            <a:pPr algn="just">
              <a:lnSpc>
                <a:spcPct val="150000"/>
              </a:lnSpc>
            </a:pPr>
            <a:r>
              <a:rPr lang="pl-PL" dirty="0"/>
              <a:t>§1. Spadkodawca nie może wydziedziczyć uprawnionego do zachowku, jeżeli mu przebaczył.</a:t>
            </a:r>
          </a:p>
          <a:p>
            <a:pPr algn="just">
              <a:lnSpc>
                <a:spcPct val="150000"/>
              </a:lnSpc>
            </a:pPr>
            <a:r>
              <a:rPr lang="pl-PL" dirty="0"/>
              <a:t>§2. Jeżeli w chwili przebaczenia spadkodawca nie miał zdolności do czynności prawnych, przebaczenie jest skuteczne, gdy nastąpiło z dostatecznym rozeznaniem.</a:t>
            </a:r>
          </a:p>
          <a:p>
            <a:pPr algn="just">
              <a:lnSpc>
                <a:spcPct val="150000"/>
              </a:lnSpc>
            </a:pPr>
            <a:endParaRPr lang="pl-PL" b="1" dirty="0"/>
          </a:p>
          <a:p>
            <a:pPr algn="just">
              <a:lnSpc>
                <a:spcPct val="150000"/>
              </a:lnSpc>
            </a:pPr>
            <a:r>
              <a:rPr lang="pl-PL" b="1" dirty="0"/>
              <a:t>Sprecyzowanie, jaki charakter prawny ma akt przebaczenia, budzi kontrowersje w literaturze przedmiotu. Według jednych autorów jest to akt wyłącznie uczuciowy (</a:t>
            </a:r>
            <a:r>
              <a:rPr lang="pl-PL" b="1" i="1" dirty="0"/>
              <a:t>J. Zrałek</a:t>
            </a:r>
            <a:r>
              <a:rPr lang="pl-PL" b="1" dirty="0"/>
              <a:t>, Niegodność, s. 214; </a:t>
            </a:r>
            <a:r>
              <a:rPr lang="pl-PL" b="1" i="1" dirty="0"/>
              <a:t>M. Krajewski</a:t>
            </a:r>
            <a:r>
              <a:rPr lang="pl-PL" b="1" dirty="0"/>
              <a:t>, Przebaczenie, s. 68) i co za tym idzie - nie można do niego stosować przepisów o wadach oświadczenia woli (</a:t>
            </a:r>
            <a:r>
              <a:rPr lang="pl-PL" b="1" i="1" dirty="0"/>
              <a:t>M. Krajewski</a:t>
            </a:r>
            <a:r>
              <a:rPr lang="pl-PL" b="1" dirty="0"/>
              <a:t>, Przebaczenie, s. 70), według innych za przebaczenie trzeba raczej uznać uzewnętrzniony przejaw stanu uczuciowego spadkodawcy (</a:t>
            </a:r>
            <a:r>
              <a:rPr lang="pl-PL" b="1" i="1" dirty="0"/>
              <a:t>M. </a:t>
            </a:r>
            <a:r>
              <a:rPr lang="pl-PL" b="1" i="1" dirty="0" err="1"/>
              <a:t>Wilejczyk</a:t>
            </a:r>
            <a:r>
              <a:rPr lang="pl-PL" b="1" dirty="0"/>
              <a:t>, Cywilnoprawne, s. 103). </a:t>
            </a:r>
            <a:endParaRPr lang="pl-PL" dirty="0"/>
          </a:p>
        </p:txBody>
      </p:sp>
      <p:sp>
        <p:nvSpPr>
          <p:cNvPr id="2" name="Symbol zastępczy stopki 1">
            <a:extLst>
              <a:ext uri="{FF2B5EF4-FFF2-40B4-BE49-F238E27FC236}">
                <a16:creationId xmlns:a16="http://schemas.microsoft.com/office/drawing/2014/main" id="{8DD6182E-A178-47B8-824D-805DC6D9BE54}"/>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25854813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stopki 1">
            <a:extLst>
              <a:ext uri="{FF2B5EF4-FFF2-40B4-BE49-F238E27FC236}">
                <a16:creationId xmlns:a16="http://schemas.microsoft.com/office/drawing/2014/main" id="{9794D2CF-BA1C-4F66-A0E6-74E50C6C2B17}"/>
              </a:ext>
            </a:extLst>
          </p:cNvPr>
          <p:cNvSpPr>
            <a:spLocks noGrp="1"/>
          </p:cNvSpPr>
          <p:nvPr>
            <p:ph type="ftr" sz="quarter" idx="11"/>
          </p:nvPr>
        </p:nvSpPr>
        <p:spPr/>
        <p:txBody>
          <a:bodyPr/>
          <a:lstStyle/>
          <a:p>
            <a:r>
              <a:rPr lang="pl-PL"/>
              <a:t>kontakt@adwokat-cichocka.pl</a:t>
            </a:r>
          </a:p>
        </p:txBody>
      </p:sp>
      <p:sp>
        <p:nvSpPr>
          <p:cNvPr id="3" name="Prostokąt 2">
            <a:extLst>
              <a:ext uri="{FF2B5EF4-FFF2-40B4-BE49-F238E27FC236}">
                <a16:creationId xmlns:a16="http://schemas.microsoft.com/office/drawing/2014/main" id="{53C688B7-3BDA-47C2-A399-6C34280D09C4}"/>
              </a:ext>
            </a:extLst>
          </p:cNvPr>
          <p:cNvSpPr/>
          <p:nvPr/>
        </p:nvSpPr>
        <p:spPr>
          <a:xfrm>
            <a:off x="1571947" y="0"/>
            <a:ext cx="10620054" cy="5856411"/>
          </a:xfrm>
          <a:prstGeom prst="rect">
            <a:avLst/>
          </a:prstGeom>
        </p:spPr>
        <p:txBody>
          <a:bodyPr wrap="square">
            <a:spAutoFit/>
          </a:bodyPr>
          <a:lstStyle/>
          <a:p>
            <a:pPr algn="just">
              <a:lnSpc>
                <a:spcPct val="150000"/>
              </a:lnSpc>
            </a:pPr>
            <a:endParaRPr lang="pl-PL" b="1" dirty="0"/>
          </a:p>
          <a:p>
            <a:pPr algn="just">
              <a:lnSpc>
                <a:spcPct val="150000"/>
              </a:lnSpc>
            </a:pPr>
            <a:endParaRPr lang="pl-PL" b="1" dirty="0"/>
          </a:p>
          <a:p>
            <a:pPr algn="just">
              <a:lnSpc>
                <a:spcPct val="150000"/>
              </a:lnSpc>
            </a:pPr>
            <a:r>
              <a:rPr lang="pl-PL" dirty="0"/>
              <a:t>Zgodzić należy się natomiast niewątpliwie z tym, że przebaczenie ma charakter aktu ściśle osobistego i jako takie nie może być dokonywane za pośrednictwem osoby trzeciej, np. przedstawiciela ustawowego czy pełnomocnika. </a:t>
            </a:r>
          </a:p>
          <a:p>
            <a:pPr algn="just">
              <a:lnSpc>
                <a:spcPct val="150000"/>
              </a:lnSpc>
            </a:pPr>
            <a:endParaRPr lang="pl-PL" dirty="0"/>
          </a:p>
          <a:p>
            <a:pPr algn="just">
              <a:lnSpc>
                <a:spcPct val="150000"/>
              </a:lnSpc>
            </a:pPr>
            <a:r>
              <a:rPr lang="pl-PL" dirty="0"/>
              <a:t>(</a:t>
            </a:r>
            <a:r>
              <a:rPr lang="pl-PL" i="1" dirty="0"/>
              <a:t>P. Księżak</a:t>
            </a:r>
            <a:r>
              <a:rPr lang="pl-PL" dirty="0"/>
              <a:t>, Przebaczenie, s. 65; </a:t>
            </a:r>
            <a:r>
              <a:rPr lang="pl-PL" i="1" dirty="0"/>
              <a:t>E. Skowrońska-Bocian</a:t>
            </a:r>
            <a:r>
              <a:rPr lang="pl-PL" dirty="0"/>
              <a:t>, Komentarz, 2005, s. 52; </a:t>
            </a:r>
            <a:r>
              <a:rPr lang="pl-PL" i="1" dirty="0"/>
              <a:t>M. Pazdan</a:t>
            </a:r>
            <a:r>
              <a:rPr lang="pl-PL" dirty="0"/>
              <a:t>, w: </a:t>
            </a:r>
            <a:r>
              <a:rPr lang="pl-PL" i="1" dirty="0"/>
              <a:t>K. Pietrzykowski</a:t>
            </a:r>
            <a:r>
              <a:rPr lang="pl-PL" dirty="0"/>
              <a:t>, Komentarz KC, t. 2, 2021, art. 930, </a:t>
            </a:r>
            <a:r>
              <a:rPr lang="pl-PL" u="sng" dirty="0">
                <a:hlinkClick r:id="rId2"/>
              </a:rPr>
              <a:t>Nb 8</a:t>
            </a:r>
            <a:r>
              <a:rPr lang="pl-PL" dirty="0"/>
              <a:t>; </a:t>
            </a:r>
            <a:r>
              <a:rPr lang="pl-PL" i="1" dirty="0"/>
              <a:t>M. Zelek</a:t>
            </a:r>
            <a:r>
              <a:rPr lang="pl-PL" dirty="0"/>
              <a:t>, w: </a:t>
            </a:r>
            <a:r>
              <a:rPr lang="pl-PL" i="1" dirty="0"/>
              <a:t>M. Gutowski</a:t>
            </a:r>
            <a:r>
              <a:rPr lang="pl-PL" dirty="0"/>
              <a:t>, Komentarz KC, t. 3, 2022, art. 930, </a:t>
            </a:r>
            <a:r>
              <a:rPr lang="pl-PL" u="sng" dirty="0">
                <a:hlinkClick r:id="rId3"/>
              </a:rPr>
              <a:t>Nb 3</a:t>
            </a:r>
            <a:r>
              <a:rPr lang="pl-PL" dirty="0"/>
              <a:t>).</a:t>
            </a:r>
          </a:p>
          <a:p>
            <a:pPr algn="just">
              <a:lnSpc>
                <a:spcPct val="150000"/>
              </a:lnSpc>
            </a:pPr>
            <a:endParaRPr lang="pl-PL" dirty="0"/>
          </a:p>
          <a:p>
            <a:pPr algn="just">
              <a:lnSpc>
                <a:spcPct val="150000"/>
              </a:lnSpc>
            </a:pPr>
            <a:r>
              <a:rPr lang="pl-PL" b="1" dirty="0"/>
              <a:t>Przebaczenie nie może być dokonywane pod warunkiem lub z zastrzeżeniem terminu.</a:t>
            </a:r>
          </a:p>
          <a:p>
            <a:pPr algn="just">
              <a:lnSpc>
                <a:spcPct val="150000"/>
              </a:lnSpc>
            </a:pPr>
            <a:endParaRPr lang="pl-PL" dirty="0"/>
          </a:p>
          <a:p>
            <a:pPr algn="just">
              <a:lnSpc>
                <a:spcPct val="150000"/>
              </a:lnSpc>
            </a:pPr>
            <a:r>
              <a:rPr lang="pl-PL" dirty="0"/>
              <a:t>(</a:t>
            </a:r>
            <a:r>
              <a:rPr lang="pl-PL" i="1" dirty="0"/>
              <a:t>M. Zelek</a:t>
            </a:r>
            <a:r>
              <a:rPr lang="pl-PL" dirty="0"/>
              <a:t>, w: </a:t>
            </a:r>
            <a:r>
              <a:rPr lang="pl-PL" i="1" dirty="0"/>
              <a:t>M. Gutowski</a:t>
            </a:r>
            <a:r>
              <a:rPr lang="pl-PL" dirty="0"/>
              <a:t>, Komentarz KC, t. 3, 2022, art. 930, </a:t>
            </a:r>
            <a:r>
              <a:rPr lang="pl-PL" u="sng" dirty="0">
                <a:hlinkClick r:id="rId4"/>
              </a:rPr>
              <a:t>Nb 4</a:t>
            </a:r>
            <a:r>
              <a:rPr lang="pl-PL" dirty="0"/>
              <a:t>; </a:t>
            </a:r>
            <a:r>
              <a:rPr lang="pl-PL" i="1" dirty="0"/>
              <a:t>M. Pazdan</a:t>
            </a:r>
            <a:r>
              <a:rPr lang="pl-PL" dirty="0"/>
              <a:t>, w: </a:t>
            </a:r>
            <a:r>
              <a:rPr lang="pl-PL" i="1" dirty="0"/>
              <a:t>K. Pietrzykowski</a:t>
            </a:r>
            <a:r>
              <a:rPr lang="pl-PL" dirty="0"/>
              <a:t>, Komentarz KC, t. 2, 2021, art. 930, </a:t>
            </a:r>
            <a:r>
              <a:rPr lang="pl-PL" u="sng" dirty="0">
                <a:hlinkClick r:id="rId5"/>
              </a:rPr>
              <a:t>Nb 10</a:t>
            </a:r>
            <a:r>
              <a:rPr lang="pl-PL" dirty="0"/>
              <a:t>).</a:t>
            </a:r>
          </a:p>
        </p:txBody>
      </p:sp>
    </p:spTree>
    <p:extLst>
      <p:ext uri="{BB962C8B-B14F-4D97-AF65-F5344CB8AC3E}">
        <p14:creationId xmlns:p14="http://schemas.microsoft.com/office/powerpoint/2010/main" val="2788820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818526" y="357067"/>
            <a:ext cx="10202238" cy="5856668"/>
          </a:xfrm>
          <a:prstGeom prst="rect">
            <a:avLst/>
          </a:prstGeom>
        </p:spPr>
        <p:txBody>
          <a:bodyPr wrap="square">
            <a:spAutoFit/>
          </a:bodyPr>
          <a:lstStyle/>
          <a:p>
            <a:pPr algn="just">
              <a:lnSpc>
                <a:spcPct val="150000"/>
              </a:lnSpc>
            </a:pPr>
            <a:r>
              <a:rPr lang="pl-PL" b="1" dirty="0"/>
              <a:t>Wydziedziczenie </a:t>
            </a:r>
            <a:r>
              <a:rPr lang="pl-PL" b="1" i="1" dirty="0"/>
              <a:t>sensu largo:</a:t>
            </a:r>
            <a:r>
              <a:rPr lang="pl-PL" dirty="0"/>
              <a:t> </a:t>
            </a:r>
            <a:r>
              <a:rPr lang="pl-PL" i="1" dirty="0"/>
              <a:t>wydziedziczenie to pozbawienie spadkobiercy prawa do udziału w spadku po spadkodawcy, tj. testament negatywny</a:t>
            </a:r>
            <a:r>
              <a:rPr lang="pl-PL" dirty="0"/>
              <a:t>. </a:t>
            </a:r>
          </a:p>
          <a:p>
            <a:pPr algn="just">
              <a:lnSpc>
                <a:spcPct val="150000"/>
              </a:lnSpc>
            </a:pPr>
            <a:endParaRPr lang="pl-PL" dirty="0"/>
          </a:p>
          <a:p>
            <a:pPr algn="just">
              <a:lnSpc>
                <a:spcPct val="150000"/>
              </a:lnSpc>
            </a:pPr>
            <a:r>
              <a:rPr lang="pl-PL" dirty="0"/>
              <a:t>Tak: m.in. </a:t>
            </a:r>
            <a:r>
              <a:rPr lang="pl-PL" i="1" dirty="0"/>
              <a:t>E. </a:t>
            </a:r>
            <a:r>
              <a:rPr lang="pl-PL" i="1" dirty="0" err="1"/>
              <a:t>Niezbecka</a:t>
            </a:r>
            <a:r>
              <a:rPr lang="pl-PL" dirty="0"/>
              <a:t>, Skutki prawne, s. 22; podobnie </a:t>
            </a:r>
            <a:r>
              <a:rPr lang="pl-PL" i="1" dirty="0"/>
              <a:t>H. Witczak</a:t>
            </a:r>
            <a:r>
              <a:rPr lang="pl-PL" dirty="0"/>
              <a:t>, Wyłączenie, s. 104.</a:t>
            </a:r>
          </a:p>
          <a:p>
            <a:pPr algn="just">
              <a:lnSpc>
                <a:spcPct val="150000"/>
              </a:lnSpc>
            </a:pPr>
            <a:endParaRPr lang="pl-PL" dirty="0"/>
          </a:p>
          <a:p>
            <a:pPr algn="just">
              <a:lnSpc>
                <a:spcPct val="150000"/>
              </a:lnSpc>
            </a:pPr>
            <a:r>
              <a:rPr lang="pl-PL" dirty="0"/>
              <a:t>Art. 1008 k.c. reguluje kwestię wydziedziczenia sensu stricto. </a:t>
            </a:r>
            <a:r>
              <a:rPr lang="pl-PL" b="1" dirty="0"/>
              <a:t>Pojęciem wydziedziczenia obejmowane są często, </a:t>
            </a:r>
            <a:r>
              <a:rPr lang="pl-PL" b="1" u="sng" dirty="0"/>
              <a:t>chociaż nieprawidłowo</a:t>
            </a:r>
            <a:r>
              <a:rPr lang="pl-PL" b="1" dirty="0"/>
              <a:t>, sytuacje, w których spadkodawca pozbawia spadkobiercę przypadającego mu z mocy ustawy udziału w spadku.</a:t>
            </a:r>
            <a:r>
              <a:rPr lang="pl-PL" dirty="0"/>
              <a:t> Zgodnie jednak z przepisami kodeksu cywilnego wydziedziczenie oznacza pozbawienie osoby uprawnionej do zachowku z mocy art. 991§1 przysługującego jej prawa.</a:t>
            </a:r>
          </a:p>
          <a:p>
            <a:pPr algn="just">
              <a:lnSpc>
                <a:spcPct val="150000"/>
              </a:lnSpc>
            </a:pPr>
            <a:endParaRPr lang="pl-PL" dirty="0"/>
          </a:p>
          <a:p>
            <a:pPr algn="just">
              <a:lnSpc>
                <a:spcPct val="150000"/>
              </a:lnSpc>
            </a:pPr>
            <a:r>
              <a:rPr lang="pl-PL" dirty="0"/>
              <a:t>Tak: Elżbieta Skowrońska – Bocian, Jacek Wierciński w: Kodeks Cywilny, Komentarz, Tom VI, Spadki pod red. Jacka Gudowskiego, wyd. 2, s. 293. </a:t>
            </a:r>
          </a:p>
          <a:p>
            <a:pPr algn="just">
              <a:lnSpc>
                <a:spcPct val="150000"/>
              </a:lnSpc>
            </a:pPr>
            <a:endParaRPr lang="pl-PL" dirty="0"/>
          </a:p>
        </p:txBody>
      </p:sp>
      <p:sp>
        <p:nvSpPr>
          <p:cNvPr id="3" name="Symbol zastępczy stopki 2">
            <a:extLst>
              <a:ext uri="{FF2B5EF4-FFF2-40B4-BE49-F238E27FC236}">
                <a16:creationId xmlns:a16="http://schemas.microsoft.com/office/drawing/2014/main" id="{C7D7F7B7-9C39-426F-82CB-79357AE61CE5}"/>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996301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stopki 1">
            <a:extLst>
              <a:ext uri="{FF2B5EF4-FFF2-40B4-BE49-F238E27FC236}">
                <a16:creationId xmlns:a16="http://schemas.microsoft.com/office/drawing/2014/main" id="{CA988A92-1109-4A24-BD64-C56AA9A64CF8}"/>
              </a:ext>
            </a:extLst>
          </p:cNvPr>
          <p:cNvSpPr>
            <a:spLocks noGrp="1"/>
          </p:cNvSpPr>
          <p:nvPr>
            <p:ph type="ftr" sz="quarter" idx="11"/>
          </p:nvPr>
        </p:nvSpPr>
        <p:spPr/>
        <p:txBody>
          <a:bodyPr/>
          <a:lstStyle/>
          <a:p>
            <a:r>
              <a:rPr lang="pl-PL"/>
              <a:t>kontakt@adwokat-cichocka.pl</a:t>
            </a:r>
          </a:p>
        </p:txBody>
      </p:sp>
      <p:sp>
        <p:nvSpPr>
          <p:cNvPr id="3" name="Prostokąt 2">
            <a:extLst>
              <a:ext uri="{FF2B5EF4-FFF2-40B4-BE49-F238E27FC236}">
                <a16:creationId xmlns:a16="http://schemas.microsoft.com/office/drawing/2014/main" id="{0A0D50E9-EFC4-4F9A-B407-C781E7BBE2FE}"/>
              </a:ext>
            </a:extLst>
          </p:cNvPr>
          <p:cNvSpPr/>
          <p:nvPr/>
        </p:nvSpPr>
        <p:spPr>
          <a:xfrm>
            <a:off x="1972638" y="616449"/>
            <a:ext cx="9678256" cy="4610173"/>
          </a:xfrm>
          <a:prstGeom prst="rect">
            <a:avLst/>
          </a:prstGeom>
        </p:spPr>
        <p:txBody>
          <a:bodyPr wrap="square">
            <a:spAutoFit/>
          </a:bodyPr>
          <a:lstStyle/>
          <a:p>
            <a:pPr algn="just">
              <a:lnSpc>
                <a:spcPct val="150000"/>
              </a:lnSpc>
            </a:pPr>
            <a:r>
              <a:rPr lang="pl-PL" b="1" dirty="0"/>
              <a:t>Wyrok Sądu Apelacyjnego w Poznaniu - I Wydział Cywilny z dnia 30 czerwca 2021 r.</a:t>
            </a:r>
            <a:br>
              <a:rPr lang="pl-PL" b="1" dirty="0"/>
            </a:br>
            <a:r>
              <a:rPr lang="pl-PL" b="1" dirty="0"/>
              <a:t>I </a:t>
            </a:r>
            <a:r>
              <a:rPr lang="pl-PL" b="1" dirty="0" err="1"/>
              <a:t>ACa</a:t>
            </a:r>
            <a:r>
              <a:rPr lang="pl-PL" b="1" dirty="0"/>
              <a:t> 505/20</a:t>
            </a:r>
          </a:p>
          <a:p>
            <a:pPr algn="just">
              <a:lnSpc>
                <a:spcPct val="150000"/>
              </a:lnSpc>
            </a:pPr>
            <a:endParaRPr lang="pl-PL" dirty="0"/>
          </a:p>
          <a:p>
            <a:pPr algn="just">
              <a:lnSpc>
                <a:spcPct val="150000"/>
              </a:lnSpc>
            </a:pPr>
            <a:r>
              <a:rPr lang="pl-PL" dirty="0"/>
              <a:t>2. </a:t>
            </a:r>
            <a:r>
              <a:rPr lang="pl-PL" b="1" dirty="0"/>
              <a:t>Przebaczenie nie jest oświadczeniem woli</a:t>
            </a:r>
            <a:r>
              <a:rPr lang="pl-PL" dirty="0"/>
              <a:t>. Szczególny charakter tego aktu uczuciowego, jego kulturowy, socjologiczny i psychologiczny kontekst, przemawia przeciw uznawaniu tego aktu za oświadczenie w jakikolwiek sposób podobne do oświadczenia woli. W sensie prawnym przebaczenie to wyrażona na zewnątrz decyzja, by nie wywodzić nic więcej z doznanej przykrości. Ma na celu niewypominanie przykrości, potraktowanie jej przez tego, który jej doznał jako niebyłej. Jeśli z czyjegoś zachowania można wnosić, że nadal przykrość traktuje jako istniejącą, można mieć wątpliwości, czy doszło do przebaczenia.</a:t>
            </a:r>
          </a:p>
        </p:txBody>
      </p:sp>
    </p:spTree>
    <p:extLst>
      <p:ext uri="{BB962C8B-B14F-4D97-AF65-F5344CB8AC3E}">
        <p14:creationId xmlns:p14="http://schemas.microsoft.com/office/powerpoint/2010/main" val="333479733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stopki 1">
            <a:extLst>
              <a:ext uri="{FF2B5EF4-FFF2-40B4-BE49-F238E27FC236}">
                <a16:creationId xmlns:a16="http://schemas.microsoft.com/office/drawing/2014/main" id="{CA988A92-1109-4A24-BD64-C56AA9A64CF8}"/>
              </a:ext>
            </a:extLst>
          </p:cNvPr>
          <p:cNvSpPr>
            <a:spLocks noGrp="1"/>
          </p:cNvSpPr>
          <p:nvPr>
            <p:ph type="ftr" sz="quarter" idx="11"/>
          </p:nvPr>
        </p:nvSpPr>
        <p:spPr/>
        <p:txBody>
          <a:bodyPr/>
          <a:lstStyle/>
          <a:p>
            <a:r>
              <a:rPr lang="pl-PL" dirty="0"/>
              <a:t>kontakt@adwokat-cichocka.pl</a:t>
            </a:r>
          </a:p>
        </p:txBody>
      </p:sp>
      <p:sp>
        <p:nvSpPr>
          <p:cNvPr id="3" name="Prostokąt 2">
            <a:extLst>
              <a:ext uri="{FF2B5EF4-FFF2-40B4-BE49-F238E27FC236}">
                <a16:creationId xmlns:a16="http://schemas.microsoft.com/office/drawing/2014/main" id="{6B86D62A-7A10-483D-BF8C-15C482EFB821}"/>
              </a:ext>
            </a:extLst>
          </p:cNvPr>
          <p:cNvSpPr/>
          <p:nvPr/>
        </p:nvSpPr>
        <p:spPr>
          <a:xfrm>
            <a:off x="1859622" y="585627"/>
            <a:ext cx="10048126" cy="4610173"/>
          </a:xfrm>
          <a:prstGeom prst="rect">
            <a:avLst/>
          </a:prstGeom>
        </p:spPr>
        <p:txBody>
          <a:bodyPr wrap="square">
            <a:spAutoFit/>
          </a:bodyPr>
          <a:lstStyle/>
          <a:p>
            <a:pPr algn="just">
              <a:lnSpc>
                <a:spcPct val="150000"/>
              </a:lnSpc>
            </a:pPr>
            <a:endParaRPr lang="pl-PL" b="1" dirty="0"/>
          </a:p>
          <a:p>
            <a:pPr algn="just">
              <a:lnSpc>
                <a:spcPct val="150000"/>
              </a:lnSpc>
            </a:pPr>
            <a:r>
              <a:rPr lang="pl-PL" b="1" dirty="0"/>
              <a:t>Wyrok Sądu Najwyższego - Izba Cywilna z dnia 30 października 2024 r.</a:t>
            </a:r>
            <a:br>
              <a:rPr lang="pl-PL" b="1" dirty="0"/>
            </a:br>
            <a:r>
              <a:rPr lang="pl-PL" b="1" dirty="0"/>
              <a:t>II CSKP 2344/22</a:t>
            </a:r>
          </a:p>
          <a:p>
            <a:pPr algn="just">
              <a:lnSpc>
                <a:spcPct val="150000"/>
              </a:lnSpc>
            </a:pPr>
            <a:endParaRPr lang="pl-PL" dirty="0"/>
          </a:p>
          <a:p>
            <a:pPr algn="just">
              <a:lnSpc>
                <a:spcPct val="150000"/>
              </a:lnSpc>
            </a:pPr>
            <a:r>
              <a:rPr lang="pl-PL" dirty="0"/>
              <a:t>Teza</a:t>
            </a:r>
          </a:p>
          <a:p>
            <a:pPr algn="just">
              <a:lnSpc>
                <a:spcPct val="150000"/>
              </a:lnSpc>
            </a:pPr>
            <a:r>
              <a:rPr lang="pl-PL" dirty="0"/>
              <a:t>1. Przyjmuje się, że w sensie prawnym przebaczenie jest wyrażoną na zewnątrz, czytelną dla otoczenia i jednoznaczną decyzją, by nie żywić już żadnych pretensji z tytułu doznanej wcześniej przykrości. Jeśli z czyjegoś zachowania wynika, że w dalszym ciągu nie może pogodzić się z doznaną przykrością, rozpamiętuje ją, traktuje jako istniejącą, o czym komunikuje otoczeniu lub daje to odczuć w inny sposób - nie można przyjąć, że doszło do przebaczenia.</a:t>
            </a:r>
          </a:p>
        </p:txBody>
      </p:sp>
    </p:spTree>
    <p:extLst>
      <p:ext uri="{BB962C8B-B14F-4D97-AF65-F5344CB8AC3E}">
        <p14:creationId xmlns:p14="http://schemas.microsoft.com/office/powerpoint/2010/main" val="413210163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stopki 1">
            <a:extLst>
              <a:ext uri="{FF2B5EF4-FFF2-40B4-BE49-F238E27FC236}">
                <a16:creationId xmlns:a16="http://schemas.microsoft.com/office/drawing/2014/main" id="{CA988A92-1109-4A24-BD64-C56AA9A64CF8}"/>
              </a:ext>
            </a:extLst>
          </p:cNvPr>
          <p:cNvSpPr>
            <a:spLocks noGrp="1"/>
          </p:cNvSpPr>
          <p:nvPr>
            <p:ph type="ftr" sz="quarter" idx="11"/>
          </p:nvPr>
        </p:nvSpPr>
        <p:spPr/>
        <p:txBody>
          <a:bodyPr/>
          <a:lstStyle/>
          <a:p>
            <a:r>
              <a:rPr lang="pl-PL"/>
              <a:t>kontakt@adwokat-cichocka.pl</a:t>
            </a:r>
          </a:p>
        </p:txBody>
      </p:sp>
      <p:sp>
        <p:nvSpPr>
          <p:cNvPr id="3" name="Prostokąt 2">
            <a:extLst>
              <a:ext uri="{FF2B5EF4-FFF2-40B4-BE49-F238E27FC236}">
                <a16:creationId xmlns:a16="http://schemas.microsoft.com/office/drawing/2014/main" id="{1A854D0C-AB20-4790-B433-42356AFEE398}"/>
              </a:ext>
            </a:extLst>
          </p:cNvPr>
          <p:cNvSpPr/>
          <p:nvPr/>
        </p:nvSpPr>
        <p:spPr>
          <a:xfrm>
            <a:off x="1982789" y="133564"/>
            <a:ext cx="9955782" cy="4610173"/>
          </a:xfrm>
          <a:prstGeom prst="rect">
            <a:avLst/>
          </a:prstGeom>
        </p:spPr>
        <p:txBody>
          <a:bodyPr wrap="square">
            <a:spAutoFit/>
          </a:bodyPr>
          <a:lstStyle/>
          <a:p>
            <a:pPr algn="just">
              <a:lnSpc>
                <a:spcPct val="150000"/>
              </a:lnSpc>
            </a:pPr>
            <a:endParaRPr lang="pl-PL" b="1" dirty="0"/>
          </a:p>
          <a:p>
            <a:pPr algn="just">
              <a:lnSpc>
                <a:spcPct val="150000"/>
              </a:lnSpc>
            </a:pPr>
            <a:endParaRPr lang="pl-PL" b="1" dirty="0"/>
          </a:p>
          <a:p>
            <a:pPr algn="just">
              <a:lnSpc>
                <a:spcPct val="150000"/>
              </a:lnSpc>
            </a:pPr>
            <a:r>
              <a:rPr lang="pl-PL" b="1" dirty="0"/>
              <a:t>Definicja robocza przebaczenia:</a:t>
            </a:r>
            <a:endParaRPr lang="pl-PL" dirty="0"/>
          </a:p>
          <a:p>
            <a:pPr algn="just">
              <a:lnSpc>
                <a:spcPct val="150000"/>
              </a:lnSpc>
            </a:pPr>
            <a:endParaRPr lang="pl-PL" dirty="0"/>
          </a:p>
          <a:p>
            <a:pPr algn="just">
              <a:lnSpc>
                <a:spcPct val="150000"/>
              </a:lnSpc>
            </a:pPr>
            <a:r>
              <a:rPr lang="pl-PL" dirty="0"/>
              <a:t>Przebaczenie jest zachowaniem spadkodawcy, niemającym charakteru oświadczenia woli, o znacznym udziale czynnika emocjonalnego, polegającym na puszczeniu w niepamięć doznanej krzywdy i odczutej urazy. Spadkodawca ma wiedzę o </a:t>
            </a:r>
            <a:r>
              <a:rPr lang="pl-PL" dirty="0" err="1"/>
              <a:t>zachowaniach</a:t>
            </a:r>
            <a:r>
              <a:rPr lang="pl-PL" dirty="0"/>
              <a:t> uprawnionego do zachowku, stanowiących emanację przyczyn wydziedziczenia z art. 1008 k.c., jednakże mimo to – przebacza mu, nie wyciąga konsekwencji prawnych z jego zachowania. Musi zostać uzewnętrznione przez spadkodawcę.</a:t>
            </a:r>
          </a:p>
        </p:txBody>
      </p:sp>
    </p:spTree>
    <p:extLst>
      <p:ext uri="{BB962C8B-B14F-4D97-AF65-F5344CB8AC3E}">
        <p14:creationId xmlns:p14="http://schemas.microsoft.com/office/powerpoint/2010/main" val="362651890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stopki 1">
            <a:extLst>
              <a:ext uri="{FF2B5EF4-FFF2-40B4-BE49-F238E27FC236}">
                <a16:creationId xmlns:a16="http://schemas.microsoft.com/office/drawing/2014/main" id="{CA988A92-1109-4A24-BD64-C56AA9A64CF8}"/>
              </a:ext>
            </a:extLst>
          </p:cNvPr>
          <p:cNvSpPr>
            <a:spLocks noGrp="1"/>
          </p:cNvSpPr>
          <p:nvPr>
            <p:ph type="ftr" sz="quarter" idx="11"/>
          </p:nvPr>
        </p:nvSpPr>
        <p:spPr/>
        <p:txBody>
          <a:bodyPr/>
          <a:lstStyle/>
          <a:p>
            <a:r>
              <a:rPr lang="pl-PL"/>
              <a:t>kontakt@adwokat-cichocka.pl</a:t>
            </a:r>
          </a:p>
        </p:txBody>
      </p:sp>
      <p:sp>
        <p:nvSpPr>
          <p:cNvPr id="3" name="Prostokąt 2">
            <a:extLst>
              <a:ext uri="{FF2B5EF4-FFF2-40B4-BE49-F238E27FC236}">
                <a16:creationId xmlns:a16="http://schemas.microsoft.com/office/drawing/2014/main" id="{53D720D2-C8BD-4825-BE6F-451A9560135E}"/>
              </a:ext>
            </a:extLst>
          </p:cNvPr>
          <p:cNvSpPr/>
          <p:nvPr/>
        </p:nvSpPr>
        <p:spPr>
          <a:xfrm>
            <a:off x="1633591" y="226031"/>
            <a:ext cx="10253609" cy="5856668"/>
          </a:xfrm>
          <a:prstGeom prst="rect">
            <a:avLst/>
          </a:prstGeom>
        </p:spPr>
        <p:txBody>
          <a:bodyPr wrap="square">
            <a:spAutoFit/>
          </a:bodyPr>
          <a:lstStyle/>
          <a:p>
            <a:pPr algn="just">
              <a:lnSpc>
                <a:spcPct val="150000"/>
              </a:lnSpc>
            </a:pPr>
            <a:r>
              <a:rPr lang="pl-PL" b="1" dirty="0"/>
              <a:t>Moment przebaczenia:</a:t>
            </a:r>
            <a:endParaRPr lang="pl-PL" dirty="0"/>
          </a:p>
          <a:p>
            <a:pPr algn="just">
              <a:lnSpc>
                <a:spcPct val="150000"/>
              </a:lnSpc>
            </a:pPr>
            <a:endParaRPr lang="pl-PL" dirty="0"/>
          </a:p>
          <a:p>
            <a:pPr algn="just">
              <a:lnSpc>
                <a:spcPct val="150000"/>
              </a:lnSpc>
            </a:pPr>
            <a:r>
              <a:rPr lang="pl-PL" dirty="0"/>
              <a:t>Przebaczenie może nastąpić w dwóch momentach:</a:t>
            </a:r>
          </a:p>
          <a:p>
            <a:pPr marL="342900" lvl="0" indent="-342900" algn="just">
              <a:lnSpc>
                <a:spcPct val="150000"/>
              </a:lnSpc>
              <a:buFont typeface="+mj-lt"/>
              <a:buAutoNum type="arabicPeriod"/>
            </a:pPr>
            <a:r>
              <a:rPr lang="pl-PL" dirty="0"/>
              <a:t>przed złożeniem oświadczenia o wydziedziczeniu, </a:t>
            </a:r>
          </a:p>
          <a:p>
            <a:pPr marL="342900" lvl="0" indent="-342900" algn="just">
              <a:lnSpc>
                <a:spcPct val="150000"/>
              </a:lnSpc>
              <a:buFont typeface="+mj-lt"/>
              <a:buAutoNum type="arabicPeriod"/>
            </a:pPr>
            <a:r>
              <a:rPr lang="pl-PL" dirty="0"/>
              <a:t>po złożeniu oświadczenia o wydziedziczeniu. </a:t>
            </a:r>
          </a:p>
          <a:p>
            <a:pPr algn="just">
              <a:lnSpc>
                <a:spcPct val="150000"/>
              </a:lnSpc>
            </a:pPr>
            <a:r>
              <a:rPr lang="pl-PL" dirty="0"/>
              <a:t> </a:t>
            </a:r>
          </a:p>
          <a:p>
            <a:pPr algn="just">
              <a:lnSpc>
                <a:spcPct val="150000"/>
              </a:lnSpc>
            </a:pPr>
            <a:r>
              <a:rPr lang="pl-PL" dirty="0"/>
              <a:t>Wskazuje się, że w przypadku gdy spadkodawca wybacza uprawnionemu do zachowku jego zachowanie (jedno z wymienionych w </a:t>
            </a:r>
            <a:r>
              <a:rPr lang="pl-PL" u="sng" dirty="0">
                <a:hlinkClick r:id="rId2"/>
              </a:rPr>
              <a:t>art. 1008</a:t>
            </a:r>
            <a:r>
              <a:rPr lang="pl-PL" dirty="0"/>
              <a:t> KC), z uwagi na które dopiero planował go wydziedziczyć, to przebaczenie takie może być dokonane w dowolnej formie, a spadkodawca w testamencie po prostu nie dokona wydziedziczenia z uwagi na tę przyczynę. </a:t>
            </a:r>
          </a:p>
          <a:p>
            <a:pPr algn="just">
              <a:lnSpc>
                <a:spcPct val="150000"/>
              </a:lnSpc>
            </a:pPr>
            <a:endParaRPr lang="pl-PL" dirty="0"/>
          </a:p>
          <a:p>
            <a:pPr algn="just">
              <a:lnSpc>
                <a:spcPct val="150000"/>
              </a:lnSpc>
            </a:pPr>
            <a:r>
              <a:rPr lang="pl-PL" dirty="0"/>
              <a:t>(</a:t>
            </a:r>
            <a:r>
              <a:rPr lang="pl-PL" i="1" dirty="0"/>
              <a:t>E. Skowrońska-Bocian</a:t>
            </a:r>
            <a:r>
              <a:rPr lang="pl-PL" dirty="0"/>
              <a:t>, Komentarz, 2011, s. 233; </a:t>
            </a:r>
            <a:r>
              <a:rPr lang="pl-PL" i="1" dirty="0"/>
              <a:t>M. Pogonowski</a:t>
            </a:r>
            <a:r>
              <a:rPr lang="pl-PL" dirty="0"/>
              <a:t>, Wydziedziczenie, s. 129-130).</a:t>
            </a:r>
          </a:p>
        </p:txBody>
      </p:sp>
    </p:spTree>
    <p:extLst>
      <p:ext uri="{BB962C8B-B14F-4D97-AF65-F5344CB8AC3E}">
        <p14:creationId xmlns:p14="http://schemas.microsoft.com/office/powerpoint/2010/main" val="387375423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stopki 1">
            <a:extLst>
              <a:ext uri="{FF2B5EF4-FFF2-40B4-BE49-F238E27FC236}">
                <a16:creationId xmlns:a16="http://schemas.microsoft.com/office/drawing/2014/main" id="{4958EE0D-9CAB-4929-900B-030C70F3364B}"/>
              </a:ext>
            </a:extLst>
          </p:cNvPr>
          <p:cNvSpPr>
            <a:spLocks noGrp="1"/>
          </p:cNvSpPr>
          <p:nvPr>
            <p:ph type="ftr" sz="quarter" idx="11"/>
          </p:nvPr>
        </p:nvSpPr>
        <p:spPr/>
        <p:txBody>
          <a:bodyPr/>
          <a:lstStyle/>
          <a:p>
            <a:r>
              <a:rPr lang="pl-PL"/>
              <a:t>kontakt@adwokat-cichocka.pl</a:t>
            </a:r>
          </a:p>
        </p:txBody>
      </p:sp>
      <p:sp>
        <p:nvSpPr>
          <p:cNvPr id="3" name="Prostokąt 2">
            <a:extLst>
              <a:ext uri="{FF2B5EF4-FFF2-40B4-BE49-F238E27FC236}">
                <a16:creationId xmlns:a16="http://schemas.microsoft.com/office/drawing/2014/main" id="{DA738379-D22D-4428-A0B9-757946DB4942}"/>
              </a:ext>
            </a:extLst>
          </p:cNvPr>
          <p:cNvSpPr/>
          <p:nvPr/>
        </p:nvSpPr>
        <p:spPr>
          <a:xfrm>
            <a:off x="1541125" y="164387"/>
            <a:ext cx="10397446" cy="5954707"/>
          </a:xfrm>
          <a:prstGeom prst="rect">
            <a:avLst/>
          </a:prstGeom>
        </p:spPr>
        <p:txBody>
          <a:bodyPr wrap="square">
            <a:spAutoFit/>
          </a:bodyPr>
          <a:lstStyle/>
          <a:p>
            <a:pPr algn="just">
              <a:lnSpc>
                <a:spcPct val="150000"/>
              </a:lnSpc>
            </a:pPr>
            <a:r>
              <a:rPr lang="pl-PL" sz="1600" b="1" dirty="0"/>
              <a:t>Forma przebaczenia – ustawodawca nie precyzuje formy!</a:t>
            </a:r>
          </a:p>
          <a:p>
            <a:pPr algn="just">
              <a:lnSpc>
                <a:spcPct val="150000"/>
              </a:lnSpc>
            </a:pPr>
            <a:endParaRPr lang="pl-PL" sz="1600" dirty="0"/>
          </a:p>
          <a:p>
            <a:pPr algn="just">
              <a:lnSpc>
                <a:spcPct val="150000"/>
              </a:lnSpc>
            </a:pPr>
            <a:r>
              <a:rPr lang="pl-PL" sz="1600" b="1" u="sng" dirty="0">
                <a:hlinkClick r:id="rId2">
                  <a:extLst>
                    <a:ext uri="{A12FA001-AC4F-418D-AE19-62706E023703}">
                      <ahyp:hlinkClr xmlns:ahyp="http://schemas.microsoft.com/office/drawing/2018/hyperlinkcolor" val="tx"/>
                    </a:ext>
                  </a:extLst>
                </a:hlinkClick>
              </a:rPr>
              <a:t>Wyrok Sądu Apelacyjnego w Poznaniu - I Wydział Cywilny z dnia 22 września 2022 r., I </a:t>
            </a:r>
            <a:r>
              <a:rPr lang="pl-PL" sz="1600" b="1" u="sng" dirty="0" err="1">
                <a:hlinkClick r:id="rId2">
                  <a:extLst>
                    <a:ext uri="{A12FA001-AC4F-418D-AE19-62706E023703}">
                      <ahyp:hlinkClr xmlns:ahyp="http://schemas.microsoft.com/office/drawing/2018/hyperlinkcolor" val="tx"/>
                    </a:ext>
                  </a:extLst>
                </a:hlinkClick>
              </a:rPr>
              <a:t>ACa</a:t>
            </a:r>
            <a:r>
              <a:rPr lang="pl-PL" sz="1600" b="1" u="sng" dirty="0">
                <a:hlinkClick r:id="rId2">
                  <a:extLst>
                    <a:ext uri="{A12FA001-AC4F-418D-AE19-62706E023703}">
                      <ahyp:hlinkClr xmlns:ahyp="http://schemas.microsoft.com/office/drawing/2018/hyperlinkcolor" val="tx"/>
                    </a:ext>
                  </a:extLst>
                </a:hlinkClick>
              </a:rPr>
              <a:t> 887/21</a:t>
            </a:r>
            <a:endParaRPr lang="pl-PL" sz="1600" dirty="0"/>
          </a:p>
          <a:p>
            <a:pPr algn="just">
              <a:lnSpc>
                <a:spcPct val="150000"/>
              </a:lnSpc>
            </a:pPr>
            <a:r>
              <a:rPr lang="pl-PL" sz="1600" dirty="0"/>
              <a:t>Teza</a:t>
            </a:r>
          </a:p>
          <a:p>
            <a:pPr algn="just">
              <a:lnSpc>
                <a:spcPct val="150000"/>
              </a:lnSpc>
            </a:pPr>
            <a:r>
              <a:rPr lang="pl-PL" sz="1600" dirty="0"/>
              <a:t>2. </a:t>
            </a:r>
            <a:r>
              <a:rPr lang="pl-PL" sz="1600" b="1" u="sng" dirty="0"/>
              <a:t>Przebaczenie</a:t>
            </a:r>
            <a:r>
              <a:rPr lang="pl-PL" sz="1600" dirty="0"/>
              <a:t> przez spadkodawcę uprawnionemu do zachowku może nastąpić także po wydziedziczeniu go w testamencie i </a:t>
            </a:r>
            <a:r>
              <a:rPr lang="pl-PL" sz="1600" b="1" u="sng" dirty="0"/>
              <a:t>do swej skuteczności nie wymaga zachowania formy testamentowej, może więc ono nastąpić także w formie dorozumianej, koniecznym jest jednak, aby z zachowania spadkodawcy udzielającego przebaczenia wynikało, że zmierza on do anulowania skutków dokonanego wydziedziczenia.</a:t>
            </a:r>
            <a:r>
              <a:rPr lang="pl-PL" sz="1600" dirty="0"/>
              <a:t> Wola przebaczenia powinna jednak wynikać jednoznacznie przynajmniej z okoliczności towarzyszących oświadczeniu spadkodawcy.</a:t>
            </a:r>
          </a:p>
          <a:p>
            <a:pPr algn="just">
              <a:lnSpc>
                <a:spcPct val="150000"/>
              </a:lnSpc>
            </a:pPr>
            <a:endParaRPr lang="pl-PL" sz="1600" b="1" u="sng" dirty="0">
              <a:hlinkClick r:id="rId3">
                <a:extLst>
                  <a:ext uri="{A12FA001-AC4F-418D-AE19-62706E023703}">
                    <ahyp:hlinkClr xmlns:ahyp="http://schemas.microsoft.com/office/drawing/2018/hyperlinkcolor" val="tx"/>
                  </a:ext>
                </a:extLst>
              </a:hlinkClick>
            </a:endParaRPr>
          </a:p>
          <a:p>
            <a:pPr algn="just">
              <a:lnSpc>
                <a:spcPct val="150000"/>
              </a:lnSpc>
            </a:pPr>
            <a:r>
              <a:rPr lang="pl-PL" sz="1600" b="1" u="sng" dirty="0">
                <a:hlinkClick r:id="rId3">
                  <a:extLst>
                    <a:ext uri="{A12FA001-AC4F-418D-AE19-62706E023703}">
                      <ahyp:hlinkClr xmlns:ahyp="http://schemas.microsoft.com/office/drawing/2018/hyperlinkcolor" val="tx"/>
                    </a:ext>
                  </a:extLst>
                </a:hlinkClick>
              </a:rPr>
              <a:t>Wyrok Sądu Apelacyjnego w Warszawie - VI Wydział Cywilny z dnia 21 marca 2019 r., VI </a:t>
            </a:r>
            <a:r>
              <a:rPr lang="pl-PL" sz="1600" b="1" u="sng" dirty="0" err="1">
                <a:hlinkClick r:id="rId3">
                  <a:extLst>
                    <a:ext uri="{A12FA001-AC4F-418D-AE19-62706E023703}">
                      <ahyp:hlinkClr xmlns:ahyp="http://schemas.microsoft.com/office/drawing/2018/hyperlinkcolor" val="tx"/>
                    </a:ext>
                  </a:extLst>
                </a:hlinkClick>
              </a:rPr>
              <a:t>ACa</a:t>
            </a:r>
            <a:r>
              <a:rPr lang="pl-PL" sz="1600" b="1" u="sng" dirty="0">
                <a:hlinkClick r:id="rId3">
                  <a:extLst>
                    <a:ext uri="{A12FA001-AC4F-418D-AE19-62706E023703}">
                      <ahyp:hlinkClr xmlns:ahyp="http://schemas.microsoft.com/office/drawing/2018/hyperlinkcolor" val="tx"/>
                    </a:ext>
                  </a:extLst>
                </a:hlinkClick>
              </a:rPr>
              <a:t> 877/16</a:t>
            </a:r>
            <a:endParaRPr lang="pl-PL" sz="1600" dirty="0"/>
          </a:p>
          <a:p>
            <a:pPr algn="just">
              <a:lnSpc>
                <a:spcPct val="150000"/>
              </a:lnSpc>
            </a:pPr>
            <a:r>
              <a:rPr lang="pl-PL" sz="1600" dirty="0"/>
              <a:t>Teza</a:t>
            </a:r>
          </a:p>
          <a:p>
            <a:pPr algn="just">
              <a:lnSpc>
                <a:spcPct val="150000"/>
              </a:lnSpc>
            </a:pPr>
            <a:r>
              <a:rPr lang="pl-PL" sz="1600" b="1" dirty="0"/>
              <a:t>Przebaczenie</a:t>
            </a:r>
            <a:r>
              <a:rPr lang="pl-PL" sz="1600" dirty="0"/>
              <a:t> przez spadkodawcę uprawnionemu do zachowku może nastąpić także po wydziedziczeniu go w testamencie i </a:t>
            </a:r>
            <a:r>
              <a:rPr lang="pl-PL" sz="1600" b="1" dirty="0"/>
              <a:t>do swej skuteczności nie wymaga zachowania formy testamentowej.</a:t>
            </a:r>
            <a:endParaRPr lang="pl-PL" sz="1600" dirty="0"/>
          </a:p>
        </p:txBody>
      </p:sp>
    </p:spTree>
    <p:extLst>
      <p:ext uri="{BB962C8B-B14F-4D97-AF65-F5344CB8AC3E}">
        <p14:creationId xmlns:p14="http://schemas.microsoft.com/office/powerpoint/2010/main" val="38483334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stopki 1">
            <a:extLst>
              <a:ext uri="{FF2B5EF4-FFF2-40B4-BE49-F238E27FC236}">
                <a16:creationId xmlns:a16="http://schemas.microsoft.com/office/drawing/2014/main" id="{1FDB9041-63AE-41CD-AB1A-C46537E53E3D}"/>
              </a:ext>
            </a:extLst>
          </p:cNvPr>
          <p:cNvSpPr>
            <a:spLocks noGrp="1"/>
          </p:cNvSpPr>
          <p:nvPr>
            <p:ph type="ftr" sz="quarter" idx="11"/>
          </p:nvPr>
        </p:nvSpPr>
        <p:spPr/>
        <p:txBody>
          <a:bodyPr/>
          <a:lstStyle/>
          <a:p>
            <a:r>
              <a:rPr lang="pl-PL"/>
              <a:t>kontakt@adwokat-cichocka.pl</a:t>
            </a:r>
          </a:p>
        </p:txBody>
      </p:sp>
      <p:sp>
        <p:nvSpPr>
          <p:cNvPr id="3" name="Prostokąt 2">
            <a:extLst>
              <a:ext uri="{FF2B5EF4-FFF2-40B4-BE49-F238E27FC236}">
                <a16:creationId xmlns:a16="http://schemas.microsoft.com/office/drawing/2014/main" id="{994D1CE4-683A-4902-A9E4-10B6346368C0}"/>
              </a:ext>
            </a:extLst>
          </p:cNvPr>
          <p:cNvSpPr/>
          <p:nvPr/>
        </p:nvSpPr>
        <p:spPr>
          <a:xfrm>
            <a:off x="1623317" y="246581"/>
            <a:ext cx="10479640" cy="5954707"/>
          </a:xfrm>
          <a:prstGeom prst="rect">
            <a:avLst/>
          </a:prstGeom>
        </p:spPr>
        <p:txBody>
          <a:bodyPr wrap="square">
            <a:spAutoFit/>
          </a:bodyPr>
          <a:lstStyle/>
          <a:p>
            <a:pPr algn="just">
              <a:lnSpc>
                <a:spcPct val="150000"/>
              </a:lnSpc>
            </a:pPr>
            <a:r>
              <a:rPr lang="pl-PL" sz="1600" b="1" dirty="0"/>
              <a:t>Uchwała Sądu Najwyższego - Izba Cywilna z dnia 19 października 2018 r.</a:t>
            </a:r>
            <a:br>
              <a:rPr lang="pl-PL" sz="1600" b="1" dirty="0"/>
            </a:br>
            <a:r>
              <a:rPr lang="pl-PL" sz="1600" b="1" dirty="0"/>
              <a:t>III CZP 37/18</a:t>
            </a:r>
          </a:p>
          <a:p>
            <a:pPr algn="just">
              <a:lnSpc>
                <a:spcPct val="150000"/>
              </a:lnSpc>
            </a:pPr>
            <a:endParaRPr lang="pl-PL" sz="1600" dirty="0"/>
          </a:p>
          <a:p>
            <a:pPr algn="just">
              <a:lnSpc>
                <a:spcPct val="150000"/>
              </a:lnSpc>
            </a:pPr>
            <a:r>
              <a:rPr lang="pl-PL" sz="1600" b="1" dirty="0"/>
              <a:t>Z uzasadnienia:</a:t>
            </a:r>
            <a:endParaRPr lang="pl-PL" sz="1600" dirty="0"/>
          </a:p>
          <a:p>
            <a:pPr algn="just">
              <a:lnSpc>
                <a:spcPct val="150000"/>
              </a:lnSpc>
            </a:pPr>
            <a:r>
              <a:rPr lang="pl-PL" sz="1600" b="1" dirty="0"/>
              <a:t>Ustawodawca nie zastrzegł formy testamentowej dla przebaczenia przy wydziedziczeniu</a:t>
            </a:r>
            <a:r>
              <a:rPr lang="pl-PL" sz="1600" dirty="0"/>
              <a:t>, podobnie jak w odniesieniu do przebaczenia przy niegodności dziedziczenia. Wynika to wprost z art. 1010 § 2 KC, który wyraźnie wskazuje na dopuszczalność przebaczenia przez spadkodawcę, który utracił zdolność do czynności prawnych, o ile nastąpiło z dostatecznym rozeznaniem. Odmienna interpretacja oznaczałaby, iż spadkodawca nie mógłby skutecznie przebaczyć uprawnionemu do zachowku po sporządzeniu testamentu, w którym zawarte byłoby wydziedziczenie, gdyby po jego sporządzeniu utracił zdolność do czynności prawnych, bowiem jak stanowi </a:t>
            </a:r>
            <a:r>
              <a:rPr lang="pl-PL" sz="1600" u="sng" dirty="0">
                <a:hlinkClick r:id="rId2"/>
              </a:rPr>
              <a:t>art. 944 § 1</a:t>
            </a:r>
            <a:r>
              <a:rPr lang="pl-PL" sz="1600" dirty="0"/>
              <a:t> KC sporządzić i odwołać testament może tylko osoba mającą pełną zdolność do czynności prawnych. </a:t>
            </a:r>
            <a:r>
              <a:rPr lang="pl-PL" sz="1600" b="1" dirty="0"/>
              <a:t>Odwoływanie się do postulatu symetrii, według którego, jeśli wydziedziczenie wymaga zachowania formy testamentowej, to tym samym do zniweczenia jego skutków konieczne jest sporządzenie testamentu odwołującego albo testamentu zmieniającego testament, w którym zawarte jest wydziedziczenie, pozostaje w oczywistej sprzeczności z art. 1010 § 2 KC.</a:t>
            </a:r>
            <a:endParaRPr lang="pl-PL" sz="1600" dirty="0"/>
          </a:p>
        </p:txBody>
      </p:sp>
    </p:spTree>
    <p:extLst>
      <p:ext uri="{BB962C8B-B14F-4D97-AF65-F5344CB8AC3E}">
        <p14:creationId xmlns:p14="http://schemas.microsoft.com/office/powerpoint/2010/main" val="327022556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stopki 1">
            <a:extLst>
              <a:ext uri="{FF2B5EF4-FFF2-40B4-BE49-F238E27FC236}">
                <a16:creationId xmlns:a16="http://schemas.microsoft.com/office/drawing/2014/main" id="{FAC44158-F15F-49B1-A1A2-933108B8D754}"/>
              </a:ext>
            </a:extLst>
          </p:cNvPr>
          <p:cNvSpPr>
            <a:spLocks noGrp="1"/>
          </p:cNvSpPr>
          <p:nvPr>
            <p:ph type="ftr" sz="quarter" idx="11"/>
          </p:nvPr>
        </p:nvSpPr>
        <p:spPr/>
        <p:txBody>
          <a:bodyPr/>
          <a:lstStyle/>
          <a:p>
            <a:r>
              <a:rPr lang="pl-PL"/>
              <a:t>kontakt@adwokat-cichocka.pl</a:t>
            </a:r>
          </a:p>
        </p:txBody>
      </p:sp>
      <p:sp>
        <p:nvSpPr>
          <p:cNvPr id="3" name="Prostokąt 2">
            <a:extLst>
              <a:ext uri="{FF2B5EF4-FFF2-40B4-BE49-F238E27FC236}">
                <a16:creationId xmlns:a16="http://schemas.microsoft.com/office/drawing/2014/main" id="{CF8224A0-B7A5-4853-9D76-86065A7129C9}"/>
              </a:ext>
            </a:extLst>
          </p:cNvPr>
          <p:cNvSpPr/>
          <p:nvPr/>
        </p:nvSpPr>
        <p:spPr>
          <a:xfrm>
            <a:off x="1695235" y="195209"/>
            <a:ext cx="10356351" cy="4609916"/>
          </a:xfrm>
          <a:prstGeom prst="rect">
            <a:avLst/>
          </a:prstGeom>
        </p:spPr>
        <p:txBody>
          <a:bodyPr wrap="square">
            <a:spAutoFit/>
          </a:bodyPr>
          <a:lstStyle/>
          <a:p>
            <a:pPr algn="just">
              <a:lnSpc>
                <a:spcPct val="150000"/>
              </a:lnSpc>
            </a:pPr>
            <a:r>
              <a:rPr lang="pl-PL" b="1" u="sng" dirty="0">
                <a:hlinkClick r:id="rId2">
                  <a:extLst>
                    <a:ext uri="{A12FA001-AC4F-418D-AE19-62706E023703}">
                      <ahyp:hlinkClr xmlns:ahyp="http://schemas.microsoft.com/office/drawing/2018/hyperlinkcolor" val="tx"/>
                    </a:ext>
                  </a:extLst>
                </a:hlinkClick>
              </a:rPr>
              <a:t>Przebaczenie po sporządzeniu testamentu – stanowiska krytykowane:</a:t>
            </a:r>
            <a:endParaRPr lang="pl-PL" b="1" u="sng" dirty="0"/>
          </a:p>
          <a:p>
            <a:pPr algn="just">
              <a:lnSpc>
                <a:spcPct val="150000"/>
              </a:lnSpc>
            </a:pPr>
            <a:endParaRPr lang="pl-PL" dirty="0"/>
          </a:p>
          <a:p>
            <a:pPr algn="just">
              <a:lnSpc>
                <a:spcPct val="150000"/>
              </a:lnSpc>
            </a:pPr>
            <a:r>
              <a:rPr lang="pl-PL" b="1" u="sng" dirty="0">
                <a:hlinkClick r:id="rId2">
                  <a:extLst>
                    <a:ext uri="{A12FA001-AC4F-418D-AE19-62706E023703}">
                      <ahyp:hlinkClr xmlns:ahyp="http://schemas.microsoft.com/office/drawing/2018/hyperlinkcolor" val="tx"/>
                    </a:ext>
                  </a:extLst>
                </a:hlinkClick>
              </a:rPr>
              <a:t>Wyrok Sądu Okręgowego w Świdnicy z dnia 12 października 2016 r., I C 2233/15</a:t>
            </a:r>
            <a:endParaRPr lang="pl-PL" dirty="0"/>
          </a:p>
          <a:p>
            <a:pPr algn="just">
              <a:lnSpc>
                <a:spcPct val="150000"/>
              </a:lnSpc>
            </a:pPr>
            <a:r>
              <a:rPr lang="pl-PL" dirty="0"/>
              <a:t>Teza</a:t>
            </a:r>
          </a:p>
          <a:p>
            <a:pPr algn="just">
              <a:lnSpc>
                <a:spcPct val="150000"/>
              </a:lnSpc>
            </a:pPr>
            <a:r>
              <a:rPr lang="pl-PL" dirty="0"/>
              <a:t>Przebaczenie po sporządzeniu testamentu jest możliwe tylko przez sporządzenie nowego testamentu.</a:t>
            </a:r>
          </a:p>
          <a:p>
            <a:pPr algn="just">
              <a:lnSpc>
                <a:spcPct val="150000"/>
              </a:lnSpc>
            </a:pPr>
            <a:r>
              <a:rPr lang="pl-PL" dirty="0"/>
              <a:t> </a:t>
            </a:r>
          </a:p>
          <a:p>
            <a:pPr algn="just">
              <a:lnSpc>
                <a:spcPct val="150000"/>
              </a:lnSpc>
            </a:pPr>
            <a:r>
              <a:rPr lang="pl-PL" b="1" dirty="0"/>
              <a:t>Analogicznie:</a:t>
            </a:r>
            <a:endParaRPr lang="pl-PL" dirty="0"/>
          </a:p>
          <a:p>
            <a:pPr algn="just">
              <a:lnSpc>
                <a:spcPct val="150000"/>
              </a:lnSpc>
            </a:pPr>
            <a:r>
              <a:rPr lang="pl-PL" i="1" dirty="0"/>
              <a:t>E. Skowrońska-Bocian</a:t>
            </a:r>
            <a:r>
              <a:rPr lang="pl-PL" dirty="0"/>
              <a:t>, Komentarz, 2011, s. 233</a:t>
            </a:r>
          </a:p>
          <a:p>
            <a:pPr algn="just">
              <a:lnSpc>
                <a:spcPct val="150000"/>
              </a:lnSpc>
            </a:pPr>
            <a:r>
              <a:rPr lang="pl-PL" i="1" dirty="0"/>
              <a:t>M. Pazdan</a:t>
            </a:r>
            <a:r>
              <a:rPr lang="pl-PL" dirty="0"/>
              <a:t>, w: </a:t>
            </a:r>
            <a:r>
              <a:rPr lang="pl-PL" i="1" dirty="0"/>
              <a:t>K. Pietrzykowski</a:t>
            </a:r>
            <a:r>
              <a:rPr lang="pl-PL" dirty="0"/>
              <a:t>, Komentarz KC, t. 2, 2021, art. 1010, </a:t>
            </a:r>
            <a:r>
              <a:rPr lang="pl-PL" u="sng" dirty="0">
                <a:hlinkClick r:id="rId3">
                  <a:extLst>
                    <a:ext uri="{A12FA001-AC4F-418D-AE19-62706E023703}">
                      <ahyp:hlinkClr xmlns:ahyp="http://schemas.microsoft.com/office/drawing/2018/hyperlinkcolor" val="tx"/>
                    </a:ext>
                  </a:extLst>
                </a:hlinkClick>
              </a:rPr>
              <a:t>Nb 4</a:t>
            </a:r>
            <a:endParaRPr lang="pl-PL" dirty="0"/>
          </a:p>
          <a:p>
            <a:pPr algn="just">
              <a:lnSpc>
                <a:spcPct val="150000"/>
              </a:lnSpc>
            </a:pPr>
            <a:r>
              <a:rPr lang="pl-PL" b="1" dirty="0"/>
              <a:t> </a:t>
            </a:r>
            <a:r>
              <a:rPr lang="pl-PL" b="1" i="1" dirty="0"/>
              <a:t>P. Księżak</a:t>
            </a:r>
            <a:r>
              <a:rPr lang="pl-PL" b="1" dirty="0"/>
              <a:t>, Zachowek, s. 201-202</a:t>
            </a:r>
            <a:endParaRPr lang="pl-PL" dirty="0"/>
          </a:p>
        </p:txBody>
      </p:sp>
    </p:spTree>
    <p:extLst>
      <p:ext uri="{BB962C8B-B14F-4D97-AF65-F5344CB8AC3E}">
        <p14:creationId xmlns:p14="http://schemas.microsoft.com/office/powerpoint/2010/main" val="368479428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stopki 1">
            <a:extLst>
              <a:ext uri="{FF2B5EF4-FFF2-40B4-BE49-F238E27FC236}">
                <a16:creationId xmlns:a16="http://schemas.microsoft.com/office/drawing/2014/main" id="{D9A52C12-54CC-477D-BC6F-F240F22D0AAA}"/>
              </a:ext>
            </a:extLst>
          </p:cNvPr>
          <p:cNvSpPr>
            <a:spLocks noGrp="1"/>
          </p:cNvSpPr>
          <p:nvPr>
            <p:ph type="ftr" sz="quarter" idx="11"/>
          </p:nvPr>
        </p:nvSpPr>
        <p:spPr/>
        <p:txBody>
          <a:bodyPr/>
          <a:lstStyle/>
          <a:p>
            <a:r>
              <a:rPr lang="pl-PL"/>
              <a:t>kontakt@adwokat-cichocka.pl</a:t>
            </a:r>
          </a:p>
        </p:txBody>
      </p:sp>
      <p:sp>
        <p:nvSpPr>
          <p:cNvPr id="3" name="Prostokąt 2">
            <a:extLst>
              <a:ext uri="{FF2B5EF4-FFF2-40B4-BE49-F238E27FC236}">
                <a16:creationId xmlns:a16="http://schemas.microsoft.com/office/drawing/2014/main" id="{DD09D589-FBCA-4C9D-BF21-0304C10DEC6A}"/>
              </a:ext>
            </a:extLst>
          </p:cNvPr>
          <p:cNvSpPr/>
          <p:nvPr/>
        </p:nvSpPr>
        <p:spPr>
          <a:xfrm>
            <a:off x="1623317" y="277402"/>
            <a:ext cx="10335802" cy="5856475"/>
          </a:xfrm>
          <a:prstGeom prst="rect">
            <a:avLst/>
          </a:prstGeom>
        </p:spPr>
        <p:txBody>
          <a:bodyPr wrap="square">
            <a:spAutoFit/>
          </a:bodyPr>
          <a:lstStyle/>
          <a:p>
            <a:pPr algn="just">
              <a:lnSpc>
                <a:spcPct val="150000"/>
              </a:lnSpc>
            </a:pPr>
            <a:r>
              <a:rPr lang="pl-PL" b="1" dirty="0"/>
              <a:t>Przebaczenie wydziedziczonemu nie powoduje bezskuteczności testamentu, który obejmuje również inne dyspozycje!</a:t>
            </a:r>
          </a:p>
          <a:p>
            <a:pPr algn="just">
              <a:lnSpc>
                <a:spcPct val="150000"/>
              </a:lnSpc>
            </a:pPr>
            <a:endParaRPr lang="pl-PL" dirty="0"/>
          </a:p>
          <a:p>
            <a:pPr algn="just">
              <a:lnSpc>
                <a:spcPct val="150000"/>
              </a:lnSpc>
            </a:pPr>
            <a:r>
              <a:rPr lang="pl-PL" dirty="0"/>
              <a:t>Dokonanie przebaczenia, ale niepołączonego z odwołaniem sporządzonego testamentu (w którym tego wydziedziczenia dokonano), </a:t>
            </a:r>
            <a:r>
              <a:rPr lang="pl-PL" b="1" dirty="0"/>
              <a:t>uchyla tylko skutki związane z pozbawieniem wydziedziczonego prawa do zachowku (będzie mógł go dochodzić, jeśli zaistnieją ku temu przesłanki), ale nie znosi skutków w zakresie wyłączenia od dziedziczenia.</a:t>
            </a:r>
            <a:r>
              <a:rPr lang="pl-PL" dirty="0"/>
              <a:t> </a:t>
            </a:r>
          </a:p>
          <a:p>
            <a:pPr algn="just">
              <a:lnSpc>
                <a:spcPct val="150000"/>
              </a:lnSpc>
            </a:pPr>
            <a:r>
              <a:rPr lang="pl-PL" dirty="0"/>
              <a:t>(</a:t>
            </a:r>
            <a:r>
              <a:rPr lang="pl-PL" i="1" dirty="0"/>
              <a:t>E. </a:t>
            </a:r>
            <a:r>
              <a:rPr lang="pl-PL" i="1" dirty="0" err="1"/>
              <a:t>Niezbecka</a:t>
            </a:r>
            <a:r>
              <a:rPr lang="pl-PL" dirty="0"/>
              <a:t>, Skutki prawne, s. 24; tak też </a:t>
            </a:r>
            <a:r>
              <a:rPr lang="pl-PL" i="1" dirty="0"/>
              <a:t>M. Pogonowski</a:t>
            </a:r>
            <a:r>
              <a:rPr lang="pl-PL" dirty="0"/>
              <a:t>, Wydziedziczenie, s. 130-131; </a:t>
            </a:r>
            <a:r>
              <a:rPr lang="pl-PL" i="1" dirty="0"/>
              <a:t>B. </a:t>
            </a:r>
            <a:r>
              <a:rPr lang="pl-PL" i="1" dirty="0" err="1"/>
              <a:t>Kordasiewicz</a:t>
            </a:r>
            <a:r>
              <a:rPr lang="pl-PL" dirty="0"/>
              <a:t>, w: SPP, t. 10, 2015,</a:t>
            </a:r>
            <a:r>
              <a:rPr lang="pl-PL" u="sng" dirty="0">
                <a:hlinkClick r:id="rId2"/>
              </a:rPr>
              <a:t> s. 1070</a:t>
            </a:r>
            <a:r>
              <a:rPr lang="pl-PL" dirty="0"/>
              <a:t>).</a:t>
            </a:r>
          </a:p>
          <a:p>
            <a:pPr algn="just">
              <a:lnSpc>
                <a:spcPct val="150000"/>
              </a:lnSpc>
            </a:pPr>
            <a:endParaRPr lang="pl-PL" dirty="0"/>
          </a:p>
          <a:p>
            <a:pPr algn="just">
              <a:lnSpc>
                <a:spcPct val="150000"/>
              </a:lnSpc>
            </a:pPr>
            <a:r>
              <a:rPr lang="pl-PL" dirty="0"/>
              <a:t>Uważa się, że przebaczenie dokonane pod wpływem groźby lub błędu jest bezskuteczne (</a:t>
            </a:r>
            <a:r>
              <a:rPr lang="pl-PL" i="1" dirty="0"/>
              <a:t>E. Skowrońska-Bocian</a:t>
            </a:r>
            <a:r>
              <a:rPr lang="pl-PL" dirty="0"/>
              <a:t>, Komentarz, 2011, s. 233).</a:t>
            </a:r>
          </a:p>
          <a:p>
            <a:pPr algn="just">
              <a:lnSpc>
                <a:spcPct val="150000"/>
              </a:lnSpc>
            </a:pPr>
            <a:endParaRPr lang="pl-PL" dirty="0"/>
          </a:p>
          <a:p>
            <a:pPr algn="just">
              <a:lnSpc>
                <a:spcPct val="150000"/>
              </a:lnSpc>
            </a:pPr>
            <a:r>
              <a:rPr lang="pl-PL" b="1" dirty="0"/>
              <a:t>Wydziedziczenie jest bezskuteczne jeżeli spadkodawca w całości odwołał testament! </a:t>
            </a:r>
            <a:endParaRPr lang="pl-PL" dirty="0"/>
          </a:p>
        </p:txBody>
      </p:sp>
    </p:spTree>
    <p:extLst>
      <p:ext uri="{BB962C8B-B14F-4D97-AF65-F5344CB8AC3E}">
        <p14:creationId xmlns:p14="http://schemas.microsoft.com/office/powerpoint/2010/main" val="93789870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stopki 1">
            <a:extLst>
              <a:ext uri="{FF2B5EF4-FFF2-40B4-BE49-F238E27FC236}">
                <a16:creationId xmlns:a16="http://schemas.microsoft.com/office/drawing/2014/main" id="{DE9C5C8F-4EDB-4B64-9381-771BF54AA9C0}"/>
              </a:ext>
            </a:extLst>
          </p:cNvPr>
          <p:cNvSpPr>
            <a:spLocks noGrp="1"/>
          </p:cNvSpPr>
          <p:nvPr>
            <p:ph type="ftr" sz="quarter" idx="11"/>
          </p:nvPr>
        </p:nvSpPr>
        <p:spPr/>
        <p:txBody>
          <a:bodyPr/>
          <a:lstStyle/>
          <a:p>
            <a:r>
              <a:rPr lang="pl-PL" dirty="0"/>
              <a:t>kontakt@adwokat-cichocka.pl</a:t>
            </a:r>
          </a:p>
        </p:txBody>
      </p:sp>
      <p:sp>
        <p:nvSpPr>
          <p:cNvPr id="3" name="Prostokąt 2">
            <a:extLst>
              <a:ext uri="{FF2B5EF4-FFF2-40B4-BE49-F238E27FC236}">
                <a16:creationId xmlns:a16="http://schemas.microsoft.com/office/drawing/2014/main" id="{5C70C806-0D50-4116-999B-3326448D91DE}"/>
              </a:ext>
            </a:extLst>
          </p:cNvPr>
          <p:cNvSpPr/>
          <p:nvPr/>
        </p:nvSpPr>
        <p:spPr>
          <a:xfrm>
            <a:off x="1715785" y="357067"/>
            <a:ext cx="9596062" cy="5816336"/>
          </a:xfrm>
          <a:prstGeom prst="rect">
            <a:avLst/>
          </a:prstGeom>
        </p:spPr>
        <p:txBody>
          <a:bodyPr wrap="square">
            <a:spAutoFit/>
          </a:bodyPr>
          <a:lstStyle/>
          <a:p>
            <a:pPr algn="just">
              <a:lnSpc>
                <a:spcPct val="150000"/>
              </a:lnSpc>
            </a:pPr>
            <a:r>
              <a:rPr lang="pl-PL" b="1" dirty="0"/>
              <a:t>Art. 1011 k.c.</a:t>
            </a:r>
          </a:p>
          <a:p>
            <a:pPr algn="just">
              <a:lnSpc>
                <a:spcPct val="150000"/>
              </a:lnSpc>
            </a:pPr>
            <a:endParaRPr lang="pl-PL" dirty="0"/>
          </a:p>
          <a:p>
            <a:pPr algn="just">
              <a:lnSpc>
                <a:spcPct val="150000"/>
              </a:lnSpc>
            </a:pPr>
            <a:r>
              <a:rPr lang="pl-PL" dirty="0"/>
              <a:t>Zstępni wydziedziczonego zstępnego są uprawnieni do zachowku, chociażby przeżył on spadkodawcę.</a:t>
            </a:r>
          </a:p>
          <a:p>
            <a:pPr algn="just">
              <a:lnSpc>
                <a:spcPct val="150000"/>
              </a:lnSpc>
            </a:pPr>
            <a:endParaRPr lang="pl-PL" dirty="0"/>
          </a:p>
          <a:p>
            <a:pPr algn="just">
              <a:lnSpc>
                <a:spcPct val="150000"/>
              </a:lnSpc>
            </a:pPr>
            <a:r>
              <a:rPr lang="pl-PL" sz="1600" b="1" dirty="0"/>
              <a:t>Wyrok Sądu Apelacyjnego w Warszawie z dnia 30 stycznia 2023r., sygnatura akt: V </a:t>
            </a:r>
            <a:r>
              <a:rPr lang="pl-PL" sz="1600" b="1" dirty="0" err="1"/>
              <a:t>ACa</a:t>
            </a:r>
            <a:r>
              <a:rPr lang="pl-PL" sz="1600" b="1" dirty="0"/>
              <a:t> 177/22</a:t>
            </a:r>
            <a:endParaRPr lang="pl-PL" sz="1600" dirty="0"/>
          </a:p>
          <a:p>
            <a:pPr algn="just">
              <a:lnSpc>
                <a:spcPct val="150000"/>
              </a:lnSpc>
            </a:pPr>
            <a:r>
              <a:rPr lang="pl-PL" sz="1600" dirty="0"/>
              <a:t>Z uzasadnienia: </a:t>
            </a:r>
          </a:p>
          <a:p>
            <a:pPr algn="just">
              <a:lnSpc>
                <a:spcPct val="150000"/>
              </a:lnSpc>
            </a:pPr>
            <a:r>
              <a:rPr lang="pl-PL" sz="1600" dirty="0"/>
              <a:t>Spadkodawczyni w testamencie z dnia 3 października 2013 r. zawarła oświadczenie: „że wydziedzicza wnuki: L. G. i T. G., a także ich zstępnych, których adresów zamieszkania stawająca nie zna, ponieważ nie odwiedzają i nie interesują się stawającą, mimo, iż jest osobą starszą, chorą i potrzebuje pomocy w życiu codziennym, szczególnie w czasie choroby, a jedyną formą zainteresowania, które okazali stawającej, były wizyty wnuków po śmierci ich ojca, a syna stawającej – Z. G., mające na celu zdobycie informacji na temat majątku stawającej i ich zmarłego ojca. Następnie G. G. (1) oświadcza, że z powodu zerwania przez wnuków L. G. i T. G. więzi uczuciowej i rodzinnej, nie może wybaczyć wnukom ich zachowania.”</a:t>
            </a:r>
            <a:endParaRPr lang="pl-PL" dirty="0"/>
          </a:p>
        </p:txBody>
      </p:sp>
    </p:spTree>
    <p:extLst>
      <p:ext uri="{BB962C8B-B14F-4D97-AF65-F5344CB8AC3E}">
        <p14:creationId xmlns:p14="http://schemas.microsoft.com/office/powerpoint/2010/main" val="394624872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stopki 1">
            <a:extLst>
              <a:ext uri="{FF2B5EF4-FFF2-40B4-BE49-F238E27FC236}">
                <a16:creationId xmlns:a16="http://schemas.microsoft.com/office/drawing/2014/main" id="{ABEFDB77-BF53-4878-B44A-C9254DA23E68}"/>
              </a:ext>
            </a:extLst>
          </p:cNvPr>
          <p:cNvSpPr>
            <a:spLocks noGrp="1"/>
          </p:cNvSpPr>
          <p:nvPr>
            <p:ph type="ftr" sz="quarter" idx="11"/>
          </p:nvPr>
        </p:nvSpPr>
        <p:spPr/>
        <p:txBody>
          <a:bodyPr/>
          <a:lstStyle/>
          <a:p>
            <a:r>
              <a:rPr lang="pl-PL" dirty="0"/>
              <a:t>kontakt@adwokat-cichocka.pl</a:t>
            </a:r>
          </a:p>
        </p:txBody>
      </p:sp>
      <p:sp>
        <p:nvSpPr>
          <p:cNvPr id="3" name="Prostokąt 2">
            <a:extLst>
              <a:ext uri="{FF2B5EF4-FFF2-40B4-BE49-F238E27FC236}">
                <a16:creationId xmlns:a16="http://schemas.microsoft.com/office/drawing/2014/main" id="{0CBA8FA8-C6CC-41FD-8AF6-B410A7AC8637}"/>
              </a:ext>
            </a:extLst>
          </p:cNvPr>
          <p:cNvSpPr/>
          <p:nvPr/>
        </p:nvSpPr>
        <p:spPr>
          <a:xfrm>
            <a:off x="2003461" y="554803"/>
            <a:ext cx="9390579" cy="5631670"/>
          </a:xfrm>
          <a:prstGeom prst="rect">
            <a:avLst/>
          </a:prstGeom>
        </p:spPr>
        <p:txBody>
          <a:bodyPr wrap="square">
            <a:spAutoFit/>
          </a:bodyPr>
          <a:lstStyle/>
          <a:p>
            <a:pPr algn="just">
              <a:lnSpc>
                <a:spcPct val="150000"/>
              </a:lnSpc>
            </a:pPr>
            <a:r>
              <a:rPr lang="pl-PL" sz="1600" dirty="0"/>
              <a:t>Zdaniem Sądu Apelacyjnego powyższe oświadczenie, w tym uzasadnienie przyczyn wydziedziczenia, odnosi się wyraźnie do jej wnuków czyli L. i T. G., natomiast nie ma konkretnego odniesienia do powoda. W dacie sporządzania testamentu powód miał bowiem około 2 lata, a zatem nie mógł w sposób uporczywy nie wywiązywać się z obowiązków rodzinnych wobec prababki. Powód jako dwuletnie dziecko sam potrzebował opieki i zainteresowania, oraz pomocy w życiu codziennym, nie mógł również samodzielnie podejmować decyzji o odwiedzinach prababki, jak również przejawiać wskazanej w testamencie formy zainteresowania jej majątkiem. Powód z uwagi na swój wiek nie miał zdolności do okazywania zainteresowania prababcią, jej stanem zdrowia, czy majątkiem. Nie sposób zatem uznać, że zarzut braku pomocy spadkodawczyni, a zwłaszcza w czasie choroby dotyczył powoda – dwuletniego dziecka. W orzecznictwie przyjmuje się, że przyczyna wydziedziczenia nie tylko ma być wskazana w testamencie w sposób jednoznaczny, ale też musi istnieć w rzeczywistości (por. uzasadnienie wyroku Sądu Apelacyjnego w Gdańsku z dnia 4 grudnia 2015 roku, V </a:t>
            </a:r>
            <a:r>
              <a:rPr lang="pl-PL" sz="1600" dirty="0" err="1"/>
              <a:t>ACa</a:t>
            </a:r>
            <a:r>
              <a:rPr lang="pl-PL" sz="1600" dirty="0"/>
              <a:t> 486/15).</a:t>
            </a:r>
          </a:p>
          <a:p>
            <a:pPr algn="just">
              <a:lnSpc>
                <a:spcPct val="150000"/>
              </a:lnSpc>
            </a:pPr>
            <a:endParaRPr lang="pl-PL" sz="1600" dirty="0"/>
          </a:p>
        </p:txBody>
      </p:sp>
    </p:spTree>
    <p:extLst>
      <p:ext uri="{BB962C8B-B14F-4D97-AF65-F5344CB8AC3E}">
        <p14:creationId xmlns:p14="http://schemas.microsoft.com/office/powerpoint/2010/main" val="3121372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239766" y="780835"/>
            <a:ext cx="7384626" cy="923330"/>
          </a:xfrm>
          <a:prstGeom prst="rect">
            <a:avLst/>
          </a:prstGeom>
        </p:spPr>
        <p:txBody>
          <a:bodyPr wrap="square">
            <a:spAutoFit/>
          </a:bodyPr>
          <a:lstStyle/>
          <a:p>
            <a:pPr algn="ctr"/>
            <a:endParaRPr lang="pl-PL" b="1" dirty="0"/>
          </a:p>
          <a:p>
            <a:pPr algn="ctr"/>
            <a:endParaRPr lang="pl-PL" b="1" dirty="0"/>
          </a:p>
          <a:p>
            <a:pPr algn="ctr"/>
            <a:endParaRPr lang="pl-PL" b="1" dirty="0"/>
          </a:p>
        </p:txBody>
      </p:sp>
      <p:sp>
        <p:nvSpPr>
          <p:cNvPr id="3" name="Symbol zastępczy stopki 2">
            <a:extLst>
              <a:ext uri="{FF2B5EF4-FFF2-40B4-BE49-F238E27FC236}">
                <a16:creationId xmlns:a16="http://schemas.microsoft.com/office/drawing/2014/main" id="{CB3FA807-0F6E-4320-B243-6091457E653E}"/>
              </a:ext>
            </a:extLst>
          </p:cNvPr>
          <p:cNvSpPr>
            <a:spLocks noGrp="1"/>
          </p:cNvSpPr>
          <p:nvPr>
            <p:ph type="ftr" sz="quarter" idx="11"/>
          </p:nvPr>
        </p:nvSpPr>
        <p:spPr/>
        <p:txBody>
          <a:bodyPr/>
          <a:lstStyle/>
          <a:p>
            <a:r>
              <a:rPr lang="pl-PL"/>
              <a:t>kontakt@adwokat-cichocka.pl</a:t>
            </a:r>
          </a:p>
        </p:txBody>
      </p:sp>
      <p:sp>
        <p:nvSpPr>
          <p:cNvPr id="5" name="pole tekstowe 4">
            <a:extLst>
              <a:ext uri="{FF2B5EF4-FFF2-40B4-BE49-F238E27FC236}">
                <a16:creationId xmlns:a16="http://schemas.microsoft.com/office/drawing/2014/main" id="{46764C9D-151C-6587-07F0-8CCAE42D0B08}"/>
              </a:ext>
            </a:extLst>
          </p:cNvPr>
          <p:cNvSpPr txBox="1"/>
          <p:nvPr/>
        </p:nvSpPr>
        <p:spPr>
          <a:xfrm>
            <a:off x="2239765" y="544530"/>
            <a:ext cx="8568647" cy="5025671"/>
          </a:xfrm>
          <a:prstGeom prst="rect">
            <a:avLst/>
          </a:prstGeom>
          <a:noFill/>
        </p:spPr>
        <p:txBody>
          <a:bodyPr wrap="square">
            <a:spAutoFit/>
          </a:bodyPr>
          <a:lstStyle/>
          <a:p>
            <a:pPr algn="just">
              <a:lnSpc>
                <a:spcPct val="150000"/>
              </a:lnSpc>
            </a:pPr>
            <a:r>
              <a:rPr lang="pl-PL" b="1" dirty="0"/>
              <a:t>Uchwała Sądu Najwyższego – Izba Cywilna z dnia 10 kwietnia 1975 r.</a:t>
            </a:r>
            <a:br>
              <a:rPr lang="pl-PL" b="1" dirty="0"/>
            </a:br>
            <a:r>
              <a:rPr lang="pl-PL" b="1" dirty="0"/>
              <a:t>III CZP 14/75</a:t>
            </a:r>
            <a:endParaRPr lang="pl-PL" dirty="0"/>
          </a:p>
          <a:p>
            <a:pPr algn="just">
              <a:lnSpc>
                <a:spcPct val="150000"/>
              </a:lnSpc>
            </a:pPr>
            <a:endParaRPr lang="pl-PL" dirty="0"/>
          </a:p>
          <a:p>
            <a:pPr algn="just">
              <a:lnSpc>
                <a:spcPct val="150000"/>
              </a:lnSpc>
            </a:pPr>
            <a:r>
              <a:rPr lang="pl-PL" dirty="0"/>
              <a:t>Teza 1</a:t>
            </a:r>
          </a:p>
          <a:p>
            <a:pPr algn="just">
              <a:lnSpc>
                <a:spcPct val="150000"/>
              </a:lnSpc>
            </a:pPr>
            <a:r>
              <a:rPr lang="pl-PL" dirty="0"/>
              <a:t>Przepisy KC nie wykluczają możliwości wyłączenia spadkobiercy ustawowego od dziedziczenia (testament negatywny), przy czym wyłączenie od dziedziczenia nie pozbawia takiego spadkobiercy [</a:t>
            </a:r>
            <a:r>
              <a:rPr lang="pl-PL" i="1" dirty="0"/>
              <a:t>z automatu] </a:t>
            </a:r>
            <a:r>
              <a:rPr lang="pl-PL" dirty="0"/>
              <a:t>prawa do zachowku.</a:t>
            </a:r>
          </a:p>
          <a:p>
            <a:pPr algn="just">
              <a:lnSpc>
                <a:spcPct val="150000"/>
              </a:lnSpc>
            </a:pPr>
            <a:endParaRPr lang="pl-PL" dirty="0"/>
          </a:p>
          <a:p>
            <a:pPr algn="just">
              <a:lnSpc>
                <a:spcPct val="150000"/>
              </a:lnSpc>
            </a:pPr>
            <a:r>
              <a:rPr lang="pl-PL" dirty="0"/>
              <a:t>Tak również: </a:t>
            </a:r>
            <a:r>
              <a:rPr lang="pl-PL" i="1" dirty="0"/>
              <a:t>E. </a:t>
            </a:r>
            <a:r>
              <a:rPr lang="pl-PL" i="1" dirty="0" err="1"/>
              <a:t>Niezbecka</a:t>
            </a:r>
            <a:r>
              <a:rPr lang="pl-PL" dirty="0"/>
              <a:t>, Skutki prawne, s. 19-20; </a:t>
            </a:r>
            <a:r>
              <a:rPr lang="pl-PL" i="1" dirty="0"/>
              <a:t>taż</a:t>
            </a:r>
            <a:r>
              <a:rPr lang="pl-PL" dirty="0"/>
              <a:t>, w: </a:t>
            </a:r>
            <a:r>
              <a:rPr lang="pl-PL" i="1" dirty="0"/>
              <a:t>A. </a:t>
            </a:r>
            <a:r>
              <a:rPr lang="pl-PL" i="1" dirty="0" err="1"/>
              <a:t>Kidyba</a:t>
            </a:r>
            <a:r>
              <a:rPr lang="pl-PL" dirty="0"/>
              <a:t>, Komentarz KC, t. 4, 2012, s. 260; </a:t>
            </a:r>
            <a:r>
              <a:rPr lang="pl-PL" i="1" dirty="0"/>
              <a:t>A. Rojek</a:t>
            </a:r>
            <a:r>
              <a:rPr lang="pl-PL" dirty="0"/>
              <a:t>, Wydziedziczenie, s. 106; </a:t>
            </a:r>
            <a:r>
              <a:rPr lang="pl-PL" i="1" dirty="0"/>
              <a:t>H. Witczak</a:t>
            </a:r>
            <a:r>
              <a:rPr lang="pl-PL" dirty="0"/>
              <a:t>, Wyłączenie, s. 111.</a:t>
            </a:r>
          </a:p>
        </p:txBody>
      </p:sp>
    </p:spTree>
    <p:extLst>
      <p:ext uri="{BB962C8B-B14F-4D97-AF65-F5344CB8AC3E}">
        <p14:creationId xmlns:p14="http://schemas.microsoft.com/office/powerpoint/2010/main" val="260365022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stopki 1">
            <a:extLst>
              <a:ext uri="{FF2B5EF4-FFF2-40B4-BE49-F238E27FC236}">
                <a16:creationId xmlns:a16="http://schemas.microsoft.com/office/drawing/2014/main" id="{B4C6FB82-3198-42BE-A71D-17F8BDA5DA17}"/>
              </a:ext>
            </a:extLst>
          </p:cNvPr>
          <p:cNvSpPr>
            <a:spLocks noGrp="1"/>
          </p:cNvSpPr>
          <p:nvPr>
            <p:ph type="ftr" sz="quarter" idx="11"/>
          </p:nvPr>
        </p:nvSpPr>
        <p:spPr/>
        <p:txBody>
          <a:bodyPr/>
          <a:lstStyle/>
          <a:p>
            <a:r>
              <a:rPr lang="pl-PL" dirty="0"/>
              <a:t>kontakt@adwokat-cichocka.pl</a:t>
            </a:r>
          </a:p>
        </p:txBody>
      </p:sp>
      <p:sp>
        <p:nvSpPr>
          <p:cNvPr id="3" name="Prostokąt 2">
            <a:extLst>
              <a:ext uri="{FF2B5EF4-FFF2-40B4-BE49-F238E27FC236}">
                <a16:creationId xmlns:a16="http://schemas.microsoft.com/office/drawing/2014/main" id="{31B2FC81-ED6C-44D9-B0AA-F7DEFF45B7AF}"/>
              </a:ext>
            </a:extLst>
          </p:cNvPr>
          <p:cNvSpPr/>
          <p:nvPr/>
        </p:nvSpPr>
        <p:spPr>
          <a:xfrm>
            <a:off x="1746607" y="523982"/>
            <a:ext cx="8741881" cy="2117183"/>
          </a:xfrm>
          <a:prstGeom prst="rect">
            <a:avLst/>
          </a:prstGeom>
        </p:spPr>
        <p:txBody>
          <a:bodyPr wrap="square">
            <a:spAutoFit/>
          </a:bodyPr>
          <a:lstStyle/>
          <a:p>
            <a:pPr algn="just">
              <a:lnSpc>
                <a:spcPct val="150000"/>
              </a:lnSpc>
            </a:pPr>
            <a:r>
              <a:rPr lang="pl-PL" dirty="0"/>
              <a:t>Zdaniem Sądu Apelacyjnego wymienione w testamencie okoliczności, które spadkodawczyni wskazała jako uzasadniające zamiar wydziedziczenia wnuków L. i T. G. oraz ich zstępnych, nie mogą być w stosunku do powoda traktowane jako podstawa skutecznego wydziedziczenia. Tym samym nie jest zasadny zarzut naruszenia </a:t>
            </a:r>
            <a:r>
              <a:rPr lang="pl-PL" u="sng" dirty="0">
                <a:hlinkClick r:id="rId2" tooltip="Ustawa z dnia 23 kwietnia 1964 r. - Kodeks cywilny - Dz. U. z 1964 r. Nr 16, poz. 93 (art. 1008;art. 1008 pkt. 3)"/>
              </a:rPr>
              <a:t>art. 1008 pkt 3 k.c.</a:t>
            </a:r>
            <a:endParaRPr lang="pl-PL" dirty="0"/>
          </a:p>
        </p:txBody>
      </p:sp>
    </p:spTree>
    <p:extLst>
      <p:ext uri="{BB962C8B-B14F-4D97-AF65-F5344CB8AC3E}">
        <p14:creationId xmlns:p14="http://schemas.microsoft.com/office/powerpoint/2010/main" val="16043477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1A0A5AB0-05DE-7E3F-B873-C610C05FEDFE}"/>
              </a:ext>
            </a:extLst>
          </p:cNvPr>
          <p:cNvSpPr txBox="1"/>
          <p:nvPr/>
        </p:nvSpPr>
        <p:spPr>
          <a:xfrm>
            <a:off x="3047144" y="1247934"/>
            <a:ext cx="7524964" cy="2864054"/>
          </a:xfrm>
          <a:prstGeom prst="rect">
            <a:avLst/>
          </a:prstGeom>
          <a:noFill/>
        </p:spPr>
        <p:txBody>
          <a:bodyPr wrap="square">
            <a:spAutoFit/>
          </a:bodyPr>
          <a:lstStyle/>
          <a:p>
            <a:pPr marL="323850" indent="323850" algn="ctr">
              <a:lnSpc>
                <a:spcPct val="150000"/>
              </a:lnSpc>
              <a:buNone/>
            </a:pPr>
            <a:r>
              <a:rPr lang="pl-PL" sz="4000" b="1" dirty="0">
                <a:effectLst/>
                <a:latin typeface="+mj-lt"/>
                <a:ea typeface="Times New Roman" panose="02020603050405020304" pitchFamily="18" charset="0"/>
                <a:cs typeface="Arial" panose="020B0604020202020204" pitchFamily="34" charset="0"/>
              </a:rPr>
              <a:t>Dziękuję za uwagę </a:t>
            </a:r>
            <a:endParaRPr lang="pl-PL" sz="4000" b="1" dirty="0">
              <a:latin typeface="+mj-lt"/>
              <a:ea typeface="Times New Roman" panose="02020603050405020304" pitchFamily="18" charset="0"/>
              <a:cs typeface="Arial" panose="020B0604020202020204" pitchFamily="34" charset="0"/>
              <a:sym typeface="Wingdings" panose="05000000000000000000" pitchFamily="2" charset="2"/>
            </a:endParaRPr>
          </a:p>
          <a:p>
            <a:pPr marL="323850" indent="323850" algn="ctr">
              <a:lnSpc>
                <a:spcPct val="150000"/>
              </a:lnSpc>
              <a:buNone/>
            </a:pPr>
            <a:endParaRPr lang="pl-PL" sz="4000" b="1" dirty="0">
              <a:effectLst/>
              <a:latin typeface="+mj-lt"/>
              <a:ea typeface="Times New Roman" panose="02020603050405020304" pitchFamily="18" charset="0"/>
              <a:cs typeface="Arial" panose="020B0604020202020204" pitchFamily="34" charset="0"/>
              <a:sym typeface="Wingdings" panose="05000000000000000000" pitchFamily="2" charset="2"/>
            </a:endParaRPr>
          </a:p>
          <a:p>
            <a:pPr marL="323850" indent="323850" algn="ctr">
              <a:lnSpc>
                <a:spcPct val="150000"/>
              </a:lnSpc>
              <a:buNone/>
            </a:pPr>
            <a:r>
              <a:rPr lang="pl-PL" sz="2400" b="1" dirty="0">
                <a:latin typeface="+mj-lt"/>
                <a:ea typeface="Times New Roman" panose="02020603050405020304" pitchFamily="18" charset="0"/>
                <a:cs typeface="Arial" panose="020B0604020202020204" pitchFamily="34" charset="0"/>
                <a:sym typeface="Wingdings" panose="05000000000000000000" pitchFamily="2" charset="2"/>
              </a:rPr>
              <a:t>kontakt@adwokat-cichocka.pl</a:t>
            </a:r>
            <a:endParaRPr lang="pl-PL" sz="2400" dirty="0">
              <a:effectLst/>
              <a:latin typeface="+mj-lt"/>
              <a:ea typeface="Times New Roman" panose="02020603050405020304" pitchFamily="18" charset="0"/>
              <a:cs typeface="Arial" panose="020B0604020202020204" pitchFamily="34" charset="0"/>
            </a:endParaRPr>
          </a:p>
          <a:p>
            <a:pPr marL="323850" indent="323850" algn="just">
              <a:lnSpc>
                <a:spcPct val="150000"/>
              </a:lnSpc>
              <a:buNone/>
            </a:pPr>
            <a:r>
              <a:rPr lang="pl-PL" sz="1800" dirty="0">
                <a:effectLst/>
                <a:latin typeface="Calibri" panose="020F0502020204030204" pitchFamily="34" charset="0"/>
                <a:ea typeface="Times New Roman" panose="02020603050405020304" pitchFamily="18" charset="0"/>
                <a:cs typeface="Arial" panose="020B0604020202020204" pitchFamily="34" charset="0"/>
              </a:rPr>
              <a:t> </a:t>
            </a:r>
            <a:endParaRPr lang="pl-PL" sz="1800" dirty="0">
              <a:effectLst/>
              <a:latin typeface="Times" panose="02020603050405020304" pitchFamily="18"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867680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3215680" y="1720841"/>
            <a:ext cx="7344816" cy="923330"/>
          </a:xfrm>
          <a:prstGeom prst="rect">
            <a:avLst/>
          </a:prstGeom>
        </p:spPr>
        <p:txBody>
          <a:bodyPr wrap="square">
            <a:spAutoFit/>
          </a:bodyPr>
          <a:lstStyle/>
          <a:p>
            <a:pPr algn="just"/>
            <a:endParaRPr lang="pl-PL" i="1" dirty="0"/>
          </a:p>
          <a:p>
            <a:pPr algn="just"/>
            <a:endParaRPr lang="pl-PL" i="1" dirty="0"/>
          </a:p>
          <a:p>
            <a:pPr algn="just"/>
            <a:endParaRPr lang="pl-PL" dirty="0">
              <a:latin typeface="Cambria" pitchFamily="18" charset="0"/>
              <a:ea typeface="Cambria" pitchFamily="18" charset="0"/>
            </a:endParaRPr>
          </a:p>
        </p:txBody>
      </p:sp>
      <p:sp>
        <p:nvSpPr>
          <p:cNvPr id="3" name="Symbol zastępczy stopki 2">
            <a:extLst>
              <a:ext uri="{FF2B5EF4-FFF2-40B4-BE49-F238E27FC236}">
                <a16:creationId xmlns:a16="http://schemas.microsoft.com/office/drawing/2014/main" id="{76D145AC-925D-4C41-8E16-BD689F52406B}"/>
              </a:ext>
            </a:extLst>
          </p:cNvPr>
          <p:cNvSpPr>
            <a:spLocks noGrp="1"/>
          </p:cNvSpPr>
          <p:nvPr>
            <p:ph type="ftr" sz="quarter" idx="11"/>
          </p:nvPr>
        </p:nvSpPr>
        <p:spPr/>
        <p:txBody>
          <a:bodyPr/>
          <a:lstStyle/>
          <a:p>
            <a:r>
              <a:rPr lang="pl-PL"/>
              <a:t>kontakt@adwokat-cichocka.pl</a:t>
            </a:r>
          </a:p>
        </p:txBody>
      </p:sp>
      <p:sp>
        <p:nvSpPr>
          <p:cNvPr id="5" name="pole tekstowe 4">
            <a:extLst>
              <a:ext uri="{FF2B5EF4-FFF2-40B4-BE49-F238E27FC236}">
                <a16:creationId xmlns:a16="http://schemas.microsoft.com/office/drawing/2014/main" id="{57ED230D-4A4F-4485-54BD-0B1FBEA05B2D}"/>
              </a:ext>
            </a:extLst>
          </p:cNvPr>
          <p:cNvSpPr txBox="1"/>
          <p:nvPr/>
        </p:nvSpPr>
        <p:spPr>
          <a:xfrm>
            <a:off x="1890445" y="236305"/>
            <a:ext cx="9976207" cy="6324167"/>
          </a:xfrm>
          <a:prstGeom prst="rect">
            <a:avLst/>
          </a:prstGeom>
          <a:noFill/>
        </p:spPr>
        <p:txBody>
          <a:bodyPr wrap="square">
            <a:spAutoFit/>
          </a:bodyPr>
          <a:lstStyle/>
          <a:p>
            <a:pPr algn="just">
              <a:lnSpc>
                <a:spcPct val="150000"/>
              </a:lnSpc>
            </a:pPr>
            <a:r>
              <a:rPr lang="pl-PL" sz="1600" b="1" dirty="0"/>
              <a:t>Skutek wydziedziczenia: pozbawienie prawa do zachowku + pozbawienie udziału w spadku</a:t>
            </a:r>
            <a:endParaRPr lang="pl-PL" sz="1600" dirty="0"/>
          </a:p>
          <a:p>
            <a:pPr algn="just">
              <a:lnSpc>
                <a:spcPct val="150000"/>
              </a:lnSpc>
            </a:pPr>
            <a:endParaRPr lang="pl-PL" sz="1600" dirty="0"/>
          </a:p>
          <a:p>
            <a:pPr algn="just">
              <a:lnSpc>
                <a:spcPct val="150000"/>
              </a:lnSpc>
            </a:pPr>
            <a:r>
              <a:rPr lang="pl-PL" sz="1600" dirty="0"/>
              <a:t>Dokonanie przez spadkodawcę wydziedziczenia w rozumieniu art. 1008 KC </a:t>
            </a:r>
            <a:r>
              <a:rPr lang="pl-PL" sz="1600" b="1" dirty="0"/>
              <a:t>pozbawia</a:t>
            </a:r>
            <a:r>
              <a:rPr lang="pl-PL" sz="1600" dirty="0"/>
              <a:t> wydziedziczonego </a:t>
            </a:r>
            <a:r>
              <a:rPr lang="pl-PL" sz="1600" b="1" dirty="0"/>
              <a:t>prawa do zachowku</a:t>
            </a:r>
            <a:r>
              <a:rPr lang="pl-PL" sz="1600" dirty="0"/>
              <a:t>, a także </a:t>
            </a:r>
            <a:r>
              <a:rPr lang="pl-PL" sz="1600" b="1" dirty="0"/>
              <a:t>wyklucza możliwość dziedziczenia przez niego na podstawie ustawy</a:t>
            </a:r>
            <a:r>
              <a:rPr lang="pl-PL" sz="1600" dirty="0"/>
              <a:t> (pogląd dominujący - tak m.in. </a:t>
            </a:r>
            <a:r>
              <a:rPr lang="pl-PL" sz="1600" i="1" dirty="0"/>
              <a:t>E. </a:t>
            </a:r>
            <a:r>
              <a:rPr lang="pl-PL" sz="1600" i="1" dirty="0" err="1"/>
              <a:t>Niezbecka</a:t>
            </a:r>
            <a:r>
              <a:rPr lang="pl-PL" sz="1600" dirty="0"/>
              <a:t>, Skutki prawne, s. 21-22; </a:t>
            </a:r>
            <a:r>
              <a:rPr lang="pl-PL" sz="1600" i="1" dirty="0"/>
              <a:t>M. Pogonowski</a:t>
            </a:r>
            <a:r>
              <a:rPr lang="pl-PL" sz="1600" dirty="0"/>
              <a:t>, Wydziedziczenie, s. 128; </a:t>
            </a:r>
            <a:r>
              <a:rPr lang="pl-PL" sz="1600" i="1" dirty="0"/>
              <a:t>B. </a:t>
            </a:r>
            <a:r>
              <a:rPr lang="pl-PL" sz="1600" i="1" dirty="0" err="1"/>
              <a:t>Kordasiewicz</a:t>
            </a:r>
            <a:r>
              <a:rPr lang="pl-PL" sz="1600" dirty="0"/>
              <a:t>, w: SPP, t. 10, 2015,</a:t>
            </a:r>
            <a:r>
              <a:rPr lang="pl-PL" sz="1600" u="sng" dirty="0">
                <a:hlinkClick r:id="rId2"/>
              </a:rPr>
              <a:t> s. 1070</a:t>
            </a:r>
            <a:r>
              <a:rPr lang="pl-PL" sz="1600" dirty="0"/>
              <a:t>; </a:t>
            </a:r>
            <a:r>
              <a:rPr lang="pl-PL" sz="1600" i="1" dirty="0"/>
              <a:t>P. Księżak</a:t>
            </a:r>
            <a:r>
              <a:rPr lang="pl-PL" sz="1600" dirty="0"/>
              <a:t>, Zachowek, s. 163; </a:t>
            </a:r>
            <a:r>
              <a:rPr lang="pl-PL" sz="1600" i="1" dirty="0"/>
              <a:t>tenże</a:t>
            </a:r>
            <a:r>
              <a:rPr lang="pl-PL" sz="1600" dirty="0"/>
              <a:t>, w: </a:t>
            </a:r>
            <a:r>
              <a:rPr lang="pl-PL" sz="1600" i="1" dirty="0"/>
              <a:t>K. </a:t>
            </a:r>
            <a:r>
              <a:rPr lang="pl-PL" sz="1600" i="1" dirty="0" err="1"/>
              <a:t>Osajda</a:t>
            </a:r>
            <a:r>
              <a:rPr lang="pl-PL" sz="1600" dirty="0"/>
              <a:t>, Komentarz KC aktualizowany, 2020, art. 1008, </a:t>
            </a:r>
            <a:r>
              <a:rPr lang="pl-PL" sz="1600" dirty="0" err="1"/>
              <a:t>Nt</a:t>
            </a:r>
            <a:r>
              <a:rPr lang="pl-PL" sz="1600" dirty="0"/>
              <a:t> 1; </a:t>
            </a:r>
            <a:r>
              <a:rPr lang="pl-PL" sz="1600" i="1" dirty="0"/>
              <a:t>M. </a:t>
            </a:r>
            <a:r>
              <a:rPr lang="pl-PL" sz="1600" i="1" dirty="0" err="1"/>
              <a:t>Załucki</a:t>
            </a:r>
            <a:r>
              <a:rPr lang="pl-PL" sz="1600" dirty="0"/>
              <a:t>, w: </a:t>
            </a:r>
            <a:r>
              <a:rPr lang="pl-PL" sz="1600" i="1" dirty="0"/>
              <a:t>M. </a:t>
            </a:r>
            <a:r>
              <a:rPr lang="pl-PL" sz="1600" i="1" dirty="0" err="1"/>
              <a:t>Habdas</a:t>
            </a:r>
            <a:r>
              <a:rPr lang="pl-PL" sz="1600" dirty="0"/>
              <a:t>, </a:t>
            </a:r>
            <a:r>
              <a:rPr lang="pl-PL" sz="1600" i="1" dirty="0"/>
              <a:t>M. </a:t>
            </a:r>
            <a:r>
              <a:rPr lang="pl-PL" sz="1600" i="1" dirty="0" err="1"/>
              <a:t>Fras</a:t>
            </a:r>
            <a:r>
              <a:rPr lang="pl-PL" sz="1600" dirty="0"/>
              <a:t>, Komentarz KC, t. 6, 2019, art. 1008, </a:t>
            </a:r>
            <a:r>
              <a:rPr lang="pl-PL" sz="1600" dirty="0" err="1"/>
              <a:t>Nt</a:t>
            </a:r>
            <a:r>
              <a:rPr lang="pl-PL" sz="1600" dirty="0"/>
              <a:t> 16-17; wyr. SA w Poznaniu z 28.5.2013 r., </a:t>
            </a:r>
            <a:r>
              <a:rPr lang="pl-PL" sz="1600" u="sng" dirty="0">
                <a:hlinkClick r:id="rId3"/>
              </a:rPr>
              <a:t>I </a:t>
            </a:r>
            <a:r>
              <a:rPr lang="pl-PL" sz="1600" u="sng" dirty="0" err="1">
                <a:hlinkClick r:id="rId3"/>
              </a:rPr>
              <a:t>ACa</a:t>
            </a:r>
            <a:r>
              <a:rPr lang="pl-PL" sz="1600" u="sng" dirty="0">
                <a:hlinkClick r:id="rId3"/>
              </a:rPr>
              <a:t> 412/13</a:t>
            </a:r>
            <a:r>
              <a:rPr lang="pl-PL" sz="1600" dirty="0"/>
              <a:t>, </a:t>
            </a:r>
            <a:r>
              <a:rPr lang="pl-PL" sz="1600" dirty="0" err="1"/>
              <a:t>Legalis</a:t>
            </a:r>
            <a:r>
              <a:rPr lang="pl-PL" sz="1600" dirty="0"/>
              <a:t>; </a:t>
            </a:r>
            <a:r>
              <a:rPr lang="pl-PL" sz="1600" b="1" dirty="0"/>
              <a:t>odmiennie </a:t>
            </a:r>
            <a:r>
              <a:rPr lang="pl-PL" sz="1600" b="1" i="1" dirty="0"/>
              <a:t>M. Pazdan</a:t>
            </a:r>
            <a:r>
              <a:rPr lang="pl-PL" sz="1600" b="1" dirty="0"/>
              <a:t>, w: </a:t>
            </a:r>
            <a:r>
              <a:rPr lang="pl-PL" sz="1600" b="1" i="1" dirty="0"/>
              <a:t>K. Pietrzykowski</a:t>
            </a:r>
            <a:r>
              <a:rPr lang="pl-PL" sz="1600" b="1" dirty="0"/>
              <a:t>, Komentarz KC, t. 2, 2021, art. 1008, </a:t>
            </a:r>
            <a:r>
              <a:rPr lang="pl-PL" sz="1600" b="1" u="sng" dirty="0">
                <a:hlinkClick r:id="rId4"/>
              </a:rPr>
              <a:t>Nb 1</a:t>
            </a:r>
            <a:r>
              <a:rPr lang="pl-PL" sz="1600" b="1" dirty="0"/>
              <a:t>,</a:t>
            </a:r>
            <a:r>
              <a:rPr lang="pl-PL" sz="1600" dirty="0"/>
              <a:t> który uważa, że </a:t>
            </a:r>
            <a:r>
              <a:rPr lang="pl-PL" sz="1600" i="1" dirty="0"/>
              <a:t>oceny w tym kontekście należy dokonywać biorąc pod uwagę wolę spadkodawcy wyrażoną w testamencie, kierując się przy tym wskazówkami wynikającymi z </a:t>
            </a:r>
            <a:r>
              <a:rPr lang="pl-PL" sz="1600" i="1" u="sng" dirty="0">
                <a:hlinkClick r:id="rId5"/>
              </a:rPr>
              <a:t>art. 948</a:t>
            </a:r>
            <a:r>
              <a:rPr lang="pl-PL" sz="1600" i="1" dirty="0"/>
              <a:t> KC</a:t>
            </a:r>
            <a:r>
              <a:rPr lang="pl-PL" sz="1600" dirty="0"/>
              <a:t>). Ponadto, jeśli spadkodawca najpierw sporządził testament, w którym powołał określoną osobę do dziedziczenia po sobie, a następnie napisał kolejny testament, w którym dokonał wydziedziczenia tej osoby w rozumieniu art. 1008 KC, to uznać należy, że w takim przypadku to ostatnie rozrządzenie skutkuje wyłączeniem tej osoby także od dziedziczenia testamentowego (</a:t>
            </a:r>
            <a:r>
              <a:rPr lang="pl-PL" sz="1600" i="1" dirty="0"/>
              <a:t>P. Księżak</a:t>
            </a:r>
            <a:r>
              <a:rPr lang="pl-PL" sz="1600" dirty="0"/>
              <a:t>, Zachowek, s. 163).</a:t>
            </a:r>
          </a:p>
          <a:p>
            <a:pPr algn="just">
              <a:lnSpc>
                <a:spcPct val="150000"/>
              </a:lnSpc>
              <a:spcAft>
                <a:spcPts val="800"/>
              </a:spcAft>
              <a:buNone/>
            </a:pPr>
            <a:endParaRPr lang="pl-PL" sz="16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50904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982789" y="357067"/>
            <a:ext cx="8753705" cy="5857950"/>
          </a:xfrm>
          <a:prstGeom prst="rect">
            <a:avLst/>
          </a:prstGeom>
        </p:spPr>
        <p:txBody>
          <a:bodyPr wrap="square">
            <a:spAutoFit/>
          </a:bodyPr>
          <a:lstStyle/>
          <a:p>
            <a:pPr algn="just">
              <a:lnSpc>
                <a:spcPct val="150000"/>
              </a:lnSpc>
            </a:pPr>
            <a:r>
              <a:rPr lang="pl-PL" b="1" dirty="0"/>
              <a:t>Wyrok Sądu Apelacyjnego w Poznaniu - I Wydział Cywilny z dnia 28 maja 2013 r., I </a:t>
            </a:r>
            <a:r>
              <a:rPr lang="pl-PL" b="1" dirty="0" err="1"/>
              <a:t>ACa</a:t>
            </a:r>
            <a:r>
              <a:rPr lang="pl-PL" b="1" dirty="0"/>
              <a:t> 412/13</a:t>
            </a:r>
            <a:endParaRPr lang="pl-PL" dirty="0"/>
          </a:p>
          <a:p>
            <a:pPr algn="just">
              <a:lnSpc>
                <a:spcPct val="150000"/>
              </a:lnSpc>
            </a:pPr>
            <a:endParaRPr lang="pl-PL" dirty="0"/>
          </a:p>
          <a:p>
            <a:pPr algn="just">
              <a:lnSpc>
                <a:spcPct val="150000"/>
              </a:lnSpc>
            </a:pPr>
            <a:r>
              <a:rPr lang="pl-PL" dirty="0"/>
              <a:t>Teza I.</a:t>
            </a:r>
          </a:p>
          <a:p>
            <a:pPr algn="just">
              <a:lnSpc>
                <a:spcPct val="150000"/>
              </a:lnSpc>
            </a:pPr>
            <a:r>
              <a:rPr lang="pl-PL" dirty="0"/>
              <a:t>1. </a:t>
            </a:r>
            <a:r>
              <a:rPr lang="pl-PL" b="1" dirty="0"/>
              <a:t>Skuteczne wydziedziczenie pozbawia osobę nim objętą nie tylko prawa do zachowku, ale pozbawia taką osobę zdolności dziedziczenia po tym spadkodawcy</a:t>
            </a:r>
            <a:r>
              <a:rPr lang="pl-PL" dirty="0"/>
              <a:t>. Należy jednak wskazać, że ustawowym wymogiem skuteczności wydziedziczenia jest wyraźne wyjawienie takiego zamiaru przez spadkodawcę w stosunku do określonej osoby oraz podanie przyczyny wydziedziczenia (art. 1009 KC).</a:t>
            </a:r>
          </a:p>
          <a:p>
            <a:pPr algn="just">
              <a:lnSpc>
                <a:spcPct val="150000"/>
              </a:lnSpc>
            </a:pPr>
            <a:endParaRPr lang="pl-PL" b="1" i="1" dirty="0"/>
          </a:p>
          <a:p>
            <a:pPr algn="just">
              <a:lnSpc>
                <a:spcPct val="150000"/>
              </a:lnSpc>
            </a:pPr>
            <a:r>
              <a:rPr lang="pl-PL" b="1" i="1" dirty="0"/>
              <a:t>Ale np. postanowienie Sądu Rejonowego w Lesznie, I Wydział Cywilny, sygn. akt: I </a:t>
            </a:r>
            <a:r>
              <a:rPr lang="pl-PL" b="1" i="1" dirty="0" err="1"/>
              <a:t>Ns</a:t>
            </a:r>
            <a:r>
              <a:rPr lang="pl-PL" b="1" i="1" dirty="0"/>
              <a:t> 1040/11/1</a:t>
            </a:r>
            <a:endParaRPr lang="pl-PL" dirty="0"/>
          </a:p>
          <a:p>
            <a:pPr algn="just">
              <a:lnSpc>
                <a:spcPct val="150000"/>
              </a:lnSpc>
            </a:pPr>
            <a:endParaRPr lang="pl-PL" dirty="0">
              <a:latin typeface="Cambria" pitchFamily="18" charset="0"/>
              <a:ea typeface="Cambria" pitchFamily="18" charset="0"/>
            </a:endParaRPr>
          </a:p>
        </p:txBody>
      </p:sp>
      <p:sp>
        <p:nvSpPr>
          <p:cNvPr id="3" name="Symbol zastępczy stopki 2">
            <a:extLst>
              <a:ext uri="{FF2B5EF4-FFF2-40B4-BE49-F238E27FC236}">
                <a16:creationId xmlns:a16="http://schemas.microsoft.com/office/drawing/2014/main" id="{805658B4-112A-4B25-8ABB-B3BCA8095D73}"/>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39482250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291137" y="729465"/>
            <a:ext cx="8640566" cy="4610173"/>
          </a:xfrm>
          <a:prstGeom prst="rect">
            <a:avLst/>
          </a:prstGeom>
        </p:spPr>
        <p:txBody>
          <a:bodyPr wrap="square">
            <a:spAutoFit/>
          </a:bodyPr>
          <a:lstStyle/>
          <a:p>
            <a:pPr algn="ctr">
              <a:lnSpc>
                <a:spcPct val="150000"/>
              </a:lnSpc>
            </a:pPr>
            <a:r>
              <a:rPr lang="pl-PL" b="1" dirty="0"/>
              <a:t>Art. 1008 k.c.</a:t>
            </a:r>
          </a:p>
          <a:p>
            <a:pPr algn="ctr">
              <a:lnSpc>
                <a:spcPct val="150000"/>
              </a:lnSpc>
            </a:pPr>
            <a:endParaRPr lang="pl-PL" dirty="0"/>
          </a:p>
          <a:p>
            <a:pPr algn="just">
              <a:lnSpc>
                <a:spcPct val="150000"/>
              </a:lnSpc>
            </a:pPr>
            <a:r>
              <a:rPr lang="pl-PL" i="1" dirty="0"/>
              <a:t>„</a:t>
            </a:r>
            <a:r>
              <a:rPr lang="pl-PL" b="1" i="1" dirty="0"/>
              <a:t>Spadkodawca</a:t>
            </a:r>
            <a:r>
              <a:rPr lang="pl-PL" i="1" dirty="0"/>
              <a:t> może </a:t>
            </a:r>
            <a:r>
              <a:rPr lang="pl-PL" b="1" i="1" dirty="0"/>
              <a:t>w testamencie</a:t>
            </a:r>
            <a:r>
              <a:rPr lang="pl-PL" i="1" dirty="0"/>
              <a:t> pozbawić </a:t>
            </a:r>
            <a:r>
              <a:rPr lang="pl-PL" b="1" i="1" dirty="0"/>
              <a:t>zstępnych, małżonka i rodziców</a:t>
            </a:r>
            <a:r>
              <a:rPr lang="pl-PL" i="1" dirty="0"/>
              <a:t> zachowku (wydziedziczenie) (…)”</a:t>
            </a:r>
          </a:p>
          <a:p>
            <a:pPr algn="just">
              <a:lnSpc>
                <a:spcPct val="150000"/>
              </a:lnSpc>
            </a:pPr>
            <a:endParaRPr lang="pl-PL" dirty="0"/>
          </a:p>
          <a:p>
            <a:pPr algn="just">
              <a:lnSpc>
                <a:spcPct val="150000"/>
              </a:lnSpc>
            </a:pPr>
            <a:r>
              <a:rPr lang="pl-PL" b="1" dirty="0"/>
              <a:t>Kto może dokonać wydziedziczenia? – wyłącznie spadkodawca:</a:t>
            </a:r>
            <a:endParaRPr lang="pl-PL" dirty="0"/>
          </a:p>
          <a:p>
            <a:pPr marL="342900" lvl="0" indent="-342900" algn="just">
              <a:lnSpc>
                <a:spcPct val="150000"/>
              </a:lnSpc>
              <a:buFont typeface="+mj-lt"/>
              <a:buAutoNum type="arabicPeriod"/>
            </a:pPr>
            <a:r>
              <a:rPr lang="pl-PL" dirty="0"/>
              <a:t>spadkodawca musi posiadać zdolność testowania (art. 944 k.c.),</a:t>
            </a:r>
          </a:p>
          <a:p>
            <a:pPr marL="342900" lvl="0" indent="-342900" algn="just">
              <a:lnSpc>
                <a:spcPct val="150000"/>
              </a:lnSpc>
              <a:buFont typeface="+mj-lt"/>
              <a:buAutoNum type="arabicPeriod"/>
            </a:pPr>
            <a:r>
              <a:rPr lang="pl-PL" dirty="0"/>
              <a:t>inna osoba nie może złożyć oświadczenia o wydziedziczeniu w imieniu spadkodawcy (prawo osobiste spadkodawcy), </a:t>
            </a:r>
          </a:p>
          <a:p>
            <a:pPr marL="342900" lvl="0" indent="-342900" algn="just">
              <a:lnSpc>
                <a:spcPct val="150000"/>
              </a:lnSpc>
              <a:buFont typeface="+mj-lt"/>
              <a:buAutoNum type="arabicPeriod"/>
            </a:pPr>
            <a:r>
              <a:rPr lang="pl-PL" dirty="0"/>
              <a:t>brak możliwości skutecznego zrzeczenia się przez spadkodawcę uprawnienia do wydziedziczenia uprawnionych.</a:t>
            </a:r>
          </a:p>
        </p:txBody>
      </p:sp>
      <p:sp>
        <p:nvSpPr>
          <p:cNvPr id="3" name="Symbol zastępczy stopki 2">
            <a:extLst>
              <a:ext uri="{FF2B5EF4-FFF2-40B4-BE49-F238E27FC236}">
                <a16:creationId xmlns:a16="http://schemas.microsoft.com/office/drawing/2014/main" id="{627743DA-8A33-47D9-9313-26CD2A071D3C}"/>
              </a:ext>
            </a:extLst>
          </p:cNvPr>
          <p:cNvSpPr>
            <a:spLocks noGrp="1"/>
          </p:cNvSpPr>
          <p:nvPr>
            <p:ph type="ftr" sz="quarter" idx="11"/>
          </p:nvPr>
        </p:nvSpPr>
        <p:spPr/>
        <p:txBody>
          <a:bodyPr/>
          <a:lstStyle/>
          <a:p>
            <a:r>
              <a:rPr lang="pl-PL"/>
              <a:t>kontakt@adwokat-cichocka.pl</a:t>
            </a:r>
          </a:p>
        </p:txBody>
      </p:sp>
    </p:spTree>
    <p:extLst>
      <p:ext uri="{BB962C8B-B14F-4D97-AF65-F5344CB8AC3E}">
        <p14:creationId xmlns:p14="http://schemas.microsoft.com/office/powerpoint/2010/main" val="2482694999"/>
      </p:ext>
    </p:extLst>
  </p:cSld>
  <p:clrMapOvr>
    <a:masterClrMapping/>
  </p:clrMapOvr>
</p:sld>
</file>

<file path=ppt/theme/theme1.xml><?xml version="1.0" encoding="utf-8"?>
<a:theme xmlns:a="http://schemas.openxmlformats.org/drawingml/2006/main" name="Smuga">
  <a:themeElements>
    <a:clrScheme name="Smuga">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Smuga">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muga">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akiet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TotalTime>4842</TotalTime>
  <Words>7702</Words>
  <Application>Microsoft Office PowerPoint</Application>
  <PresentationFormat>Panoramiczny</PresentationFormat>
  <Paragraphs>467</Paragraphs>
  <Slides>61</Slides>
  <Notes>1</Notes>
  <HiddenSlides>0</HiddenSlides>
  <MMClips>0</MMClips>
  <ScaleCrop>false</ScaleCrop>
  <HeadingPairs>
    <vt:vector size="6" baseType="variant">
      <vt:variant>
        <vt:lpstr>Używane czcionki</vt:lpstr>
      </vt:variant>
      <vt:variant>
        <vt:i4>7</vt:i4>
      </vt:variant>
      <vt:variant>
        <vt:lpstr>Motyw</vt:lpstr>
      </vt:variant>
      <vt:variant>
        <vt:i4>1</vt:i4>
      </vt:variant>
      <vt:variant>
        <vt:lpstr>Tytuły slajdów</vt:lpstr>
      </vt:variant>
      <vt:variant>
        <vt:i4>61</vt:i4>
      </vt:variant>
    </vt:vector>
  </HeadingPairs>
  <TitlesOfParts>
    <vt:vector size="69" baseType="lpstr">
      <vt:lpstr>Aptos</vt:lpstr>
      <vt:lpstr>Arial</vt:lpstr>
      <vt:lpstr>Calibri</vt:lpstr>
      <vt:lpstr>Cambria</vt:lpstr>
      <vt:lpstr>Century Gothic</vt:lpstr>
      <vt:lpstr>Times</vt:lpstr>
      <vt:lpstr>Wingdings 3</vt:lpstr>
      <vt:lpstr>Smuga</vt:lpstr>
      <vt:lpstr> </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Karolina Cichocka - Bieniek</dc:creator>
  <cp:lastModifiedBy>Karolina Cichocka - Bieniek</cp:lastModifiedBy>
  <cp:revision>2</cp:revision>
  <dcterms:created xsi:type="dcterms:W3CDTF">2025-10-16T11:44:44Z</dcterms:created>
  <dcterms:modified xsi:type="dcterms:W3CDTF">2026-01-26T13:30:30Z</dcterms:modified>
</cp:coreProperties>
</file>