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69"/>
  </p:notesMasterIdLst>
  <p:sldIdLst>
    <p:sldId id="490" r:id="rId2"/>
    <p:sldId id="315" r:id="rId3"/>
    <p:sldId id="493" r:id="rId4"/>
    <p:sldId id="448" r:id="rId5"/>
    <p:sldId id="492" r:id="rId6"/>
    <p:sldId id="449" r:id="rId7"/>
    <p:sldId id="450" r:id="rId8"/>
    <p:sldId id="451" r:id="rId9"/>
    <p:sldId id="508" r:id="rId10"/>
    <p:sldId id="452" r:id="rId11"/>
    <p:sldId id="453" r:id="rId12"/>
    <p:sldId id="454" r:id="rId13"/>
    <p:sldId id="455" r:id="rId14"/>
    <p:sldId id="456" r:id="rId15"/>
    <p:sldId id="507" r:id="rId16"/>
    <p:sldId id="457" r:id="rId17"/>
    <p:sldId id="458" r:id="rId18"/>
    <p:sldId id="459" r:id="rId19"/>
    <p:sldId id="460" r:id="rId20"/>
    <p:sldId id="536" r:id="rId21"/>
    <p:sldId id="509" r:id="rId22"/>
    <p:sldId id="461" r:id="rId23"/>
    <p:sldId id="462" r:id="rId24"/>
    <p:sldId id="494" r:id="rId25"/>
    <p:sldId id="495" r:id="rId26"/>
    <p:sldId id="465" r:id="rId27"/>
    <p:sldId id="496" r:id="rId28"/>
    <p:sldId id="467" r:id="rId29"/>
    <p:sldId id="497" r:id="rId30"/>
    <p:sldId id="469" r:id="rId31"/>
    <p:sldId id="470" r:id="rId32"/>
    <p:sldId id="471" r:id="rId33"/>
    <p:sldId id="472" r:id="rId34"/>
    <p:sldId id="473" r:id="rId35"/>
    <p:sldId id="535" r:id="rId36"/>
    <p:sldId id="498" r:id="rId37"/>
    <p:sldId id="475" r:id="rId38"/>
    <p:sldId id="476" r:id="rId39"/>
    <p:sldId id="477" r:id="rId40"/>
    <p:sldId id="505" r:id="rId41"/>
    <p:sldId id="510" r:id="rId42"/>
    <p:sldId id="511" r:id="rId43"/>
    <p:sldId id="512" r:id="rId44"/>
    <p:sldId id="514" r:id="rId45"/>
    <p:sldId id="515" r:id="rId46"/>
    <p:sldId id="516" r:id="rId47"/>
    <p:sldId id="517" r:id="rId48"/>
    <p:sldId id="518" r:id="rId49"/>
    <p:sldId id="519" r:id="rId50"/>
    <p:sldId id="520" r:id="rId51"/>
    <p:sldId id="521" r:id="rId52"/>
    <p:sldId id="522" r:id="rId53"/>
    <p:sldId id="513" r:id="rId54"/>
    <p:sldId id="480" r:id="rId55"/>
    <p:sldId id="481" r:id="rId56"/>
    <p:sldId id="482" r:id="rId57"/>
    <p:sldId id="499" r:id="rId58"/>
    <p:sldId id="500" r:id="rId59"/>
    <p:sldId id="484" r:id="rId60"/>
    <p:sldId id="485" r:id="rId61"/>
    <p:sldId id="501" r:id="rId62"/>
    <p:sldId id="502" r:id="rId63"/>
    <p:sldId id="503" r:id="rId64"/>
    <p:sldId id="504" r:id="rId65"/>
    <p:sldId id="489" r:id="rId66"/>
    <p:sldId id="506" r:id="rId67"/>
    <p:sldId id="523" r:id="rId6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celaria Dawid i Partnerzy" initials="KD" lastIdx="1" clrIdx="0">
    <p:extLst>
      <p:ext uri="{19B8F6BF-5375-455C-9EA6-DF929625EA0E}">
        <p15:presenceInfo xmlns:p15="http://schemas.microsoft.com/office/powerpoint/2012/main" userId="3d1ae6b50e9b54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C245D-F19D-FE42-A71E-C618906CBF48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03F9D-8CCB-5C4C-A8A5-12064AEA3E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92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22078B-F417-09AC-0CAB-3BA67AA42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949" cy="6860136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3D9C8762-556C-E1B7-6486-558DD522FD6F}"/>
              </a:ext>
            </a:extLst>
          </p:cNvPr>
          <p:cNvSpPr/>
          <p:nvPr userDrawn="1"/>
        </p:nvSpPr>
        <p:spPr>
          <a:xfrm>
            <a:off x="15766" y="2199190"/>
            <a:ext cx="12200400" cy="4658810"/>
          </a:xfrm>
          <a:prstGeom prst="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81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4FF6-1EF2-4C3F-901D-880945834DF5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56BC-0314-4094-A440-92A2954E4A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693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4FF6-1EF2-4C3F-901D-880945834DF5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56BC-0314-4094-A440-92A2954E4A2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28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4FF6-1EF2-4C3F-901D-880945834DF5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56BC-0314-4094-A440-92A2954E4A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537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4FF6-1EF2-4C3F-901D-880945834DF5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56BC-0314-4094-A440-92A2954E4A2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862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4FF6-1EF2-4C3F-901D-880945834DF5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56BC-0314-4094-A440-92A2954E4A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4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4FF6-1EF2-4C3F-901D-880945834DF5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56BC-0314-4094-A440-92A2954E4A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07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4FF6-1EF2-4C3F-901D-880945834DF5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56BC-0314-4094-A440-92A2954E4A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01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88ED0167-A83C-4059-BD1A-548953B2499D}"/>
              </a:ext>
            </a:extLst>
          </p:cNvPr>
          <p:cNvSpPr/>
          <p:nvPr userDrawn="1"/>
        </p:nvSpPr>
        <p:spPr>
          <a:xfrm>
            <a:off x="15766" y="0"/>
            <a:ext cx="12200400" cy="6858000"/>
          </a:xfrm>
          <a:prstGeom prst="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A0D49F9-6AD6-4AB6-86E4-E134831900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" y="13829"/>
            <a:ext cx="12201894" cy="68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B4E9007-9A7A-711A-7CE1-89E2C66391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" y="8515"/>
            <a:ext cx="12201894" cy="68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3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90848C9-AD1A-8161-822F-D64156699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" y="11693"/>
            <a:ext cx="12201894" cy="68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9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4374D3D-1A01-1DBD-EFC9-FB8BDFA90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" y="13829"/>
            <a:ext cx="12201894" cy="68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2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98D83BA-982A-1909-FA16-157D9933F8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" y="9721"/>
            <a:ext cx="12201894" cy="68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E9D91AA-BA3D-0A97-06B4-A8BE5E3C0D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" y="9721"/>
            <a:ext cx="12201894" cy="68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2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29631DF-4E10-90A2-B2A5-7FB5D3D09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" y="9721"/>
            <a:ext cx="12201894" cy="68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9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441CFD3-A124-07E2-FF5B-AB557779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" y="9721"/>
            <a:ext cx="12201894" cy="68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94FF6-1EF2-4C3F-901D-880945834DF5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A156BC-0314-4094-A440-92A2954E4A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%C4%85d_Najwy%C5%BCszy_(Polska)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ip.lex.pl/#/document/16786199?unitId=art(777)&amp;cm=DOCUMENT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872966A-A633-24EE-303D-D30098DB979D}"/>
              </a:ext>
            </a:extLst>
          </p:cNvPr>
          <p:cNvSpPr txBox="1"/>
          <p:nvPr/>
        </p:nvSpPr>
        <p:spPr>
          <a:xfrm>
            <a:off x="2063003" y="2644170"/>
            <a:ext cx="80659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dirty="0">
                <a:latin typeface="Book Antiqua" panose="02040602050305030304" pitchFamily="18" charset="0"/>
                <a:cs typeface="Times New Roman"/>
              </a:rPr>
              <a:t>E  T  Y  K  A</a:t>
            </a:r>
          </a:p>
          <a:p>
            <a:pPr algn="ctr"/>
            <a:r>
              <a:rPr lang="pl-PL" sz="3600" dirty="0">
                <a:latin typeface="Book Antiqua" panose="02040602050305030304" pitchFamily="18" charset="0"/>
                <a:cs typeface="Times New Roman"/>
              </a:rPr>
              <a:t>A   E T Y K A   P R A W N I C Z A</a:t>
            </a:r>
            <a:endParaRPr lang="pl-PL" sz="3600" dirty="0">
              <a:latin typeface="Book Antiqua" panose="02040602050305030304" pitchFamily="18" charset="0"/>
            </a:endParaRPr>
          </a:p>
        </p:txBody>
      </p:sp>
      <p:pic>
        <p:nvPicPr>
          <p:cNvPr id="4" name="Obraz 3" descr="logo-podstawowe (przeciągnięte).pdf">
            <a:extLst>
              <a:ext uri="{FF2B5EF4-FFF2-40B4-BE49-F238E27FC236}">
                <a16:creationId xmlns:a16="http://schemas.microsoft.com/office/drawing/2014/main" id="{3F12E38E-6729-CBA9-DBBA-3D7152AA0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-999767"/>
            <a:ext cx="6514644" cy="460357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6636FF8-2BFA-3700-549D-9017CFF6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05" y="411895"/>
            <a:ext cx="2383559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9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8DAE8-6AB5-AA52-2227-184BAAF98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 descr="Ilustracja">
            <a:extLst>
              <a:ext uri="{FF2B5EF4-FFF2-40B4-BE49-F238E27FC236}">
                <a16:creationId xmlns:a16="http://schemas.microsoft.com/office/drawing/2014/main" id="{A61CE63D-4C7C-B9D0-2639-662EAF07B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58" y="1543973"/>
            <a:ext cx="3063168" cy="37700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B36897E-A8F9-E3A4-CEAC-5696C4CBCD2B}"/>
              </a:ext>
            </a:extLst>
          </p:cNvPr>
          <p:cNvSpPr txBox="1"/>
          <p:nvPr/>
        </p:nvSpPr>
        <p:spPr>
          <a:xfrm>
            <a:off x="4951750" y="944666"/>
            <a:ext cx="6108492" cy="5255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2200" b="1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Gustav </a:t>
            </a:r>
            <a:r>
              <a:rPr lang="pl-PL" sz="2200" b="1" kern="15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Radbruch</a:t>
            </a:r>
            <a:endParaRPr lang="pl-PL" sz="2200" b="1" kern="15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(1878 – 1949)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5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kern="150" dirty="0">
                <a:solidFill>
                  <a:srgbClr val="20212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Minister Sprawiedliwości Rzeszy w drugim gabinecie kanclerza </a:t>
            </a:r>
            <a:r>
              <a:rPr lang="pl-PL" sz="2000" kern="15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Josepha </a:t>
            </a:r>
            <a:r>
              <a:rPr lang="pl-PL" sz="2000" kern="15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Wirtha</a:t>
            </a:r>
            <a:r>
              <a:rPr lang="pl-PL" sz="2000" kern="150" dirty="0">
                <a:solidFill>
                  <a:srgbClr val="20212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dwu gabinetach </a:t>
            </a:r>
            <a:r>
              <a:rPr lang="pl-PL" sz="2000" kern="15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Gustava </a:t>
            </a:r>
            <a:r>
              <a:rPr lang="pl-PL" sz="2000" kern="15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Stresemanna</a:t>
            </a:r>
            <a:r>
              <a:rPr lang="pl-PL" sz="2000" kern="150" dirty="0">
                <a:solidFill>
                  <a:srgbClr val="20212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Przedstawiciel </a:t>
            </a:r>
            <a:r>
              <a:rPr lang="pl-PL" sz="2000" kern="15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neokantowskiej</a:t>
            </a:r>
            <a:r>
              <a:rPr lang="pl-PL" sz="2000" kern="150" dirty="0">
                <a:solidFill>
                  <a:srgbClr val="20212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kern="15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szkoły badeńskiej</a:t>
            </a:r>
            <a:r>
              <a:rPr lang="pl-PL" sz="2000" kern="150" dirty="0">
                <a:solidFill>
                  <a:srgbClr val="20212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l-PL" sz="20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Przeszedł do historii przede wszystkim dzięki  „formule </a:t>
            </a:r>
            <a:r>
              <a:rPr lang="pl-PL" sz="2000" kern="15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Radbrucha</a:t>
            </a:r>
            <a:r>
              <a:rPr lang="pl-PL" sz="20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 (</a:t>
            </a:r>
            <a:r>
              <a:rPr lang="pl-PL" sz="2000" i="1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lex </a:t>
            </a:r>
            <a:r>
              <a:rPr lang="pl-PL" sz="2000" i="1" kern="15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iniustissima</a:t>
            </a:r>
            <a:r>
              <a:rPr lang="pl-PL" sz="2000" i="1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pl-PL" sz="2000" i="1" kern="15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pl-PL" sz="2000" i="1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lex</a:t>
            </a:r>
            <a:r>
              <a:rPr lang="pl-PL" sz="20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 prawo krańcowo niesprawiedliwe nie jest prawem), zgodnie z którą przepisy prawa pozytywnego, stanowionego (</a:t>
            </a:r>
            <a:r>
              <a:rPr lang="pl-PL" sz="2000" i="1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lex</a:t>
            </a:r>
            <a:r>
              <a:rPr lang="pl-PL" sz="20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które są „rażąco, w najwyższym stopniu sprzeczne” z prawem naturalnym (</a:t>
            </a:r>
            <a:r>
              <a:rPr lang="pl-PL" sz="2000" i="1" kern="15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ius</a:t>
            </a:r>
            <a:r>
              <a:rPr lang="pl-PL" sz="20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mogą i powinny być w procesie stosowania prawa traktowane tak, jakby w ogóle nie obowiązywały.</a:t>
            </a:r>
          </a:p>
          <a:p>
            <a:pPr marL="0" indent="0" algn="just">
              <a:buNone/>
            </a:pPr>
            <a:endParaRPr lang="pl-PL" dirty="0">
              <a:latin typeface="Book Antiqua" panose="0204060205030503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6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54FFC-8B5A-627D-764D-B05FEF230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4" descr="news_12859.jpg">
            <a:extLst>
              <a:ext uri="{FF2B5EF4-FFF2-40B4-BE49-F238E27FC236}">
                <a16:creationId xmlns:a16="http://schemas.microsoft.com/office/drawing/2014/main" id="{E3EDC89A-81F6-2D57-3740-335E7E037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r="21467"/>
          <a:stretch>
            <a:fillRect/>
          </a:stretch>
        </p:blipFill>
        <p:spPr>
          <a:xfrm>
            <a:off x="1119350" y="1326693"/>
            <a:ext cx="4207069" cy="315530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8197108-8FD3-6177-2E3C-FCC494A183F1}"/>
              </a:ext>
            </a:extLst>
          </p:cNvPr>
          <p:cNvSpPr txBox="1"/>
          <p:nvPr/>
        </p:nvSpPr>
        <p:spPr>
          <a:xfrm>
            <a:off x="5572593" y="1380850"/>
            <a:ext cx="558008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Rafał </a:t>
            </a:r>
            <a:r>
              <a:rPr lang="pl-PL" sz="2200" b="1" dirty="0" err="1">
                <a:latin typeface="Book Antiqua" panose="02040602050305030304" pitchFamily="18" charset="0"/>
                <a:cs typeface="Times New Roman"/>
              </a:rPr>
              <a:t>Lemkin</a:t>
            </a: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 </a:t>
            </a:r>
          </a:p>
          <a:p>
            <a:pPr algn="just"/>
            <a:r>
              <a:rPr lang="pl-PL" sz="2000" dirty="0">
                <a:latin typeface="Book Antiqua" panose="02040602050305030304" pitchFamily="18" charset="0"/>
                <a:cs typeface="Times New Roman"/>
              </a:rPr>
              <a:t>(1900-1959)</a:t>
            </a:r>
          </a:p>
          <a:p>
            <a:pPr algn="just"/>
            <a:endParaRPr lang="pl-PL" sz="2000" b="0" dirty="0">
              <a:latin typeface="Book Antiqua" panose="02040602050305030304" pitchFamily="18" charset="0"/>
              <a:cs typeface="Times New Roman"/>
            </a:endParaRPr>
          </a:p>
          <a:p>
            <a:pPr algn="just"/>
            <a:r>
              <a:rPr lang="pl-PL" sz="2000" b="0" dirty="0" err="1">
                <a:latin typeface="Book Antiqua" panose="02040602050305030304" pitchFamily="18" charset="0"/>
                <a:cs typeface="Times New Roman"/>
              </a:rPr>
              <a:t>Lemkin</a:t>
            </a:r>
            <a:r>
              <a:rPr lang="pl-PL" sz="2000" b="0" dirty="0">
                <a:latin typeface="Book Antiqua" panose="02040602050305030304" pitchFamily="18" charset="0"/>
                <a:cs typeface="Times New Roman"/>
              </a:rPr>
              <a:t> przeszedł do historii jako człowiek, który wprowadził do prawa międzynarodowego pojęcie „ludobójstwa”. </a:t>
            </a:r>
          </a:p>
          <a:p>
            <a:pPr algn="just"/>
            <a:r>
              <a:rPr lang="pl-PL" sz="2000" b="0" dirty="0">
                <a:latin typeface="Book Antiqua" panose="02040602050305030304" pitchFamily="18" charset="0"/>
                <a:cs typeface="Times New Roman"/>
              </a:rPr>
              <a:t>Polski prawnik żydowskiego pochodzenia, niestrudzony obrońca ludzkiej godności </a:t>
            </a:r>
            <a:br>
              <a:rPr lang="pl-PL" sz="2000" b="0" dirty="0">
                <a:latin typeface="Book Antiqua" panose="02040602050305030304" pitchFamily="18" charset="0"/>
                <a:cs typeface="Times New Roman"/>
              </a:rPr>
            </a:br>
            <a:r>
              <a:rPr lang="pl-PL" sz="2000" b="0" dirty="0">
                <a:latin typeface="Book Antiqua" panose="02040602050305030304" pitchFamily="18" charset="0"/>
                <a:cs typeface="Times New Roman"/>
              </a:rPr>
              <a:t>i prawa do życia. </a:t>
            </a:r>
            <a:endParaRPr lang="pl-PL" sz="2000" dirty="0">
              <a:latin typeface="Book Antiqua" panose="0204060205030503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32BCD03-300D-29A0-5DBD-313A1FBE5CB7}"/>
              </a:ext>
            </a:extLst>
          </p:cNvPr>
          <p:cNvSpPr txBox="1"/>
          <p:nvPr/>
        </p:nvSpPr>
        <p:spPr>
          <a:xfrm>
            <a:off x="1007776" y="5706906"/>
            <a:ext cx="10176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000" dirty="0">
                <a:latin typeface="Book Antiqua" panose="02040602050305030304" pitchFamily="18" charset="0"/>
                <a:cs typeface="Times New Roman"/>
              </a:rPr>
              <a:t>Źródło: http://oswiecimskie24.pl/!data/newsy/news_12859.jpg; http://natemat.pl/123069,amerykanie-nakrecili-film-o-masowych-zbrodniach-to-hold-dla-polskiego-zyda-ktory-zdefiniowal-ludobojstwo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7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F52CD-A08A-3BBF-A593-FC550695C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4" descr="Lemkin.jpg">
            <a:extLst>
              <a:ext uri="{FF2B5EF4-FFF2-40B4-BE49-F238E27FC236}">
                <a16:creationId xmlns:a16="http://schemas.microsoft.com/office/drawing/2014/main" id="{8A2FE92E-566B-A9EA-E484-F57AAB33D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b="3198"/>
          <a:stretch>
            <a:fillRect/>
          </a:stretch>
        </p:blipFill>
        <p:spPr>
          <a:xfrm>
            <a:off x="1009338" y="232185"/>
            <a:ext cx="6388100" cy="479107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4814E7A-1958-75C0-392D-1D88951A802E}"/>
              </a:ext>
            </a:extLst>
          </p:cNvPr>
          <p:cNvSpPr txBox="1"/>
          <p:nvPr/>
        </p:nvSpPr>
        <p:spPr>
          <a:xfrm>
            <a:off x="1009340" y="4828388"/>
            <a:ext cx="101733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600" dirty="0">
              <a:latin typeface="Book Antiqua" panose="02040602050305030304" pitchFamily="18" charset="0"/>
              <a:cs typeface="Times New Roman"/>
            </a:endParaRPr>
          </a:p>
          <a:p>
            <a:pPr algn="just"/>
            <a:r>
              <a:rPr lang="pl-PL" sz="2000" dirty="0">
                <a:latin typeface="Book Antiqua" panose="02040602050305030304" pitchFamily="18" charset="0"/>
                <a:cs typeface="Times New Roman"/>
              </a:rPr>
              <a:t>Podpisanie Konwencji ONZ w sprawie Zapobiegania i Karania Zbrodni Ludobójstwa 1948 r. (Rafał </a:t>
            </a:r>
            <a:r>
              <a:rPr lang="pl-PL" sz="2000" dirty="0" err="1">
                <a:latin typeface="Book Antiqua" panose="02040602050305030304" pitchFamily="18" charset="0"/>
                <a:cs typeface="Times New Roman"/>
              </a:rPr>
              <a:t>Lemkin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 stoi pierwszy z prawej).</a:t>
            </a:r>
          </a:p>
          <a:p>
            <a:endParaRPr lang="pl-PL" sz="1600" dirty="0">
              <a:latin typeface="Book Antiqua" panose="02040602050305030304" pitchFamily="18" charset="0"/>
              <a:cs typeface="Times New Roman"/>
            </a:endParaRPr>
          </a:p>
          <a:p>
            <a:r>
              <a:rPr lang="pl-PL" sz="1000" dirty="0">
                <a:latin typeface="Book Antiqua" panose="02040602050305030304" pitchFamily="18" charset="0"/>
                <a:cs typeface="Times New Roman"/>
              </a:rPr>
              <a:t>Źródło: https://pl.wikipedia.org/wiki/Rafał_Lemkin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2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B9CB8-ECB6-85A6-FCC1-6B5AF0106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 descr="kredytowa_6.jpg">
            <a:extLst>
              <a:ext uri="{FF2B5EF4-FFF2-40B4-BE49-F238E27FC236}">
                <a16:creationId xmlns:a16="http://schemas.microsoft.com/office/drawing/2014/main" id="{16BBE936-5419-A48B-8E8A-2275397B8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46" r="-12546"/>
          <a:stretch>
            <a:fillRect/>
          </a:stretch>
        </p:blipFill>
        <p:spPr>
          <a:xfrm>
            <a:off x="891609" y="446582"/>
            <a:ext cx="4038600" cy="4525963"/>
          </a:xfrm>
          <a:prstGeom prst="rect">
            <a:avLst/>
          </a:prstGeom>
        </p:spPr>
      </p:pic>
      <p:pic>
        <p:nvPicPr>
          <p:cNvPr id="3" name="Symbol zastępczy zawartości 6" descr="Rafal_Lemkin_plaque_PISM.jpg">
            <a:extLst>
              <a:ext uri="{FF2B5EF4-FFF2-40B4-BE49-F238E27FC236}">
                <a16:creationId xmlns:a16="http://schemas.microsoft.com/office/drawing/2014/main" id="{54F62D63-7C7D-DCBB-03A9-4206B84C0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>
          <a:xfrm>
            <a:off x="5599029" y="-541637"/>
            <a:ext cx="5371579" cy="65024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0591406-B475-D374-59D6-AA0F22800108}"/>
              </a:ext>
            </a:extLst>
          </p:cNvPr>
          <p:cNvSpPr txBox="1"/>
          <p:nvPr/>
        </p:nvSpPr>
        <p:spPr>
          <a:xfrm>
            <a:off x="1058362" y="5079737"/>
            <a:ext cx="97492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Book Antiqua" panose="02040602050305030304" pitchFamily="18" charset="0"/>
                <a:cs typeface="Times New Roman"/>
              </a:rPr>
              <a:t>Warszawa, ul. Kredytowa 6 (1939 r.)  i  tablica na jej elewacji odsłonięta w 2008 r.</a:t>
            </a:r>
          </a:p>
          <a:p>
            <a:endParaRPr lang="pl-PL" sz="2000" dirty="0">
              <a:latin typeface="Book Antiqua" panose="02040602050305030304" pitchFamily="18" charset="0"/>
              <a:cs typeface="Times New Roman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3FABC1B-486F-2A99-515B-BD9BB9DF70F4}"/>
              </a:ext>
            </a:extLst>
          </p:cNvPr>
          <p:cNvSpPr txBox="1"/>
          <p:nvPr/>
        </p:nvSpPr>
        <p:spPr>
          <a:xfrm>
            <a:off x="1058362" y="5891249"/>
            <a:ext cx="99122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latin typeface="Book Antiqua" panose="02040602050305030304" pitchFamily="18" charset="0"/>
                <a:cs typeface="Times New Roman"/>
              </a:rPr>
              <a:t>Źródło: http://warszawa.fotopolska.eu/442431,foto.html; https://pl.wikipedia.org/wiki/Rafał_Lemkin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4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4E61B-95C4-399E-954C-384A308D4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4">
            <a:extLst>
              <a:ext uri="{FF2B5EF4-FFF2-40B4-BE49-F238E27FC236}">
                <a16:creationId xmlns:a16="http://schemas.microsoft.com/office/drawing/2014/main" id="{BC846275-6FAA-C35F-8CBC-AD18D9234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0519" y="974361"/>
            <a:ext cx="3101057" cy="451203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70B2412-2196-C321-313A-1C57FB01289C}"/>
              </a:ext>
            </a:extLst>
          </p:cNvPr>
          <p:cNvSpPr txBox="1"/>
          <p:nvPr/>
        </p:nvSpPr>
        <p:spPr>
          <a:xfrm>
            <a:off x="4763124" y="2722548"/>
            <a:ext cx="64345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latin typeface="Book Antiqua" panose="02040602050305030304" pitchFamily="18" charset="0"/>
                <a:cs typeface="Times New Roman"/>
              </a:rPr>
              <a:t>Rafał </a:t>
            </a:r>
            <a:r>
              <a:rPr lang="pl-PL" sz="2000" b="1" dirty="0" err="1">
                <a:latin typeface="Book Antiqua" panose="02040602050305030304" pitchFamily="18" charset="0"/>
                <a:cs typeface="Times New Roman"/>
              </a:rPr>
              <a:t>Lemkin</a:t>
            </a:r>
            <a:r>
              <a:rPr lang="pl-PL" sz="2000" b="1" dirty="0">
                <a:latin typeface="Book Antiqua" panose="02040602050305030304" pitchFamily="18" charset="0"/>
                <a:cs typeface="Times New Roman"/>
              </a:rPr>
              <a:t> </a:t>
            </a:r>
            <a:r>
              <a:rPr lang="pl-PL" sz="2000" b="0" dirty="0">
                <a:latin typeface="Book Antiqua" panose="02040602050305030304" pitchFamily="18" charset="0"/>
                <a:cs typeface="Times New Roman"/>
              </a:rPr>
              <a:t>- bohater filmu „</a:t>
            </a:r>
            <a:r>
              <a:rPr lang="pl-PL" sz="2000" b="0" dirty="0" err="1">
                <a:latin typeface="Book Antiqua" panose="02040602050305030304" pitchFamily="18" charset="0"/>
                <a:cs typeface="Times New Roman"/>
              </a:rPr>
              <a:t>Watchers</a:t>
            </a:r>
            <a:r>
              <a:rPr lang="pl-PL" sz="2000" b="0" dirty="0">
                <a:latin typeface="Book Antiqua" panose="02040602050305030304" pitchFamily="18" charset="0"/>
                <a:cs typeface="Times New Roman"/>
              </a:rPr>
              <a:t> of the </a:t>
            </a:r>
            <a:r>
              <a:rPr lang="pl-PL" sz="2000" b="0" dirty="0" err="1">
                <a:latin typeface="Book Antiqua" panose="02040602050305030304" pitchFamily="18" charset="0"/>
                <a:cs typeface="Times New Roman"/>
              </a:rPr>
              <a:t>Sky</a:t>
            </a:r>
            <a:r>
              <a:rPr lang="pl-PL" sz="2000" b="0" dirty="0">
                <a:latin typeface="Book Antiqua" panose="02040602050305030304" pitchFamily="18" charset="0"/>
                <a:cs typeface="Times New Roman"/>
              </a:rPr>
              <a:t>”</a:t>
            </a:r>
            <a:br>
              <a:rPr lang="pl-PL" sz="2000" b="0" dirty="0">
                <a:latin typeface="Book Antiqua" panose="02040602050305030304" pitchFamily="18" charset="0"/>
                <a:cs typeface="Times New Roman"/>
              </a:rPr>
            </a:br>
            <a:br>
              <a:rPr lang="pl-PL" sz="2000" b="0" dirty="0">
                <a:latin typeface="Book Antiqua" panose="02040602050305030304" pitchFamily="18" charset="0"/>
                <a:cs typeface="Times New Roman"/>
              </a:rPr>
            </a:br>
            <a:r>
              <a:rPr lang="pl-PL" sz="2000" b="0" dirty="0">
                <a:latin typeface="Book Antiqua" panose="02040602050305030304" pitchFamily="18" charset="0"/>
                <a:cs typeface="Times New Roman"/>
              </a:rPr>
              <a:t>https://www.youtube.com/watch?v=1e0HFCKcVhc </a:t>
            </a:r>
            <a:endParaRPr lang="pl-PL" sz="20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1FE5604-6549-24CD-5F09-4921E94B8A27}"/>
              </a:ext>
            </a:extLst>
          </p:cNvPr>
          <p:cNvSpPr txBox="1"/>
          <p:nvPr/>
        </p:nvSpPr>
        <p:spPr>
          <a:xfrm>
            <a:off x="1042265" y="5883639"/>
            <a:ext cx="10481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latin typeface="Book Antiqua" panose="02040602050305030304" pitchFamily="18" charset="0"/>
                <a:cs typeface="Times New Roman"/>
              </a:rPr>
              <a:t>Źródło: http://resizing.flixster.com/QGCjuAM80-GH7yMYvL2NlSxzldE=/800x1164/dkpu1ddg7pbsk.cloudfront.net/movie/11/18/07/11180702_ori.jpg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25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37CE87C-7F00-3C60-80D5-25E7B0C839EC}"/>
              </a:ext>
            </a:extLst>
          </p:cNvPr>
          <p:cNvSpPr txBox="1"/>
          <p:nvPr/>
        </p:nvSpPr>
        <p:spPr>
          <a:xfrm>
            <a:off x="1643634" y="2274838"/>
            <a:ext cx="89047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4"/>
            </a:pPr>
            <a:r>
              <a:rPr lang="pl-PL" sz="3600" dirty="0">
                <a:latin typeface="Book Antiqua" panose="02040602050305030304" pitchFamily="18" charset="0"/>
                <a:ea typeface="Times New Roman" panose="02020603050405020304" pitchFamily="18" charset="0"/>
              </a:rPr>
              <a:t>NIEOCZYWISTE   PRZYKŁADY    STOSOWANIA   ETYKI   </a:t>
            </a:r>
            <a:br>
              <a:rPr lang="pl-PL" sz="3600" dirty="0"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pl-PL" sz="3600" dirty="0">
                <a:latin typeface="Book Antiqua" panose="02040602050305030304" pitchFamily="18" charset="0"/>
                <a:ea typeface="Times New Roman" panose="02020603050405020304" pitchFamily="18" charset="0"/>
              </a:rPr>
              <a:t>W   ODNIESIENIU   DO   PRAWA   </a:t>
            </a:r>
            <a:br>
              <a:rPr lang="pl-PL" sz="3600" dirty="0"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pl-PL" sz="3600" dirty="0">
                <a:latin typeface="Book Antiqua" panose="02040602050305030304" pitchFamily="18" charset="0"/>
                <a:ea typeface="Times New Roman" panose="02020603050405020304" pitchFamily="18" charset="0"/>
              </a:rPr>
              <a:t>I   ICH   AUTORZY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0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2D074-1601-C877-946F-24C66FEC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4" descr="mysli-i-aforyzmy-o-etyce-lekarskiej,big,468963.jpg">
            <a:extLst>
              <a:ext uri="{FF2B5EF4-FFF2-40B4-BE49-F238E27FC236}">
                <a16:creationId xmlns:a16="http://schemas.microsoft.com/office/drawing/2014/main" id="{199C6361-2CF6-C6C9-A2BC-31368FBD2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88" r="-15288"/>
          <a:stretch>
            <a:fillRect/>
          </a:stretch>
        </p:blipFill>
        <p:spPr>
          <a:xfrm>
            <a:off x="1401581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1BEFF53-84E0-9BDA-BBE4-ECFC7DD6C8AF}"/>
              </a:ext>
            </a:extLst>
          </p:cNvPr>
          <p:cNvSpPr txBox="1"/>
          <p:nvPr/>
        </p:nvSpPr>
        <p:spPr>
          <a:xfrm>
            <a:off x="6083508" y="1166018"/>
            <a:ext cx="610849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Władysław Biegański</a:t>
            </a:r>
          </a:p>
          <a:p>
            <a:pPr marL="0" indent="0">
              <a:buNone/>
            </a:pPr>
            <a:endParaRPr lang="pl-PL" sz="2200" dirty="0">
              <a:latin typeface="Book Antiqua" panose="02040602050305030304" pitchFamily="18" charset="0"/>
              <a:cs typeface="Times New Roman"/>
            </a:endParaRPr>
          </a:p>
          <a:p>
            <a:pPr marL="0" indent="0">
              <a:buNone/>
            </a:pPr>
            <a:r>
              <a:rPr lang="pl-PL" sz="2200" i="1" dirty="0">
                <a:latin typeface="Book Antiqua" panose="02040602050305030304" pitchFamily="18" charset="0"/>
                <a:cs typeface="Times New Roman"/>
              </a:rPr>
              <a:t>Myśli i aforyzmy o etyce lekarskiej.</a:t>
            </a:r>
            <a:br>
              <a:rPr lang="pl-PL" sz="2200" i="1" dirty="0">
                <a:latin typeface="Book Antiqua" panose="02040602050305030304" pitchFamily="18" charset="0"/>
                <a:cs typeface="Times New Roman"/>
              </a:rPr>
            </a:br>
            <a:br>
              <a:rPr lang="pl-PL" sz="2200" i="1" dirty="0">
                <a:latin typeface="Book Antiqua" panose="02040602050305030304" pitchFamily="18" charset="0"/>
                <a:cs typeface="Times New Roman"/>
              </a:rPr>
            </a:br>
            <a:endParaRPr lang="pl-PL" sz="2200" dirty="0">
              <a:latin typeface="Book Antiqua" panose="0204060205030503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26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7A594-A363-385B-4F5C-5915685DF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 descr="wladyslaw_bieganski.jpg">
            <a:extLst>
              <a:ext uri="{FF2B5EF4-FFF2-40B4-BE49-F238E27FC236}">
                <a16:creationId xmlns:a16="http://schemas.microsoft.com/office/drawing/2014/main" id="{002C5FCA-6B6D-81A8-AFE1-55C422854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r="11392"/>
          <a:stretch>
            <a:fillRect/>
          </a:stretch>
        </p:blipFill>
        <p:spPr>
          <a:xfrm>
            <a:off x="1327878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D80E12D-D5A3-5074-F14C-FACD4BC250E0}"/>
              </a:ext>
            </a:extLst>
          </p:cNvPr>
          <p:cNvSpPr txBox="1"/>
          <p:nvPr/>
        </p:nvSpPr>
        <p:spPr>
          <a:xfrm>
            <a:off x="6096000" y="1166018"/>
            <a:ext cx="5101652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Władysław Biegański</a:t>
            </a: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(1857 - 1917)</a:t>
            </a: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Lekarz, filozof i społecznik. Zajmował się niemal wszystkimi dziedzinami medycyny, w tym także filozofią medycyny (należał do polskiej szkoły filozofii medycyny).</a:t>
            </a: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„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Nie będzie dobrym lekarzem, kto nie jest dobrym człowiekiem 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[…]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,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 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kogo nie wzrusza niedola ludzka, kto nie ma miękkości i słodyczy w obejściu,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 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kto nie ma dość siły woli,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 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aby zawsze i wszędzie panować nad sobą…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”.</a:t>
            </a:r>
            <a:endParaRPr lang="pl-PL" sz="2000" dirty="0">
              <a:latin typeface="Book Antiqua" panose="0204060205030503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1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56C43-1B83-CF79-D648-985CA0B4D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polski_kodeks_honorowy-netpress_digital-ebook-cov.jpg">
            <a:extLst>
              <a:ext uri="{FF2B5EF4-FFF2-40B4-BE49-F238E27FC236}">
                <a16:creationId xmlns:a16="http://schemas.microsoft.com/office/drawing/2014/main" id="{F84BA9E8-CED9-E864-F9FF-FA9C8A8FA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58" r="-13158"/>
          <a:stretch>
            <a:fillRect/>
          </a:stretch>
        </p:blipFill>
        <p:spPr>
          <a:xfrm>
            <a:off x="966865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ABAC6A8-81A8-77FA-BB8C-3B082B592765}"/>
              </a:ext>
            </a:extLst>
          </p:cNvPr>
          <p:cNvSpPr txBox="1"/>
          <p:nvPr/>
        </p:nvSpPr>
        <p:spPr>
          <a:xfrm>
            <a:off x="5116643" y="1166018"/>
            <a:ext cx="565893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Władysław Boziewicz</a:t>
            </a: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(1886-1946)</a:t>
            </a: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Polski kodeks honorowy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. </a:t>
            </a: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Z wykształcenia prawnik, kapitan Wojska Polskiego (służył m.in. w Katowicach, Mysłowicach i Krakowie). </a:t>
            </a: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Autor 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Polskiego Kodeksu Honorowego 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(1919 rok).</a:t>
            </a:r>
            <a:endParaRPr lang="pl-PL" sz="2000" b="1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endParaRPr lang="pl-PL" sz="2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pl-PL" sz="2000" dirty="0">
              <a:latin typeface="Times New Roman"/>
              <a:cs typeface="Times New Roman"/>
            </a:endParaRPr>
          </a:p>
          <a:p>
            <a:pPr algn="just"/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44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169DC-6BD3-CBE2-D930-264A01DA2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8DA2BF0-E110-3392-2A10-93C06741E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437" y="906574"/>
            <a:ext cx="3422461" cy="504765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9D14D8C-72A2-8E45-1AA1-695279C8F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05563" y="1481825"/>
            <a:ext cx="5046250" cy="389575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7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1">
            <a:extLst>
              <a:ext uri="{FF2B5EF4-FFF2-40B4-BE49-F238E27FC236}">
                <a16:creationId xmlns:a16="http://schemas.microsoft.com/office/drawing/2014/main" id="{1250FD5D-EF8E-493F-9BD8-CA7502F8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Book Antiqua" panose="02040602050305030304" pitchFamily="18" charset="0"/>
              </a:rPr>
              <a:t>Prelegent 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7A1C3E7-FEA2-43F3-D35C-F03D68665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67" y="1386590"/>
            <a:ext cx="2725689" cy="408482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722D8AA-C496-13B7-7924-298451353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927089" y="983174"/>
            <a:ext cx="7524682" cy="45778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pl-PL" kern="1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Adw.</a:t>
            </a:r>
            <a:r>
              <a:rPr lang="pl-PL" b="1" kern="1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Jarosław T. Dawid - założyciel i partner zarządzający Kancelarii Dawid &amp; Partners Adwokaci i Radcowie Prawni sp.k. (siedziby: Warszawa i Częstochowa). </a:t>
            </a:r>
            <a:endParaRPr lang="pl-PL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pl-PL" kern="1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1995 w sądownictwie dyscyplinarnym jako Sędzia, od 2004 jako Wiceprezes, a od 2007  jako Prezes Sądu Izbowego. </a:t>
            </a:r>
            <a:endParaRPr lang="pl-PL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pl-PL" kern="1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Delegat Izby na Krajowe Zjazdy Adwokatury w 2009, 2010, 2016 i 2021.</a:t>
            </a:r>
            <a:endParaRPr lang="pl-PL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pl-PL" kern="1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2002 prowadzi zajęcia dla aplikantów Izby. Od 2003 członek komisji egzaminacyjnych. </a:t>
            </a:r>
            <a:endParaRPr lang="pl-PL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pl-PL" kern="1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Członek Zespołu NRA ds. zmian Zbioru Zasad Etyki Adwokackiej </a:t>
            </a:r>
            <a:br>
              <a:rPr lang="pl-PL" kern="1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(od 2021), Komisji NRA ds. informatyzacji postępowań dyscyplinarnych (od 2022) oraz Zespołu WSD ds. kosztów postępowań dyscyplinarnych Adwokatury (od 2023).</a:t>
            </a:r>
            <a:endParaRPr lang="pl-PL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pl-PL" kern="1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Sternik motorowodny, płetwonurek, ratownik wodny WOPR.</a:t>
            </a:r>
            <a:endParaRPr lang="pl-PL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09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4D5B007-BAF1-4E8D-0EDA-A39B14DEB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3" y="556324"/>
            <a:ext cx="5973009" cy="49569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DA9A4CD-67B8-EE27-399E-F94CF65CA431}"/>
              </a:ext>
            </a:extLst>
          </p:cNvPr>
          <p:cNvSpPr txBox="1"/>
          <p:nvPr/>
        </p:nvSpPr>
        <p:spPr>
          <a:xfrm>
            <a:off x="6096000" y="981634"/>
            <a:ext cx="5325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Book Antiqua" panose="02040602050305030304" pitchFamily="18" charset="0"/>
              </a:rPr>
              <a:t>Zarządzenie Nr 70 Prezesa Rady Ministrów </a:t>
            </a:r>
            <a:r>
              <a:rPr lang="pl-PL" sz="2000" dirty="0">
                <a:latin typeface="Book Antiqua" panose="02040602050305030304" pitchFamily="18" charset="0"/>
              </a:rPr>
              <a:t>w sprawie wytycznych w zakresie przestrzegania zasad służby cywilnej oraz w sprawie zasad etyki korpusu służby cywilnej</a:t>
            </a:r>
          </a:p>
          <a:p>
            <a:pPr algn="ctr"/>
            <a:r>
              <a:rPr lang="pl-PL" sz="2000" dirty="0">
                <a:latin typeface="Book Antiqua" panose="02040602050305030304" pitchFamily="18" charset="0"/>
              </a:rPr>
              <a:t>z dnia 6 października 2011 r. (M.P. Nr 93, poz. 953)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D9C85D0-0D24-6B10-A720-B9B02CA53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97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43557CD-4E8D-28B3-1270-66211C082460}"/>
              </a:ext>
            </a:extLst>
          </p:cNvPr>
          <p:cNvSpPr txBox="1"/>
          <p:nvPr/>
        </p:nvSpPr>
        <p:spPr>
          <a:xfrm>
            <a:off x="1314100" y="1843950"/>
            <a:ext cx="956379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5"/>
            </a:pPr>
            <a:r>
              <a:rPr lang="pl-PL" sz="4000" dirty="0">
                <a:latin typeface="Book Antiqua" panose="02040602050305030304" pitchFamily="18" charset="0"/>
                <a:ea typeface="Times New Roman" panose="02020603050405020304" pitchFamily="18" charset="0"/>
              </a:rPr>
              <a:t>LITERATURA   DOTYCZĄCA   ETYKI   PRAWNICZEJ   ORAZ   ZBIORU   ZASAD   ETYKI   ADWOKACKIEJ   </a:t>
            </a:r>
            <a:br>
              <a:rPr lang="pl-PL" sz="4000" dirty="0"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pl-PL" sz="4000" dirty="0">
                <a:latin typeface="Book Antiqua" panose="02040602050305030304" pitchFamily="18" charset="0"/>
                <a:ea typeface="Times New Roman" panose="02020603050405020304" pitchFamily="18" charset="0"/>
              </a:rPr>
              <a:t>I   GODNOŚCI   ZAWODU   ORAZ   JEJ   AUTORZY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C0C4F-5519-7068-F2A8-B0CC9EC67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 descr="IMG_3332.JPG">
            <a:extLst>
              <a:ext uri="{FF2B5EF4-FFF2-40B4-BE49-F238E27FC236}">
                <a16:creationId xmlns:a16="http://schemas.microsoft.com/office/drawing/2014/main" id="{4679BA49-2FC3-D81A-B6DE-C36B61567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51" r="-19351"/>
          <a:stretch>
            <a:fillRect/>
          </a:stretch>
        </p:blipFill>
        <p:spPr>
          <a:xfrm>
            <a:off x="1146748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4C1FDB6-DD18-3DF9-99AF-9D2EC33EC359}"/>
              </a:ext>
            </a:extLst>
          </p:cNvPr>
          <p:cNvSpPr txBox="1"/>
          <p:nvPr/>
        </p:nvSpPr>
        <p:spPr>
          <a:xfrm>
            <a:off x="5185348" y="1166018"/>
            <a:ext cx="585990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Fernand </a:t>
            </a:r>
            <a:r>
              <a:rPr lang="pl-PL" sz="2200" b="1" dirty="0" err="1">
                <a:latin typeface="Book Antiqua" panose="02040602050305030304" pitchFamily="18" charset="0"/>
                <a:cs typeface="Times New Roman"/>
              </a:rPr>
              <a:t>Payen</a:t>
            </a:r>
            <a:endParaRPr lang="pl-PL" sz="2200" b="1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(1872 - 1946)</a:t>
            </a:r>
            <a:endParaRPr lang="pl-PL" sz="2000" i="1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endParaRPr lang="pl-PL" sz="2000" i="1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O powołaniu adwokatury i sztuce obrończej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.</a:t>
            </a:r>
          </a:p>
          <a:p>
            <a:pPr marL="0" indent="0" algn="just">
              <a:buNone/>
            </a:pPr>
            <a:endParaRPr lang="pl-PL" sz="2000" i="1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Wybitny adwokat i były dziekan Paryskiej Rady Adwokackiej. </a:t>
            </a: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Autor napisał książkę z myślą o społeczeństwu francuskim, które w jego opinii było niedostatecznie poinformowane o istocie zawodu adwokackiego. </a:t>
            </a:r>
          </a:p>
          <a:p>
            <a:pPr marL="0" indent="0" algn="just">
              <a:buNone/>
            </a:pPr>
            <a:endParaRPr lang="pl-PL" sz="2000" b="1" dirty="0">
              <a:latin typeface="Book Antiqua" panose="02040602050305030304" pitchFamily="18" charset="0"/>
              <a:cs typeface="Times New Roman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2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5F98F-096B-8318-B1EE-CEAEE2C87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 descr="IMG_3330.jpeg">
            <a:extLst>
              <a:ext uri="{FF2B5EF4-FFF2-40B4-BE49-F238E27FC236}">
                <a16:creationId xmlns:a16="http://schemas.microsoft.com/office/drawing/2014/main" id="{B81028A7-657E-082E-5BDF-4C6DA3355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75" r="-20675"/>
          <a:stretch>
            <a:fillRect/>
          </a:stretch>
        </p:blipFill>
        <p:spPr>
          <a:xfrm>
            <a:off x="1371600" y="1166017"/>
            <a:ext cx="4038600" cy="4525963"/>
          </a:xfrm>
          <a:prstGeom prst="rect">
            <a:avLst/>
          </a:prstGeom>
        </p:spPr>
      </p:pic>
      <p:pic>
        <p:nvPicPr>
          <p:cNvPr id="3" name="Symbol zastępczy zawartości 9" descr="IMG_3331-1.jpeg">
            <a:extLst>
              <a:ext uri="{FF2B5EF4-FFF2-40B4-BE49-F238E27FC236}">
                <a16:creationId xmlns:a16="http://schemas.microsoft.com/office/drawing/2014/main" id="{1AE623BD-4FD5-6E87-3010-3B5B06557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2" b="17842"/>
          <a:stretch>
            <a:fillRect/>
          </a:stretch>
        </p:blipFill>
        <p:spPr>
          <a:xfrm>
            <a:off x="6267137" y="1166016"/>
            <a:ext cx="4038600" cy="452596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27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B5E75-F575-B7CF-6ED7-37E2918F9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 descr="Nowodworski Leon 2.jpg">
            <a:extLst>
              <a:ext uri="{FF2B5EF4-FFF2-40B4-BE49-F238E27FC236}">
                <a16:creationId xmlns:a16="http://schemas.microsoft.com/office/drawing/2014/main" id="{A348B1D2-99DA-7A31-7493-46489D1A9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25" r="-11125"/>
          <a:stretch>
            <a:fillRect/>
          </a:stretch>
        </p:blipFill>
        <p:spPr>
          <a:xfrm>
            <a:off x="1251679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416599E-9BCC-9D1D-59AF-7B17DFF2BECE}"/>
              </a:ext>
            </a:extLst>
          </p:cNvPr>
          <p:cNvSpPr txBox="1"/>
          <p:nvPr/>
        </p:nvSpPr>
        <p:spPr>
          <a:xfrm>
            <a:off x="5290279" y="1166018"/>
            <a:ext cx="588870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Leon Nowodworski </a:t>
            </a: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(1889 - 1941)</a:t>
            </a: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Adwokat oraz radca prawny banków, działacz społeczny związany z Narodową Demokracją, dziekan warszawskiej Okręgowej Rady Adwokackiej, komisarz cywilny przy Dowództwie Głównym Służby Zwycięstwu Polski, członek głównej Rady Politycznej. Redaktor naczelny „Palestry” w latach 1937 i 1938 - 1939.</a:t>
            </a:r>
            <a:endParaRPr lang="pl-PL" sz="2000" b="1" dirty="0">
              <a:latin typeface="Book Antiqua" panose="02040602050305030304" pitchFamily="18" charset="0"/>
              <a:cs typeface="Times New Roman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12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42977-80D4-34F1-967D-B11F30767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 descr="ruff-187x300.jpg">
            <a:extLst>
              <a:ext uri="{FF2B5EF4-FFF2-40B4-BE49-F238E27FC236}">
                <a16:creationId xmlns:a16="http://schemas.microsoft.com/office/drawing/2014/main" id="{32804A5F-CBE0-4230-DAFF-3B55DABFC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76" r="-21576"/>
          <a:stretch>
            <a:fillRect/>
          </a:stretch>
        </p:blipFill>
        <p:spPr>
          <a:xfrm>
            <a:off x="1191718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59F359A-578C-4FD3-B4BB-F5D021356311}"/>
              </a:ext>
            </a:extLst>
          </p:cNvPr>
          <p:cNvSpPr txBox="1"/>
          <p:nvPr/>
        </p:nvSpPr>
        <p:spPr>
          <a:xfrm>
            <a:off x="5227820" y="1166018"/>
            <a:ext cx="577246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Jan </a:t>
            </a:r>
            <a:r>
              <a:rPr lang="pl-PL" sz="2200" b="1" dirty="0" err="1">
                <a:latin typeface="Book Antiqua" panose="02040602050305030304" pitchFamily="18" charset="0"/>
                <a:cs typeface="Times New Roman"/>
              </a:rPr>
              <a:t>Ruff</a:t>
            </a: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 </a:t>
            </a:r>
            <a:endParaRPr lang="pl-PL" sz="22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(1895 - 1941) </a:t>
            </a: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Adwokat, ukończył studia na Wydziale Prawa Uniwersytetu Warszawskiego. Po wybuchu pierwszej wojny światowej wstąpił do Legionów, gdzie ukończył kurs podoficerski. W latach 1919-1920 był uczestnikiem wojny z Ukraińcami </a:t>
            </a:r>
            <a:br>
              <a:rPr lang="pl-PL" sz="2000" dirty="0">
                <a:latin typeface="Book Antiqua" panose="02040602050305030304" pitchFamily="18" charset="0"/>
                <a:cs typeface="Times New Roman"/>
              </a:rPr>
            </a:br>
            <a:r>
              <a:rPr lang="pl-PL" sz="2000" dirty="0">
                <a:latin typeface="Book Antiqua" panose="02040602050305030304" pitchFamily="18" charset="0"/>
                <a:cs typeface="Times New Roman"/>
              </a:rPr>
              <a:t>i bolszewikami. Zginął śmiercią męczeńską </a:t>
            </a:r>
            <a:br>
              <a:rPr lang="pl-PL" sz="2000" dirty="0">
                <a:latin typeface="Book Antiqua" panose="02040602050305030304" pitchFamily="18" charset="0"/>
                <a:cs typeface="Times New Roman"/>
              </a:rPr>
            </a:br>
            <a:r>
              <a:rPr lang="pl-PL" sz="2000" dirty="0">
                <a:latin typeface="Book Antiqua" panose="02040602050305030304" pitchFamily="18" charset="0"/>
                <a:cs typeface="Times New Roman"/>
              </a:rPr>
              <a:t>w Auschwitz w 1941 roku.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47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A3375-231A-A872-9772-A83C313C6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4" descr="etyka_adwokacka_wyd_3_cov.jpg">
            <a:extLst>
              <a:ext uri="{FF2B5EF4-FFF2-40B4-BE49-F238E27FC236}">
                <a16:creationId xmlns:a16="http://schemas.microsoft.com/office/drawing/2014/main" id="{C6C45F12-6A29-5FFB-49ED-DE41C7E75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58" r="-13158"/>
          <a:stretch>
            <a:fillRect/>
          </a:stretch>
        </p:blipFill>
        <p:spPr>
          <a:xfrm>
            <a:off x="1101777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3F23B65-72F3-49F4-8ABA-F6CFF099915F}"/>
              </a:ext>
            </a:extLst>
          </p:cNvPr>
          <p:cNvSpPr txBox="1"/>
          <p:nvPr/>
        </p:nvSpPr>
        <p:spPr>
          <a:xfrm>
            <a:off x="5140377" y="1166018"/>
            <a:ext cx="61084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Zdzisław Krzemiński</a:t>
            </a:r>
          </a:p>
          <a:p>
            <a:pPr marL="0" indent="0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>
              <a:buNone/>
            </a:pP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Etyka adwokacka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, 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teksty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, 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orzecznictwo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,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 komentarz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. </a:t>
            </a:r>
            <a:br>
              <a:rPr lang="pl-PL" sz="2000" dirty="0">
                <a:latin typeface="Book Antiqua" panose="02040602050305030304" pitchFamily="18" charset="0"/>
                <a:cs typeface="Times New Roman"/>
              </a:rPr>
            </a:br>
            <a:endParaRPr lang="pl-PL" sz="2000" dirty="0">
              <a:latin typeface="Book Antiqua" panose="0204060205030503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81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9261F-7C83-9887-D344-A02C465E8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 descr="Unknown.jpeg">
            <a:extLst>
              <a:ext uri="{FF2B5EF4-FFF2-40B4-BE49-F238E27FC236}">
                <a16:creationId xmlns:a16="http://schemas.microsoft.com/office/drawing/2014/main" id="{F6827773-D002-0CBA-1822-2927E0ECA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0" r="-990"/>
          <a:stretch>
            <a:fillRect/>
          </a:stretch>
        </p:blipFill>
        <p:spPr>
          <a:xfrm>
            <a:off x="1326629" y="1166018"/>
            <a:ext cx="4038600" cy="452596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791A41B-B45B-5930-7A7C-58312BF8CE97}"/>
              </a:ext>
            </a:extLst>
          </p:cNvPr>
          <p:cNvSpPr txBox="1"/>
          <p:nvPr/>
        </p:nvSpPr>
        <p:spPr>
          <a:xfrm>
            <a:off x="5752474" y="1166018"/>
            <a:ext cx="511289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Zdzisław Krzemiński </a:t>
            </a: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(1918 - 2009)</a:t>
            </a: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Adwokat, autor licznych książek z zakresu procedury cywilnej, prawa rodzinnego, ustroju adwokatury oraz historii adwokatury. Z zakresu tej tematyki opublikował w prasie prawniczej kilkaset artykułów. </a:t>
            </a:r>
            <a:endParaRPr lang="pl-PL" sz="2000" dirty="0">
              <a:latin typeface="Book Antiqua" panose="0204060205030503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56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5C3AB-3002-BA15-CE19-C4C4F59DA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4" descr="zbior-zasad-etyki-adwokackiej-i-godnosci-zawodu- komentarz-b-iext30432019.jpg">
            <a:extLst>
              <a:ext uri="{FF2B5EF4-FFF2-40B4-BE49-F238E27FC236}">
                <a16:creationId xmlns:a16="http://schemas.microsoft.com/office/drawing/2014/main" id="{290C47BC-48C7-650C-FD83-6AE6942B9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16" r="-16016"/>
          <a:stretch>
            <a:fillRect/>
          </a:stretch>
        </p:blipFill>
        <p:spPr>
          <a:xfrm>
            <a:off x="981856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4F510B3-31BC-09D6-5EE3-F8DA7961BF35}"/>
              </a:ext>
            </a:extLst>
          </p:cNvPr>
          <p:cNvSpPr txBox="1"/>
          <p:nvPr/>
        </p:nvSpPr>
        <p:spPr>
          <a:xfrm>
            <a:off x="5020456" y="1166018"/>
            <a:ext cx="61084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Jerzy Naumann</a:t>
            </a:r>
          </a:p>
          <a:p>
            <a:pPr marL="0" indent="0">
              <a:buNone/>
            </a:pPr>
            <a:endParaRPr lang="pl-PL" sz="1800" dirty="0">
              <a:latin typeface="Book Antiqua" panose="02040602050305030304" pitchFamily="18" charset="0"/>
              <a:cs typeface="Times New Roman"/>
            </a:endParaRPr>
          </a:p>
          <a:p>
            <a:pPr marL="0" indent="0">
              <a:buNone/>
            </a:pP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Zbiór zasad etyki adwokackiej i godności zawodu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. 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Komentarz.</a:t>
            </a:r>
            <a:br>
              <a:rPr lang="pl-PL" sz="2000" i="1" dirty="0">
                <a:latin typeface="Book Antiqua" panose="02040602050305030304" pitchFamily="18" charset="0"/>
                <a:cs typeface="Times New Roman"/>
              </a:rPr>
            </a:br>
            <a:endParaRPr lang="pl-PL" sz="2000" dirty="0">
              <a:latin typeface="Book Antiqua" panose="0204060205030503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81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8EDCE-C560-FB46-E55B-5A3AAEBA6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 descr="a4b1273fbb8c965e50cec8bf7bd7e603,305,0,0,0.jpg">
            <a:extLst>
              <a:ext uri="{FF2B5EF4-FFF2-40B4-BE49-F238E27FC236}">
                <a16:creationId xmlns:a16="http://schemas.microsoft.com/office/drawing/2014/main" id="{B8C5D08B-54C2-7D15-6406-09E259EDA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49" r="-14949"/>
          <a:stretch>
            <a:fillRect/>
          </a:stretch>
        </p:blipFill>
        <p:spPr>
          <a:xfrm>
            <a:off x="906904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9EB594E-AE64-9095-511D-40F9F3288408}"/>
              </a:ext>
            </a:extLst>
          </p:cNvPr>
          <p:cNvSpPr txBox="1"/>
          <p:nvPr/>
        </p:nvSpPr>
        <p:spPr>
          <a:xfrm>
            <a:off x="4945504" y="1166018"/>
            <a:ext cx="584800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Jerzy Naumann</a:t>
            </a: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(1956)</a:t>
            </a: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Absolwent Wydziału Prawa Uniwersytetu Warszawskiego w 1979 roku. Działacz samorządu adwokackiego, 2001-2004 rzecznik dyscyplinarny NRA, 2007-2010 Prezes Wyższego Sądu Dyscyplinarnego Adwokatury, od 2017 roku sędzia SD Izby Warszawskiej, komentator </a:t>
            </a:r>
            <a:br>
              <a:rPr lang="pl-PL" sz="2000" dirty="0">
                <a:latin typeface="Book Antiqua" panose="02040602050305030304" pitchFamily="18" charset="0"/>
                <a:cs typeface="Times New Roman"/>
              </a:rPr>
            </a:br>
            <a:r>
              <a:rPr lang="pl-PL" sz="2000" dirty="0">
                <a:latin typeface="Book Antiqua" panose="02040602050305030304" pitchFamily="18" charset="0"/>
                <a:cs typeface="Times New Roman"/>
              </a:rPr>
              <a:t>i publicysta prawny.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E581AAE-7A38-8FB5-E423-20983D72D17F}"/>
              </a:ext>
            </a:extLst>
          </p:cNvPr>
          <p:cNvSpPr txBox="1"/>
          <p:nvPr/>
        </p:nvSpPr>
        <p:spPr>
          <a:xfrm>
            <a:off x="1816193" y="867414"/>
            <a:ext cx="855961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Spis treści prezentacji:</a:t>
            </a:r>
          </a:p>
          <a:p>
            <a:endParaRPr lang="pl-PL" sz="24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Etyka a prawo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Prawo może być niezgodne z etyką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Walka z nieetycznym prawem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Nieoczywiste przykłady stosowania etyki w odniesieniu do prawa i ich autorzy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Literatura dotycząca etyki prawniczej oraz Zbioru Zasad Etyki Adwokackiej i Godności  Zawodu oraz jej autorzy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Book Antiqua" panose="02040602050305030304" pitchFamily="18" charset="0"/>
              </a:rPr>
              <a:t>Zadanie z zakresu zasad wykonywania zawodu lub zasad etyki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Book Antiqua" panose="02040602050305030304" pitchFamily="18" charset="0"/>
              </a:rPr>
              <a:t>Sądownictwo dyscyplinarne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Book Antiqua" panose="02040602050305030304" pitchFamily="18" charset="0"/>
              </a:rPr>
              <a:t>Kazusy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61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3E601-656A-D645-9DE5-469482A5F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4" descr="etyka-adwokacka-wybor-orzeczen-wyzszego-sadu-dyscyplinarnego-adwokatury-b-iext30475325.jpg">
            <a:extLst>
              <a:ext uri="{FF2B5EF4-FFF2-40B4-BE49-F238E27FC236}">
                <a16:creationId xmlns:a16="http://schemas.microsoft.com/office/drawing/2014/main" id="{7DF92A1D-1873-B708-4AD5-0A8596527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36" r="-14336"/>
          <a:stretch>
            <a:fillRect/>
          </a:stretch>
        </p:blipFill>
        <p:spPr>
          <a:xfrm>
            <a:off x="1221698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58C93B9-A53E-66A6-13CB-08C392F975F0}"/>
              </a:ext>
            </a:extLst>
          </p:cNvPr>
          <p:cNvSpPr txBox="1"/>
          <p:nvPr/>
        </p:nvSpPr>
        <p:spPr>
          <a:xfrm>
            <a:off x="5260298" y="1166018"/>
            <a:ext cx="571000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Katarzyna Korczyńska</a:t>
            </a:r>
            <a:endParaRPr lang="pl-PL" sz="22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Radosław </a:t>
            </a:r>
            <a:r>
              <a:rPr lang="pl-PL" sz="2200" b="1" dirty="0" err="1">
                <a:latin typeface="Book Antiqua" panose="02040602050305030304" pitchFamily="18" charset="0"/>
                <a:cs typeface="Times New Roman"/>
              </a:rPr>
              <a:t>Baszuk</a:t>
            </a:r>
            <a:r>
              <a:rPr lang="pl-PL" sz="2200" dirty="0">
                <a:latin typeface="Book Antiqua" panose="02040602050305030304" pitchFamily="18" charset="0"/>
                <a:cs typeface="Times New Roman"/>
              </a:rPr>
              <a:t> </a:t>
            </a: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Etyka adwokacka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. </a:t>
            </a:r>
          </a:p>
          <a:p>
            <a:pPr marL="0" indent="0" algn="just">
              <a:buNone/>
            </a:pP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Wybór orzeczeń Wyższego Sądu Dyscyplinarnego Adwokatury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.</a:t>
            </a:r>
            <a:endParaRPr lang="pl-PL" sz="2000" dirty="0">
              <a:latin typeface="Book Antiqua" panose="0204060205030503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27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2793A-12BD-31EE-DD9F-F40BCC887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3283A6E5-7F9A-72EE-9AC9-3D0E3553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13" y="1166018"/>
            <a:ext cx="3169441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7928ECF-B1B9-E04B-C94F-BF6E3DB1EA7A}"/>
              </a:ext>
            </a:extLst>
          </p:cNvPr>
          <p:cNvSpPr txBox="1"/>
          <p:nvPr/>
        </p:nvSpPr>
        <p:spPr>
          <a:xfrm>
            <a:off x="4786995" y="1166018"/>
            <a:ext cx="61084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Wojciech Bergier</a:t>
            </a:r>
            <a:endParaRPr lang="pl-PL" sz="22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Jakub Jacyna</a:t>
            </a: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Etyka zawodu adwokata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. 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Regulamin wykonywania zawodu adwokata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. 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Komentarz praktyczny, orzecznictwo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, 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wzory i kazusy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.</a:t>
            </a:r>
            <a:endParaRPr lang="pl-PL" sz="2000" b="1" dirty="0">
              <a:latin typeface="Book Antiqua" panose="02040602050305030304" pitchFamily="18" charset="0"/>
              <a:cs typeface="Times New Roman"/>
            </a:endParaRPr>
          </a:p>
          <a:p>
            <a:pPr algn="just"/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44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15C95-776B-A0CC-1667-DBF7A2FA7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4" descr="odpowiedzialnosc-dyscyplinarna-oraz-etyka-zawodowa-adwokatow-i-radcow-prawnych-orzecznictwo-b-iext18555602.jpg">
            <a:extLst>
              <a:ext uri="{FF2B5EF4-FFF2-40B4-BE49-F238E27FC236}">
                <a16:creationId xmlns:a16="http://schemas.microsoft.com/office/drawing/2014/main" id="{7706A715-FBDC-28B6-3F6E-5F3BD7F3D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51" r="-20151"/>
          <a:stretch>
            <a:fillRect/>
          </a:stretch>
        </p:blipFill>
        <p:spPr>
          <a:xfrm>
            <a:off x="981856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D458EC0-B2C5-9D2F-0631-A0867986FF09}"/>
              </a:ext>
            </a:extLst>
          </p:cNvPr>
          <p:cNvSpPr txBox="1"/>
          <p:nvPr/>
        </p:nvSpPr>
        <p:spPr>
          <a:xfrm>
            <a:off x="5101652" y="1166018"/>
            <a:ext cx="585615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Wojciech Marchwicki</a:t>
            </a:r>
            <a:endParaRPr lang="pl-PL" sz="2200" dirty="0">
              <a:latin typeface="Book Antiqua" panose="02040602050305030304" pitchFamily="18" charset="0"/>
              <a:cs typeface="Times New Roman"/>
            </a:endParaRPr>
          </a:p>
          <a:p>
            <a:pPr marL="0" indent="0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Marek</a:t>
            </a:r>
            <a:r>
              <a:rPr lang="pl-PL" sz="2200" dirty="0">
                <a:latin typeface="Book Antiqua" panose="02040602050305030304" pitchFamily="18" charset="0"/>
                <a:cs typeface="Times New Roman"/>
              </a:rPr>
              <a:t> </a:t>
            </a:r>
            <a:r>
              <a:rPr lang="pl-PL" sz="2200" b="1" dirty="0" err="1">
                <a:latin typeface="Book Antiqua" panose="02040602050305030304" pitchFamily="18" charset="0"/>
                <a:cs typeface="Times New Roman"/>
              </a:rPr>
              <a:t>Niedużak</a:t>
            </a:r>
            <a:endParaRPr lang="pl-PL" sz="2200" b="1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Odpowiedzialność dyscyplinarna, etyka zawodowa adwokatów i radców pranych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.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 Orzecznictwo</a:t>
            </a:r>
            <a:r>
              <a:rPr lang="pl-PL" sz="2000" i="1" dirty="0">
                <a:latin typeface="Times New Roman"/>
                <a:cs typeface="Times New Roman"/>
              </a:rPr>
              <a:t>.</a:t>
            </a: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04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442D8-C93E-13FA-0F32-19C97B147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4" descr="89384-odpowiedzialnosc-dyscyplinarna-sedziow-prokuratorow-adwokatow-radcow-prawnych-i-notariuszy-wieslaw-kozielewicz-1.jpg">
            <a:extLst>
              <a:ext uri="{FF2B5EF4-FFF2-40B4-BE49-F238E27FC236}">
                <a16:creationId xmlns:a16="http://schemas.microsoft.com/office/drawing/2014/main" id="{D1049F59-5230-093B-91AC-2705B40EF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10" r="-13510"/>
          <a:stretch>
            <a:fillRect/>
          </a:stretch>
        </p:blipFill>
        <p:spPr>
          <a:xfrm>
            <a:off x="1026826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614A0A7-3C3D-652D-2961-C220797842CE}"/>
              </a:ext>
            </a:extLst>
          </p:cNvPr>
          <p:cNvSpPr txBox="1"/>
          <p:nvPr/>
        </p:nvSpPr>
        <p:spPr>
          <a:xfrm>
            <a:off x="5065426" y="1372206"/>
            <a:ext cx="583492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Wiesław </a:t>
            </a:r>
            <a:r>
              <a:rPr lang="pl-PL" sz="2200" b="1" dirty="0" err="1">
                <a:latin typeface="Book Antiqua" panose="02040602050305030304" pitchFamily="18" charset="0"/>
                <a:cs typeface="Times New Roman"/>
              </a:rPr>
              <a:t>Kozielewicz</a:t>
            </a:r>
            <a:endParaRPr lang="pl-PL" sz="2200" b="1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Odpowiedzialność dyscyplinarna sędziów, prokuratorów, adwokatów, radców prawnych </a:t>
            </a:r>
            <a:br>
              <a:rPr lang="pl-PL" sz="2000" i="1" dirty="0">
                <a:latin typeface="Book Antiqua" panose="02040602050305030304" pitchFamily="18" charset="0"/>
                <a:cs typeface="Times New Roman"/>
              </a:rPr>
            </a:b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i notariuszy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.</a:t>
            </a:r>
            <a:endParaRPr lang="pl-PL" sz="2000" dirty="0">
              <a:latin typeface="Book Antiqua" panose="0204060205030503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83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21F6E-E9DE-9849-D7E6-409D8F007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 descr="258-wieslaw-kozielewicz.jpg">
            <a:extLst>
              <a:ext uri="{FF2B5EF4-FFF2-40B4-BE49-F238E27FC236}">
                <a16:creationId xmlns:a16="http://schemas.microsoft.com/office/drawing/2014/main" id="{BA14C9DF-6E80-B0A8-C4F7-F5C08DB2C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1521501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7777A9D-90BF-DC4F-5E44-1DE30728C040}"/>
              </a:ext>
            </a:extLst>
          </p:cNvPr>
          <p:cNvSpPr txBox="1"/>
          <p:nvPr/>
        </p:nvSpPr>
        <p:spPr>
          <a:xfrm>
            <a:off x="5812436" y="1166018"/>
            <a:ext cx="53102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Wiesław </a:t>
            </a:r>
            <a:r>
              <a:rPr lang="pl-PL" sz="2200" b="1" dirty="0" err="1">
                <a:latin typeface="Book Antiqua" panose="02040602050305030304" pitchFamily="18" charset="0"/>
                <a:cs typeface="Times New Roman"/>
              </a:rPr>
              <a:t>Kozielewicz</a:t>
            </a:r>
            <a:endParaRPr lang="pl-PL" sz="2200" b="1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(1955)</a:t>
            </a: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dirty="0">
                <a:latin typeface="Book Antiqua" panose="02040602050305030304" pitchFamily="18" charset="0"/>
                <a:cs typeface="Times New Roman"/>
              </a:rPr>
              <a:t>Polski prawnik, sędzia Sądu Najwyższego. W 1999 roku został sędzią SN jako jeden </a:t>
            </a:r>
            <a:br>
              <a:rPr lang="pl-PL" sz="2000" dirty="0">
                <a:latin typeface="Book Antiqua" panose="02040602050305030304" pitchFamily="18" charset="0"/>
                <a:cs typeface="Times New Roman"/>
              </a:rPr>
            </a:br>
            <a:r>
              <a:rPr lang="pl-PL" sz="2000" dirty="0">
                <a:latin typeface="Book Antiqua" panose="02040602050305030304" pitchFamily="18" charset="0"/>
                <a:cs typeface="Times New Roman"/>
              </a:rPr>
              <a:t>z najmłodszych sędziów w historii. Od 2014 roku Zastępca Przewodniczącego PKW. Autor kilkudziesięciu publikacji z zakresu prawa karnego, dyscyplinarnego oraz historyczno-prawnych. </a:t>
            </a:r>
          </a:p>
          <a:p>
            <a:pPr marL="0" indent="0" algn="just">
              <a:buNone/>
            </a:pPr>
            <a:endParaRPr lang="pl-PL" sz="2000" dirty="0">
              <a:latin typeface="Times New Roman"/>
              <a:cs typeface="Times New Roman"/>
              <a:hlinkClick r:id="rId3"/>
            </a:endParaRPr>
          </a:p>
          <a:p>
            <a:pPr marL="0" indent="0" algn="just">
              <a:buNone/>
            </a:pPr>
            <a:endParaRPr lang="pl-PL" sz="2000" dirty="0">
              <a:latin typeface="Times New Roman"/>
              <a:cs typeface="Times New Roman"/>
              <a:hlinkClick r:id="rId3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46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AA97665-4092-2CB5-FDE2-3D545F4DA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93" y="941294"/>
            <a:ext cx="3051000" cy="450385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29F822D-230F-DA87-C313-8E0EAC364AF7}"/>
              </a:ext>
            </a:extLst>
          </p:cNvPr>
          <p:cNvSpPr txBox="1"/>
          <p:nvPr/>
        </p:nvSpPr>
        <p:spPr>
          <a:xfrm>
            <a:off x="4598895" y="838732"/>
            <a:ext cx="62932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Book Antiqua" panose="02040602050305030304" pitchFamily="18" charset="0"/>
              </a:rPr>
              <a:t>Stanisław Zabłocki 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(1950)</a:t>
            </a:r>
          </a:p>
          <a:p>
            <a:endParaRPr lang="pl-PL" sz="2000" dirty="0">
              <a:latin typeface="Book Antiqua" panose="02040602050305030304" pitchFamily="18" charset="0"/>
            </a:endParaRPr>
          </a:p>
          <a:p>
            <a:pPr algn="just"/>
            <a:r>
              <a:rPr lang="pl-PL" sz="2000" dirty="0">
                <a:latin typeface="Book Antiqua" panose="02040602050305030304" pitchFamily="18" charset="0"/>
              </a:rPr>
              <a:t>Warszawski adwokat, wybitny obrońca w sprawach karnych. Sędzia Sądu Najwyższego w latach 1991–2020, Prezes Sądu Najwyższego kierujący pracami Izby Karnej (2016–2020), członek Komisji Kodyfikacyjnej Prawa Karnego trzech kadencji, członek Państwowej Komisji Wyborczej (1991–2014), w latach 2017–2020 czynnie zaangażowany w obronę fundamentów praworządności, autor kilkunastu książek oraz ponad 250 artykułów, glos, przeglądów orzecznictwa, recenzji z zakresu materialnego prawa karnego i postępowania karnego oraz prawa wyborczego.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682D4BA-5314-A2F0-F56F-A7A12D881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38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54E67-FFA7-8482-543C-E1E12FB3D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4">
            <a:extLst>
              <a:ext uri="{FF2B5EF4-FFF2-40B4-BE49-F238E27FC236}">
                <a16:creationId xmlns:a16="http://schemas.microsoft.com/office/drawing/2014/main" id="{74F7ABF1-9C5D-F760-E776-FAEC0169B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11" r="-15411"/>
          <a:stretch>
            <a:fillRect/>
          </a:stretch>
        </p:blipFill>
        <p:spPr>
          <a:xfrm>
            <a:off x="981856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447D7D0-89F3-2482-EE9C-1A9000BEE686}"/>
              </a:ext>
            </a:extLst>
          </p:cNvPr>
          <p:cNvSpPr txBox="1"/>
          <p:nvPr/>
        </p:nvSpPr>
        <p:spPr>
          <a:xfrm>
            <a:off x="5287780" y="1045164"/>
            <a:ext cx="568502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Krzysztof Kanty</a:t>
            </a:r>
            <a:endParaRPr lang="pl-PL" sz="22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Tomasz Kanty</a:t>
            </a: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Komentarz do przepisów o postępowaniu dyscyplinarnym adwokatów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.</a:t>
            </a:r>
            <a:endParaRPr lang="pl-PL" sz="2000" dirty="0">
              <a:latin typeface="Book Antiqua" panose="0204060205030503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18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4" descr="przykazania-etyki-prawniczej-b-iext8629934.jpg">
            <a:extLst>
              <a:ext uri="{FF2B5EF4-FFF2-40B4-BE49-F238E27FC236}">
                <a16:creationId xmlns:a16="http://schemas.microsoft.com/office/drawing/2014/main" id="{A0DCE035-1F01-6A76-6124-B8CFE07A4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08" r="-12908"/>
          <a:stretch>
            <a:fillRect/>
          </a:stretch>
        </p:blipFill>
        <p:spPr>
          <a:xfrm>
            <a:off x="1041817" y="1166018"/>
            <a:ext cx="4038600" cy="45259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EB7229C-EC58-5782-6563-34C04659AC78}"/>
              </a:ext>
            </a:extLst>
          </p:cNvPr>
          <p:cNvSpPr txBox="1"/>
          <p:nvPr/>
        </p:nvSpPr>
        <p:spPr>
          <a:xfrm>
            <a:off x="5080417" y="1166018"/>
            <a:ext cx="610849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Book Antiqua" panose="02040602050305030304" pitchFamily="18" charset="0"/>
                <a:cs typeface="Times New Roman"/>
              </a:rPr>
              <a:t>Roman Tokarczyk</a:t>
            </a:r>
          </a:p>
          <a:p>
            <a:pPr marL="0" indent="0" algn="just">
              <a:buNone/>
            </a:pPr>
            <a:endParaRPr lang="pl-PL" sz="2000" dirty="0">
              <a:latin typeface="Book Antiqua" panose="02040602050305030304" pitchFamily="18" charset="0"/>
              <a:cs typeface="Times New Roman"/>
            </a:endParaRPr>
          </a:p>
          <a:p>
            <a:pPr marL="0" indent="0" algn="just">
              <a:buNone/>
            </a:pP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Przykazania etyki prawniczej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. </a:t>
            </a:r>
            <a:r>
              <a:rPr lang="pl-PL" sz="2000" i="1" dirty="0">
                <a:latin typeface="Book Antiqua" panose="02040602050305030304" pitchFamily="18" charset="0"/>
                <a:cs typeface="Times New Roman"/>
              </a:rPr>
              <a:t>Księga myśli, norm i rycin</a:t>
            </a:r>
            <a:r>
              <a:rPr lang="pl-PL" sz="2000" dirty="0">
                <a:latin typeface="Book Antiqua" panose="02040602050305030304" pitchFamily="18" charset="0"/>
                <a:cs typeface="Times New Roman"/>
              </a:rPr>
              <a:t>. </a:t>
            </a:r>
            <a:endParaRPr lang="pl-PL" sz="2000" dirty="0">
              <a:latin typeface="Book Antiqua" panose="0204060205030503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08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9475A-79A3-793A-7F22-676F328AF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C50D417-1907-C9A4-4FB7-3D3AC24CB070}"/>
              </a:ext>
            </a:extLst>
          </p:cNvPr>
          <p:cNvSpPr txBox="1"/>
          <p:nvPr/>
        </p:nvSpPr>
        <p:spPr>
          <a:xfrm>
            <a:off x="1179226" y="2551837"/>
            <a:ext cx="98335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6"/>
            </a:pPr>
            <a:r>
              <a:rPr lang="pl-PL" sz="3600" dirty="0">
                <a:latin typeface="Book Antiqua" panose="02040602050305030304" pitchFamily="18" charset="0"/>
              </a:rPr>
              <a:t>ZADANIE   Z   ZAKRESU   ZASAD WYKONYWANIA   ZAWODU </a:t>
            </a:r>
          </a:p>
          <a:p>
            <a:pPr algn="ctr"/>
            <a:r>
              <a:rPr lang="pl-PL" sz="3600" dirty="0">
                <a:latin typeface="Book Antiqua" panose="02040602050305030304" pitchFamily="18" charset="0"/>
              </a:rPr>
              <a:t>LUB   ZASAD   ETYKI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43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1690A-B2AE-A89C-ADB1-E0BB04E14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7503D32-B342-E62F-76F5-9A44E3BADFDF}"/>
              </a:ext>
            </a:extLst>
          </p:cNvPr>
          <p:cNvSpPr txBox="1"/>
          <p:nvPr/>
        </p:nvSpPr>
        <p:spPr>
          <a:xfrm>
            <a:off x="2511455" y="386383"/>
            <a:ext cx="7169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atin typeface="Book Antiqua" panose="02040602050305030304" pitchFamily="18" charset="0"/>
                <a:cs typeface="Times New Roman"/>
              </a:rPr>
              <a:t>Ź R Ó D Ł A   P R A W A   </a:t>
            </a:r>
            <a:endParaRPr lang="pl-PL" sz="36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FF4697E-B0C6-E3F8-AF22-1F7978CC2A6C}"/>
              </a:ext>
            </a:extLst>
          </p:cNvPr>
          <p:cNvSpPr txBox="1"/>
          <p:nvPr/>
        </p:nvSpPr>
        <p:spPr>
          <a:xfrm>
            <a:off x="1233307" y="1164166"/>
            <a:ext cx="972538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200" dirty="0">
                <a:effectLst/>
                <a:latin typeface="Book Antiqua" panose="02040602050305030304" pitchFamily="18" charset="0"/>
              </a:rPr>
              <a:t> Ustawa z dnia 26 maja 1982 r. - Prawo o adwokaturze </a:t>
            </a:r>
            <a:br>
              <a:rPr lang="pl-PL" sz="2200" dirty="0">
                <a:effectLst/>
                <a:latin typeface="Book Antiqua" panose="02040602050305030304" pitchFamily="18" charset="0"/>
              </a:rPr>
            </a:br>
            <a:r>
              <a:rPr lang="pl-PL" sz="2200" dirty="0">
                <a:effectLst/>
                <a:latin typeface="Book Antiqua" panose="02040602050305030304" pitchFamily="18" charset="0"/>
              </a:rPr>
              <a:t>   (</a:t>
            </a:r>
            <a:r>
              <a:rPr lang="pl-PL" sz="2200" dirty="0" err="1">
                <a:effectLst/>
                <a:latin typeface="Book Antiqua" panose="02040602050305030304" pitchFamily="18" charset="0"/>
              </a:rPr>
              <a:t>t.j</a:t>
            </a:r>
            <a:r>
              <a:rPr lang="pl-PL" sz="2200" dirty="0">
                <a:effectLst/>
                <a:latin typeface="Book Antiqua" panose="02040602050305030304" pitchFamily="18" charset="0"/>
              </a:rPr>
              <a:t>. Dz. U. z 2022 r. poz. 1184 z późn. zm.).</a:t>
            </a:r>
          </a:p>
          <a:p>
            <a:pPr algn="just"/>
            <a:endParaRPr lang="pl-PL" sz="1400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200" dirty="0">
                <a:latin typeface="Book Antiqua" panose="02040602050305030304" pitchFamily="18" charset="0"/>
              </a:rPr>
              <a:t> Zbiór Zasad Etyki Adwokackiej i Godności Zawodu (Kodeks Etyki  </a:t>
            </a:r>
            <a:br>
              <a:rPr lang="pl-PL" sz="2200" dirty="0">
                <a:latin typeface="Book Antiqua" panose="02040602050305030304" pitchFamily="18" charset="0"/>
              </a:rPr>
            </a:br>
            <a:r>
              <a:rPr lang="pl-PL" sz="2200" dirty="0">
                <a:latin typeface="Book Antiqua" panose="02040602050305030304" pitchFamily="18" charset="0"/>
              </a:rPr>
              <a:t>   Adwokackiej) – załącznik do  uchwały nr 403/2023 Prezydium NRA z dnia </a:t>
            </a:r>
          </a:p>
          <a:p>
            <a:pPr algn="just"/>
            <a:r>
              <a:rPr lang="pl-PL" sz="2200" dirty="0">
                <a:latin typeface="Book Antiqua" panose="02040602050305030304" pitchFamily="18" charset="0"/>
              </a:rPr>
              <a:t>   7 grudnia 2023 r.  w sprawie ogłoszenia jednolitego tekstu Zbioru Zasad    </a:t>
            </a:r>
            <a:br>
              <a:rPr lang="pl-PL" sz="2200" dirty="0">
                <a:latin typeface="Book Antiqua" panose="02040602050305030304" pitchFamily="18" charset="0"/>
              </a:rPr>
            </a:br>
            <a:r>
              <a:rPr lang="pl-PL" sz="2200" dirty="0">
                <a:latin typeface="Book Antiqua" panose="02040602050305030304" pitchFamily="18" charset="0"/>
              </a:rPr>
              <a:t>   Etyki Adwokackiej i Godności Zawodu  (Kodeksu Etyki Adwokackiej)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l-PL" sz="1400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200" dirty="0">
                <a:latin typeface="Book Antiqua" panose="02040602050305030304" pitchFamily="18" charset="0"/>
              </a:rPr>
              <a:t> Uchwała nr 140/2023 NRA z dnia 1 grudnia 2023 roku - Regulamin </a:t>
            </a:r>
            <a:br>
              <a:rPr lang="pl-PL" sz="2200" dirty="0">
                <a:latin typeface="Book Antiqua" panose="02040602050305030304" pitchFamily="18" charset="0"/>
              </a:rPr>
            </a:br>
            <a:r>
              <a:rPr lang="pl-PL" sz="2200" dirty="0">
                <a:latin typeface="Book Antiqua" panose="02040602050305030304" pitchFamily="18" charset="0"/>
              </a:rPr>
              <a:t>   wykonywania zawodu adwokata </a:t>
            </a:r>
          </a:p>
          <a:p>
            <a:pPr algn="just"/>
            <a:endParaRPr lang="pl-PL" sz="2200" dirty="0">
              <a:latin typeface="Book Antiqua" panose="02040602050305030304" pitchFamily="18" charset="0"/>
            </a:endParaRPr>
          </a:p>
          <a:p>
            <a:pPr algn="just"/>
            <a:r>
              <a:rPr lang="pl-PL" sz="2200" dirty="0">
                <a:latin typeface="Book Antiqua" panose="02040602050305030304" pitchFamily="18" charset="0"/>
              </a:rPr>
              <a:t>Pomocniczo: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200" dirty="0">
                <a:latin typeface="Book Antiqua" panose="02040602050305030304" pitchFamily="18" charset="0"/>
              </a:rPr>
              <a:t> Kodeks Postępowania Prawników Europejskich – załącznik do uchwały </a:t>
            </a:r>
            <a:br>
              <a:rPr lang="pl-PL" sz="2200" dirty="0">
                <a:latin typeface="Book Antiqua" panose="02040602050305030304" pitchFamily="18" charset="0"/>
              </a:rPr>
            </a:br>
            <a:r>
              <a:rPr lang="pl-PL" sz="2200" dirty="0">
                <a:latin typeface="Book Antiqua" panose="02040602050305030304" pitchFamily="18" charset="0"/>
              </a:rPr>
              <a:t>   nr 20/2014 NRA z dnia 22 listopada 2014 r.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C8FAB92-B2B4-C529-F816-3B2CB450DFE0}"/>
              </a:ext>
            </a:extLst>
          </p:cNvPr>
          <p:cNvSpPr txBox="1"/>
          <p:nvPr/>
        </p:nvSpPr>
        <p:spPr>
          <a:xfrm>
            <a:off x="2674112" y="507738"/>
            <a:ext cx="68437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pl-PL" sz="4400" dirty="0">
                <a:latin typeface="Book Antiqua" panose="02040602050305030304" pitchFamily="18" charset="0"/>
                <a:cs typeface="Times New Roman"/>
              </a:rPr>
              <a:t>ETYKA   A   PRAWO</a:t>
            </a:r>
            <a:endParaRPr lang="pl-PL" sz="4400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F04B893D-BFB0-1E87-AD21-7B2515AFBB4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b="1"/>
          </a:p>
          <a:p>
            <a:pPr marL="0" indent="0">
              <a:buFont typeface="Arial" panose="020B0604020202020204" pitchFamily="34" charset="0"/>
              <a:buNone/>
            </a:pPr>
            <a:endParaRPr lang="pl-PL" b="1"/>
          </a:p>
          <a:p>
            <a:pPr marL="0" indent="0">
              <a:buFont typeface="Arial" panose="020B0604020202020204" pitchFamily="34" charset="0"/>
              <a:buNone/>
            </a:pPr>
            <a:endParaRPr lang="pl-PL" b="1"/>
          </a:p>
          <a:p>
            <a:pPr marL="0" indent="0">
              <a:buFont typeface="Arial" panose="020B0604020202020204" pitchFamily="34" charset="0"/>
              <a:buNone/>
            </a:pPr>
            <a:endParaRPr lang="pl-PL" b="1"/>
          </a:p>
          <a:p>
            <a:pPr marL="0" indent="0">
              <a:buFont typeface="Arial" panose="020B0604020202020204" pitchFamily="34" charset="0"/>
              <a:buNone/>
            </a:pPr>
            <a:endParaRPr lang="pl-PL" b="1"/>
          </a:p>
          <a:p>
            <a:pPr marL="0" indent="0">
              <a:buFont typeface="Arial" panose="020B0604020202020204" pitchFamily="34" charset="0"/>
              <a:buNone/>
            </a:pPr>
            <a:endParaRPr lang="pl-PL" b="1" dirty="0"/>
          </a:p>
        </p:txBody>
      </p:sp>
      <p:sp>
        <p:nvSpPr>
          <p:cNvPr id="9" name="Elipsa 4">
            <a:extLst>
              <a:ext uri="{FF2B5EF4-FFF2-40B4-BE49-F238E27FC236}">
                <a16:creationId xmlns:a16="http://schemas.microsoft.com/office/drawing/2014/main" id="{B0A0B479-50A8-0315-2806-935AF273A11C}"/>
              </a:ext>
            </a:extLst>
          </p:cNvPr>
          <p:cNvSpPr/>
          <p:nvPr/>
        </p:nvSpPr>
        <p:spPr>
          <a:xfrm>
            <a:off x="2444750" y="2108944"/>
            <a:ext cx="4254500" cy="231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0" name="Elipsa 5">
            <a:extLst>
              <a:ext uri="{FF2B5EF4-FFF2-40B4-BE49-F238E27FC236}">
                <a16:creationId xmlns:a16="http://schemas.microsoft.com/office/drawing/2014/main" id="{FED39070-341B-C0FB-7463-FDB6799D2E72}"/>
              </a:ext>
            </a:extLst>
          </p:cNvPr>
          <p:cNvSpPr/>
          <p:nvPr/>
        </p:nvSpPr>
        <p:spPr>
          <a:xfrm>
            <a:off x="5821680" y="2108944"/>
            <a:ext cx="4249212" cy="231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669726E-5A02-3D41-B893-32B24F5BA0D3}"/>
              </a:ext>
            </a:extLst>
          </p:cNvPr>
          <p:cNvSpPr txBox="1"/>
          <p:nvPr/>
        </p:nvSpPr>
        <p:spPr>
          <a:xfrm>
            <a:off x="1517904" y="3003034"/>
            <a:ext cx="6108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Book Antiqua" panose="02040602050305030304" pitchFamily="18" charset="0"/>
                <a:cs typeface="Times New Roman" pitchFamily="18" charset="0"/>
              </a:rPr>
              <a:t>PRAWO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90F29C8-4610-68CC-94AE-DF4B7442BE16}"/>
              </a:ext>
            </a:extLst>
          </p:cNvPr>
          <p:cNvSpPr txBox="1"/>
          <p:nvPr/>
        </p:nvSpPr>
        <p:spPr>
          <a:xfrm>
            <a:off x="4892190" y="3003034"/>
            <a:ext cx="6108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Book Antiqua" panose="02040602050305030304" pitchFamily="18" charset="0"/>
                <a:cs typeface="Times New Roman" pitchFamily="18" charset="0"/>
              </a:rPr>
              <a:t>ETYKA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03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5C2700A-5D19-E3EB-3998-0194803F38AF}"/>
              </a:ext>
            </a:extLst>
          </p:cNvPr>
          <p:cNvSpPr txBox="1"/>
          <p:nvPr/>
        </p:nvSpPr>
        <p:spPr>
          <a:xfrm>
            <a:off x="954587" y="92632"/>
            <a:ext cx="10282825" cy="5761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Opis  stanu  faktycznego  zadania</a:t>
            </a:r>
            <a:endParaRPr lang="pl-PL" sz="18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Kancelarii Adwokackiej prowadzonej przez adwokata Zbigniewa Białego zgłosiła się Karolina Nowak prosząc o pomoc w sprawie o zadośćuczynienie i odszkodowanie z tytułu doznanego uszczerbku na zdrowiu przeciwko Adamowi Bury, którą zamierzała wytoczyć.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Karolina Nowak o działalności zawodowej adwokata Zbigniewa Białego dowiedziała się </a:t>
            </a:r>
            <a:b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ulotek reklamowych. Leżały one na wspólnym dla wszystkich lokali korytarzu wśród reklam farb do włosów i innych usług typu </a:t>
            </a:r>
            <a:r>
              <a:rPr lang="pl-PL" sz="18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beauty</a:t>
            </a:r>
            <a: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oraz kart tarota. Kancelaria znajdowała się bowiem </a:t>
            </a:r>
            <a:b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tym samym lokalu co gabinet kosmetyczny, fryzjer i chiromantka, na końcu korytarza – poczekalni, wspólnego dla wszystkich tych działalności. Wejście do gabinetu było oznaczone napisem „Kancelaria”.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treści ulotki wynikało, iż adwokat jest najlepszym prawnikiem w mieście i gwarantuje sukces </a:t>
            </a:r>
            <a:b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każdej sprawie. Karolina Nowak zapoznała się również ze stroną internetową adwokata Zbigniewa Białego oraz jego profilem na </a:t>
            </a:r>
            <a:r>
              <a:rPr lang="pl-PL" sz="1800" i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Facebooku</a:t>
            </a:r>
            <a: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Powtarzały one treści znane jej już </a:t>
            </a:r>
            <a:r>
              <a:rPr lang="pl-PL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z ulotki. </a:t>
            </a:r>
            <a:endParaRPr lang="pl-PL" sz="18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27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4FE3364-16D1-FF27-77A9-531E79F15E61}"/>
              </a:ext>
            </a:extLst>
          </p:cNvPr>
          <p:cNvSpPr txBox="1"/>
          <p:nvPr/>
        </p:nvSpPr>
        <p:spPr>
          <a:xfrm>
            <a:off x="943356" y="448056"/>
            <a:ext cx="10305288" cy="5658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Poza tym na profilu adwokata na portalu społecznościowym opublikowane były m.in. jego zdjęcia z wakacji, z imprez suto zakrapianych alkoholem, kiedy bez koszulki, tańczył </a:t>
            </a:r>
            <a:b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stole z kieliszkiem w jednej ręce. Z kolei w odpowiedziach na wpisy klientów, wielokrotnie wyrażał negatywne opinie o działalności pracy zawodowej innych adwokatów, krytykował </a:t>
            </a:r>
            <a:b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 pracę, oskarżał wręcz o działania na szkodę klientów.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Wcześniej Karolina Nowak zleciła prowadzenie tej sprawy innemu adwokatowi - Annie Wronie, która sporządziła przedsądowe wezwanie do zapłaty wysłane wraz z odpisem pełnomocnictwa </a:t>
            </a:r>
            <a:b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Adama Burego. Jednak wobec braku szybkich postępów, zdecydowała się skorzystać z pomocy również drugiego prawnika.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Karolina Nowak na spotkanie zabrała ze sobą wezwanie i inne dokumenty niezbędne </a:t>
            </a:r>
            <a:b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przygotowania pozwu. W trakcie porady udzieliła adwokatowi Zbigniewowi Białemu pełnomocnictwa do reprezentowania jej w sprawie o zadośćuczynienie i odszkodowanie. Adwokat poinformował klientkę, że niezwłocznie przystąpi do sporządzenia pozwu. </a:t>
            </a:r>
            <a:endParaRPr lang="pl-PL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67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8F8C6B1-6D49-EA9B-F97B-F82BF1B9FCDA}"/>
              </a:ext>
            </a:extLst>
          </p:cNvPr>
          <p:cNvSpPr txBox="1"/>
          <p:nvPr/>
        </p:nvSpPr>
        <p:spPr>
          <a:xfrm>
            <a:off x="958596" y="128016"/>
            <a:ext cx="10274808" cy="6601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Zapewniał ją, że bez wątpienia szybko uzyska sukces w sprawie. Być może nawet bez przeprowadzania </a:t>
            </a:r>
            <a:r>
              <a:rPr lang="pl-PL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rozprawy – dobrze zna wszystkich sędziów, bo przez kilka lat pracował </a:t>
            </a:r>
            <a:br>
              <a:rPr lang="pl-PL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tej instytucji.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kilku tygodniach powódka podejmowała próby uzyskania od adwokata informacji na temat stanu sprawy. Wyraźnie unikał kontaktu z nią. Nie odbierał telefonów i nie odpowiadał </a:t>
            </a:r>
            <a:br>
              <a:rPr lang="pl-PL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maile. Wreszcie adwokat przesłał Karolinie Nowak skan pozwu wraz z prezentatą biura podawczego sądu. Po jakimś czasie klientka próbowała dowiedzieć się u adwokata na jakim etapie jest jej sprawa. Adwokat w wiadomości e-mail zapewnił, że sprawie został nadany bieg, </a:t>
            </a:r>
            <a:br>
              <a:rPr lang="pl-PL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on na bieżąco monitoruje stan akt.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lutym 2024 r. przesłał </a:t>
            </a:r>
            <a:r>
              <a:rPr lang="pl-PL" kern="100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Mandantce</a:t>
            </a:r>
            <a:r>
              <a:rPr lang="pl-PL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skan odpisu wyroku sądu. Wobec rozstrzygnięcia satysfakcjonującego powódkę, po sugestii pełnomocnika podjęła decyzję o zaniechaniu wniesienia do Sądu wniosku o sporządzenie pisemnego uzasadnienia orzeczenia. Następnie, </a:t>
            </a:r>
            <a:br>
              <a:rPr lang="pl-PL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upływie dwóch tygodni adwokat Zbigniew Biały przesłał klientce skan wyroku wraz </a:t>
            </a:r>
            <a:br>
              <a:rPr lang="pl-PL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klauzulą wykonalności.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l-PL" sz="18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21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B234E07-943B-EED8-2826-5A3592D169EF}"/>
              </a:ext>
            </a:extLst>
          </p:cNvPr>
          <p:cNvSpPr txBox="1"/>
          <p:nvPr/>
        </p:nvSpPr>
        <p:spPr>
          <a:xfrm>
            <a:off x="986790" y="502921"/>
            <a:ext cx="10218420" cy="4827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tej sytuacji Karolina Nowak przekonana była, że pozew przeciwko Adamowi Bury został wniesiony do sądu, a postępowanie zakończone pomyślnie. W rzeczywistości jednak powództwo w tej sprawie nie zostało wytoczone, o czym klientka dowiedziała się w marcu 2024 r. – </a:t>
            </a:r>
            <a:b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dostrzeżeniu przez nią błędu w numerze PESEL dłużnika i wykonaniu telefonu </a:t>
            </a:r>
            <a:b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biura obsługi interesantów sądu z zapytaniem jak można skorygować ten błąd.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Karolina Nowak podejmowała próby uzyskania od adwokata wyjaśnień co do zaistniałej sytuacji – jednakże bezskutecznie.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takiej sytuacji Karolina Nowak złożyła skargę na adwokata Zbigniewa Białego </a:t>
            </a:r>
            <a:b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Okręgowej Rady Adwokackiej. Dziekan ORA odpis skargi przesłał do adwokata Zbigniewa Białego wraz z wezwaniem do złożenia wyjaśnień w terminie 7 dni od jej otrzymania. Adwokat Zbigniew Biały, mimo odebrania pisma Dziekana, nie ustosunkował się do skargi.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32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5E9629C-50AB-8DD6-C977-16ECDC8A941F}"/>
              </a:ext>
            </a:extLst>
          </p:cNvPr>
          <p:cNvSpPr txBox="1"/>
          <p:nvPr/>
        </p:nvSpPr>
        <p:spPr>
          <a:xfrm>
            <a:off x="667512" y="0"/>
            <a:ext cx="10607040" cy="630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Warszawa, dnia 6 kwietnia 2024 roku.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6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OPINIA PRAWNA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l-PL" sz="16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Przedmiot opinii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Przedmiotem Opinii jest ocena zachowania adwokata Zbigniewa Białego z punktu widzenia odpowiedzialności dyscyplinarnej za postępowanie sprzeczne z prawem, zasadami etyki, godnością zawodu bądź za naruszenie swych obowiązków zawodowych, z uwzględnieniem interesu publicznego. 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0" indent="-400050">
              <a:lnSpc>
                <a:spcPct val="115000"/>
              </a:lnSpc>
              <a:spcAft>
                <a:spcPts val="800"/>
              </a:spcAft>
              <a:buFont typeface="+mj-lt"/>
              <a:buAutoNum type="romanUcPeriod" startAt="2"/>
            </a:pPr>
            <a:r>
              <a:rPr lang="pl-PL" sz="16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Podstawa prawna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Podstawą prawną Opinii są: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Ustawa z dnia 26 maja 1982 r. - Prawo o adwokaturze  (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t.j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Dz. U. z 2022 r. poz. 1184 z późn. zm.), dalej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także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Zbiór Zasad Etyki Adwokackiej i Godności Zawodu (Kodeks Etyki Adwokackiej) – załącznik do  uchwały </a:t>
            </a:r>
            <a:b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nr 403/2023 Prezydium NRA z dnia 7 grudnia 2023 r.  w sprawie ogłoszenia jednolitego tekstu Zbioru Zasad Etyki Adwokackiej i Godności Zawodu  (Kodeksu Etyki Adwokackiej), dalej KEA,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Uchwała nr 140/2023 NRA z dnia 1 grudnia 2023 r. - Regulamin wykonywania zawodu adwokata, 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nadto pomocniczo: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Kodeks Postępowania Prawników Europejskich – załącznik do uchwały nr 20/2014 NRA z dnia 22 listopada 2014 r. w sprawie implementacji zasad wynikających z KPPE wobec polskich adwokatów świadczących pomoc prawną za granicą oraz adwokatów zagranicznych w Polsce dalej KPPE.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69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BC4CA12-9882-DBD6-7E94-4E1F6C321F79}"/>
              </a:ext>
            </a:extLst>
          </p:cNvPr>
          <p:cNvSpPr txBox="1"/>
          <p:nvPr/>
        </p:nvSpPr>
        <p:spPr>
          <a:xfrm>
            <a:off x="1112520" y="94867"/>
            <a:ext cx="9966960" cy="6133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0" indent="-400050">
              <a:lnSpc>
                <a:spcPct val="115000"/>
              </a:lnSpc>
              <a:buFont typeface="+mj-lt"/>
              <a:buAutoNum type="romanUcPeriod" startAt="3"/>
            </a:pPr>
            <a:r>
              <a:rPr lang="pl-PL" sz="16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Podstawa faktyczna </a:t>
            </a:r>
            <a:endParaRPr lang="pl-PL" sz="16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Podstawa faktyczna Opinii wynika z treści zadania egzaminacyjnego.</a:t>
            </a:r>
          </a:p>
          <a:p>
            <a:pPr marL="180340">
              <a:lnSpc>
                <a:spcPct val="115000"/>
              </a:lnSpc>
            </a:pPr>
            <a:r>
              <a:rPr lang="pl-PL" sz="7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pl-PL" sz="16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0" indent="-400050">
              <a:lnSpc>
                <a:spcPct val="115000"/>
              </a:lnSpc>
              <a:spcAft>
                <a:spcPts val="800"/>
              </a:spcAft>
              <a:buFont typeface="+mj-lt"/>
              <a:buAutoNum type="romanUcPeriod" startAt="4"/>
            </a:pPr>
            <a:r>
              <a:rPr lang="pl-PL" sz="16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Powiązanie poszczególnych elementów stanu faktycznego z analizą prawną</a:t>
            </a:r>
            <a:endParaRPr lang="pl-PL" sz="16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ocenie opiniującego adwokat Zbigniew Biały swoim zachowaniem dopuścił się następujących deliktów dyscyplinarnych:</a:t>
            </a:r>
            <a:r>
              <a:rPr lang="pl-PL" sz="8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40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zw. z § 7 ust. 2 Regulaminu wykonywania zawodu adwokata w zw. z § 9 ust. 1 KEA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Fakt, że Kancelaria Adwokacka znajdowała się w lokalu, w którym świadczone były usługi kosmetyczne, fryzjerskie oraz wróżbiarskie, a wejście do gabinetu było oznaczone jedynie napisem „Kancelaria”, może stwarzać wrażenie, że adwokat  prowadzi również działalność inną niż zawody, o których mowa </a:t>
            </a:r>
            <a:b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art. 4 ust. 1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[§ 7 ust. 2 Regulaminu], czyli połączył zawód adwokata z wykonywaniem profesji trudnej do pogodzenia z misją zawodu zaufania publicznego albo wręcz - uwłaczającej godności zawodu adwokata (wróżbita) i podważającej zaufanie do adwokatury [§ 9 ust.1 KEA].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 startAt="2"/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zw. z § 7 ust. 1 Regulaminu wykonywania zawodu adwokata</a:t>
            </a:r>
          </a:p>
          <a:p>
            <a:pPr algn="just">
              <a:lnSpc>
                <a:spcPct val="115000"/>
              </a:lnSpc>
            </a:pPr>
            <a:r>
              <a:rPr lang="pl-PL" sz="8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pl-PL" sz="40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 jednego wspólnego korytarza dla klientów wszystkich lokali, budzi obawy </a:t>
            </a:r>
            <a:b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do możliwości zapewnienia warunków do zachowania tajemnicy adwokackiej przy udzielaniu pomocy prawnej. Lokal kancelarii powinien zapewniać właściwe warunki oczekiwania, a gabinet dyskrecję podczas kontaktu adwokata z klientem. Ilość klientów korzystających z innych usług w tym lokalu (fryzjer, kosmetyczka, wróżka) może być bardzo duża i w tej sytuacji trudno zapewnić komfortowe </a:t>
            </a:r>
            <a:b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właściwe warunki oczekiwania na spotkanie z adwokatem.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73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FE393B3-D994-80AE-54D4-9CD670191211}"/>
              </a:ext>
            </a:extLst>
          </p:cNvPr>
          <p:cNvSpPr txBox="1"/>
          <p:nvPr/>
        </p:nvSpPr>
        <p:spPr>
          <a:xfrm>
            <a:off x="701040" y="0"/>
            <a:ext cx="10372344" cy="602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 startAt="3"/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zw. z § 23 KEA</a:t>
            </a:r>
          </a:p>
          <a:p>
            <a:pPr marL="180340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Zmiany KEA wprowadzone uchwałą nr 140/2023 NRA z dnia 1.12.2023 r. (tekst jednolity KEA ogłoszony uchwałą nr 403/2023 Prezydium NRA z dnia 7.12.23 r.) precyzyjnie uregulowały zasady korzystania przez adwokatów z informacji handlowej, w tym promowania swojej działalności. Wynikają z nich określone powinności, do których adwokat Zbigniew Biały się nie dostosował:</a:t>
            </a:r>
          </a:p>
          <a:p>
            <a:pPr marL="180340">
              <a:lnSpc>
                <a:spcPct val="115000"/>
              </a:lnSpc>
            </a:pPr>
            <a:endParaRPr lang="pl-PL" sz="8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</a:pPr>
            <a:r>
              <a:rPr lang="pl-PL" sz="1600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 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zw. z § 23 ust. 3 lit. ł) KEA </a:t>
            </a:r>
          </a:p>
          <a:p>
            <a:pPr marL="450215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Adwokat Zbigniew Biały umieścił ulotki promujące jego działalność we wspólnym dla wszystkich lokali korytarzu wśród reklam farb do włosów, usług typu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beauty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czy kart wróżbiarki, tj. </a:t>
            </a:r>
            <a:r>
              <a:rPr lang="pl-PL" sz="1600" kern="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nieodpowiednim miejscu. </a:t>
            </a:r>
          </a:p>
          <a:p>
            <a:pPr marL="180340">
              <a:lnSpc>
                <a:spcPct val="115000"/>
              </a:lnSpc>
            </a:pPr>
            <a:r>
              <a:rPr lang="pl-PL" sz="8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pl-PL" sz="36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</a:pPr>
            <a:r>
              <a:rPr lang="pl-PL" sz="1600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 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zw. z § 23 ust. 3 lit. c), e), f), h) KEA</a:t>
            </a:r>
          </a:p>
          <a:p>
            <a:pPr marL="450215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Adwokat Zbigniew Biały naruszył zasady etyki adwokackiej poprzez zamieszczenie na ulotce oraz stronie internetowej Kancelarii Adwokackiej informacji, iż „jest najlepszym prawnikiem w mieście i gwarantuje sukces w każdej sprawie”. </a:t>
            </a:r>
          </a:p>
          <a:p>
            <a:pPr marL="450215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Umieszczenie przez adwokata informacji jakoby był najlepszym adwokatem w mieście zawiera treści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ocenne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elementy porównawcze [§ 23 ust. 3 lit. e), h)]. Nadto informacja, jakoby skorzystanie z jego usług stanowiło gwarancję wygranej, jest informacją handlową niewątpliwie naruszającą zasadę lojalności </a:t>
            </a:r>
            <a:b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koleżeństwa oraz stwarzającą prawdopodobieństwo wywołania oczekiwania co do wyników świadczonej pomocy prawnej [§ 23 ust. 3 lit. c), f)].  </a:t>
            </a:r>
          </a:p>
          <a:p>
            <a:pPr marL="450215"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Adwokat poprzez zamieszczoną treść kreuje mylne przeświadczenie u klientki o korzyściach wynikających z udzielenia adwokatowi zlecenia i próbuje nakłonić na skorzystanie z jego pomocy.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19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BB1FBE6-DB60-C66F-F60A-9F327853CB45}"/>
              </a:ext>
            </a:extLst>
          </p:cNvPr>
          <p:cNvSpPr txBox="1"/>
          <p:nvPr/>
        </p:nvSpPr>
        <p:spPr>
          <a:xfrm>
            <a:off x="961644" y="475489"/>
            <a:ext cx="10020300" cy="5076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 startAt="4"/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zw. z § 1 ust. 2 oraz §§ 6 i 8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 KEA 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Adwokat powinien podejmować czynności mające na celu ochronę interesów klienta [§ 6 KEA]. Adwokat Zbigniew Biały zaniechał tych czynności, uchybił obowiązkowi poprzez niezłożenie pozwu o zapłatę. Adwokat powinien wykonywać czynności zawodowe według najlepszej woli i wiedzy, z należytą uczciwością, sumiennością i gorliwością [§ 8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 KEA]. Tymczasem adwokat utrzymywał swoją klientkę w błędnym przeświadczeniu,  że wniósł pozew, chociaż faktycznie pozew nie został wniesiony. Klientka była przekonana, że zainicjowane nim postępowanie sądowe toczy się. Adwokat przesłał klientce sfalsyfikowane dokumenty: najpierw „skan” pozwu z prezentatą biura podawczego, a później – „skan” wyroku wraz z klauzulą wykonalności, który faktycznie nie został wydany. Dopuścił się przestępstwa, </a:t>
            </a:r>
            <a:b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zgodnie z 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odpowiada on za postępowanie sprzeczne z prawem. Nadto fakt ten jest </a:t>
            </a:r>
            <a:b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do pogodzenia z rzetelnością zawodową oraz zasadami etyki adwokata. Takie zachowanie adwokata podrywa również zaufanie do zawodu [§ 1 ust. 2 KEA].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</a:pPr>
            <a:r>
              <a:rPr lang="pl-PL" sz="105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 startAt="5"/>
            </a:pPr>
            <a:r>
              <a:rPr lang="pl-PL" sz="1600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zw. z § 49 i 8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 KEA 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Niezłożenie przez adwokata pozwu, nie zmienia faktu, iż popełnił on kolejny delikt dyscyplinarny. Zaprzestał bowiem odbierać telefonów od klientki, nie odpowiadał na korespondencję mailową i SMS-ową oraz unikał wszelkiego kontaktu. Ignorował prośby o udzielenie informacji na temat stanu jej zlecenia. Takim zachowaniem nie wywiązał się  z obowiązku informowania klienta o sprawie.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73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98A7FE1-FF42-FB24-4A1F-295D39B115F2}"/>
              </a:ext>
            </a:extLst>
          </p:cNvPr>
          <p:cNvSpPr txBox="1"/>
          <p:nvPr/>
        </p:nvSpPr>
        <p:spPr>
          <a:xfrm>
            <a:off x="1158240" y="777240"/>
            <a:ext cx="9875520" cy="4397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 startAt="6"/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zw. z § 1 ust. 3 i § 4 KEA </a:t>
            </a:r>
          </a:p>
          <a:p>
            <a:pPr marL="180340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Obowiązkiem adwokata jest m.in. strzec godności zawodu. Tymczasem fotografie opublikowane przez adwokata Zbigniewa Białego na portalu społecznościowym </a:t>
            </a:r>
            <a:r>
              <a:rPr lang="pl-PL" sz="1600" i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Facebook 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przedstawiające go podczas imprez suto zakrapianych alkoholem, kiedy bez koszulki, tańczył na stole z kieliszkiem w jednej ręce z całą pewnością naruszają godność zawodu adwokackiego [§ 1 ust. 3 KEA]. Dla oceny zachowania adwokata bez znaczenia pozostaje fakt, iż fotografie przedstawiają go podczas sytuacji życia prywatnego. Adwokat odpowiada bowiem za naruszenie godności zawodu także w życiu prywatnym [§ 4 KEA].</a:t>
            </a:r>
          </a:p>
          <a:p>
            <a:pPr marL="180340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 startAt="7"/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zw. z § 31 ust. 1 KEA</a:t>
            </a:r>
          </a:p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Adwokat powinien przestrzegać wobec kolegów zasad uprzejmości, lojalności </a:t>
            </a:r>
            <a:b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koleżeństwa. Tymczasem, adwokat Zbigniew Biały we wpisach internetowych wypowiadał się negatywnie o działalności innych adwokatów, krytykował ich pracę, oskarżał wręcz o działania </a:t>
            </a:r>
            <a:b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szkodę klientów. Adwokat nie powinien kwestionować umiejętności, osiągnieć ani pracy innych adwokatów, które mogłyby prowadzić do ich dyskredytacji w jakikolwiek sposób. Rzutuje to bowiem negatywnie na wizerunek całej Adwokatury.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267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25CF8EE-6471-6D1C-10A3-819A67FDE8CE}"/>
              </a:ext>
            </a:extLst>
          </p:cNvPr>
          <p:cNvSpPr txBox="1"/>
          <p:nvPr/>
        </p:nvSpPr>
        <p:spPr>
          <a:xfrm>
            <a:off x="1194816" y="694944"/>
            <a:ext cx="9802368" cy="3474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 startAt="8"/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zw. z § 34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 KEA 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przedstawionego stanu faktycznego wywieść można również dopuszczenie się przez adw. Zbigniewa Białego deliktu opisanego w § 34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 KEA, zgodnie z wymogami którego adwokat przed udzieleniem pomocy prawnej powinien upewnić się, czy klient nie korzysta już z pomocy innego adwokata </a:t>
            </a:r>
            <a:b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tej sprawie. Jeśli tak, winien poinformować go, iż zgłosił się do niego taki klient i uzyskać jego zgodę na udzielanie przez siebie pomocy. Tymczasem adwokat Zbigniew Biały mając świadomość udzielenia przez klientkę pełnomocnictwa do prowadzenia sprawy innemu adwokatowi (</a:t>
            </a:r>
            <a:r>
              <a:rPr lang="pl-PL" sz="1600" i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pełnomocnictwo adw. Annie Wronie załączone przy wezwaniu do zapłaty) zaniechał tego obowiązku. Udzielił porady prawnej, a następnie przyjął sprawę do prowadzenia bez wiedzy i zgody adwokata, któremu klientka wcześniej udzieliła pełnomocnictwa. Z kolei stan sprawy nie wskazywał, że zwłoka związana </a:t>
            </a:r>
            <a:b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koniecznością porozumienia się adwokatów mogłaby spowodować istotny uszczerbek dla interesów klientki [§ 34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 KEA].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6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F941092-68A9-F4F5-3806-469E322A5862}"/>
              </a:ext>
            </a:extLst>
          </p:cNvPr>
          <p:cNvSpPr txBox="1"/>
          <p:nvPr/>
        </p:nvSpPr>
        <p:spPr>
          <a:xfrm>
            <a:off x="995583" y="2680325"/>
            <a:ext cx="10200834" cy="1497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2"/>
            </a:pPr>
            <a:r>
              <a:rPr lang="pl-PL" sz="4400" dirty="0">
                <a:latin typeface="Book Antiqua" panose="02040602050305030304" pitchFamily="18" charset="0"/>
                <a:cs typeface="Times New Roman"/>
              </a:rPr>
              <a:t>PRAWO   MOŻE   BYĆ   NIEZGODNE   Z   ETYKĄ </a:t>
            </a:r>
            <a:endParaRPr lang="pl-PL" sz="4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4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F2383DC-A268-3D18-7A18-CBE7225CA17A}"/>
              </a:ext>
            </a:extLst>
          </p:cNvPr>
          <p:cNvSpPr txBox="1"/>
          <p:nvPr/>
        </p:nvSpPr>
        <p:spPr>
          <a:xfrm>
            <a:off x="1179576" y="320040"/>
            <a:ext cx="9811512" cy="5559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 startAt="9"/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zw. z § 2 KEA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Adwokat Zbigniew Biały sprzecznie z zasadami etyki adwokackiej – powoływał się na swoje znajomości z sędziami sądu właściwego do rozpoznania sprawy. Sugerował, że może się to przełożyć na uzyskanie pozytywnego wyniku w sprawie, w krótkim czasie.  W tym przypadku mamy do czynienia z sytuacją niezdefiniowaną – </a:t>
            </a:r>
            <a:r>
              <a:rPr lang="pl-PL" sz="1600" i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expressis verbis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w KEA, o której to mowa również w punkcie V. Opinii – wnioski. 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Klauzula generalna zawarta w § 2 KEA stanowi, iż  w przypadkach nieujętych w Zbiorze, adwokat powinien kierować się zasadami ustalonymi w uchwałach władz samorządu adwokackiego, </a:t>
            </a:r>
            <a:b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orzecznictwie dyscyplinarnym oraz w normach zwyczajowo przyjętych przez środowisko adwokatury.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</a:pPr>
            <a:r>
              <a:rPr lang="pl-PL" sz="16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Delikt dyscyplinarny zatem wynika z artykułu 80 </a:t>
            </a:r>
            <a:r>
              <a:rPr lang="pl-PL" sz="1600" dirty="0" err="1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PrAdw</a:t>
            </a:r>
            <a:r>
              <a:rPr lang="pl-PL" sz="16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O nieco zbliżonych sytuacjach mówi </a:t>
            </a:r>
            <a:br>
              <a:rPr lang="pl-PL" sz="16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18 ust. 2 KEA, a także - dotyczący treści informacji handlowej - § 23 ust. 3 lit. g) KEA. Pierwszy zapis mówi o niedopuszczalności publicznego okazywania przez adwokata zażyłości z osobami zatrudnionymi w sądach. Ten drugi - za niedopuszczalne uważa powoływanie się przez adwokata </a:t>
            </a:r>
            <a:br>
              <a:rPr lang="pl-PL" sz="16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znajomości lub wpływy (w treści informacji handlowej). 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</a:pPr>
            <a:r>
              <a:rPr lang="pl-PL" sz="16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 startAt="10"/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zw. z § 64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 KEA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Adwokat ma obowiązek udzielić władzom adwokatury żądanych wyjaśnień w zakreślonym terminie. Adwokat Zbigniew Biały zaniechał tego obowiązku – mimo wezwania Dziekana ORA do złożenia wyjaśnień, nie udzielił odpowiedzi w wyznaczonym terminie. 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60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EDDF063-1220-20A4-7117-2A214B5A1A98}"/>
              </a:ext>
            </a:extLst>
          </p:cNvPr>
          <p:cNvSpPr txBox="1"/>
          <p:nvPr/>
        </p:nvSpPr>
        <p:spPr>
          <a:xfrm>
            <a:off x="1016508" y="265176"/>
            <a:ext cx="10158984" cy="602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0" indent="-400050">
              <a:lnSpc>
                <a:spcPct val="115000"/>
              </a:lnSpc>
              <a:buFont typeface="+mj-lt"/>
              <a:buAutoNum type="romanUcPeriod" startAt="5"/>
            </a:pPr>
            <a:r>
              <a:rPr lang="pl-PL" sz="16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Wnioski</a:t>
            </a:r>
            <a:endParaRPr lang="pl-PL" sz="16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Podstawą odpowiedzialności dyscyplinarnej adwokatów i aplikantów adwokackich jest 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Ustanawia on generalną zasadę – że odpowiadają oni za postępowanie sprzeczne z prawem, zasadami etyki lub godnością zawodu bądź za naruszenie obowiązków zawodowych. </a:t>
            </a:r>
          </a:p>
          <a:p>
            <a:pPr marL="180340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kolei Zbiór Zasad Etyki Adwokackiej i Godności Zawodu oraz Regulamin wykonywania zawodu adwokata, zawierają otwarty katalog powinności, jakim adwokaci i aplikanci adwokaccy powinni się kierować wykonując obowiązki zawodowe. Ponieważ oba te Zbiory są szerokie, kwalifikację prawną deliktu dyscyplinarnego najczęściej stanowi nie tylko samodzielnie 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ale pozostający z nim w związku także stosowny paragraf KEA lub/i Regulaminu wykonywania zawodu adwokata. </a:t>
            </a:r>
          </a:p>
          <a:p>
            <a:pPr marL="180340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Skoro jednak nie stanowią one zamkniętego zbioru opisującego delikty dyscyplinarne, a KEA zawiera wręcz klauzule generalne (np. §§ 1, 2 czy 4) można zaryzykować stwierdzenie, że po części pełnią one rolę pomocniczą. W postępowaniu dyscyplinarnym nie obowiązuje bowiem zasada </a:t>
            </a:r>
            <a:r>
              <a:rPr lang="pl-PL" sz="1600" i="1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nullum</a:t>
            </a:r>
            <a:r>
              <a:rPr lang="pl-PL" sz="1600" i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i="1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crimen</a:t>
            </a:r>
            <a:r>
              <a:rPr lang="pl-PL" sz="1600" i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sine lege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Postępowanie wszczyna i prowadzi rzecznik dyscyplinarny, gdy poweźmie podejrzenie naruszenia standardów etycznego postępowania w najszerszym rozumieniu, wynikającym z opisanej wyżej generalnej zasady art. 80 </a:t>
            </a:r>
            <a:r>
              <a:rPr lang="pl-PL" sz="1600" kern="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PrAdw</a:t>
            </a: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Ostateczną treść deliktu dyscyplinarnego określa rzecznik, a później jego zarzut weryfikuje sąd dyscyplinarny. </a:t>
            </a:r>
          </a:p>
          <a:p>
            <a:pPr marL="180340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Część z opisanych w opinii deliktów dyscyplinarnych stanowi również naruszenie powinności unormowanych w KPPE. Odwołanie się do KPPE ma jedynie na celu pokazanie, że normy etyczne obowiązujące prawników są w dużym zakresie uniwersalne, zbliżone do siebie w całej Europie – niezależne od kraju. </a:t>
            </a:r>
          </a:p>
          <a:p>
            <a:pPr marL="180340" algn="just">
              <a:lnSpc>
                <a:spcPct val="115000"/>
              </a:lnSpc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90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0A3DC11-0C80-BCED-EEDE-45C92A347893}"/>
              </a:ext>
            </a:extLst>
          </p:cNvPr>
          <p:cNvSpPr txBox="1"/>
          <p:nvPr/>
        </p:nvSpPr>
        <p:spPr>
          <a:xfrm>
            <a:off x="1234440" y="91440"/>
            <a:ext cx="9723120" cy="2081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</a:pPr>
            <a:endParaRPr lang="pl-PL" sz="16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0" indent="-400050">
              <a:lnSpc>
                <a:spcPct val="115000"/>
              </a:lnSpc>
              <a:spcAft>
                <a:spcPts val="800"/>
              </a:spcAft>
              <a:buFont typeface="+mj-lt"/>
              <a:buAutoNum type="romanUcPeriod" startAt="6"/>
            </a:pPr>
            <a:r>
              <a:rPr lang="pl-PL" sz="16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Zastrzeżenia</a:t>
            </a:r>
            <a:endParaRPr lang="pl-PL" sz="16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Opinia sporządzona została na podstawie stanu prawnego obowiązującego w dniu jej sporządzenia, </a:t>
            </a:r>
            <a:b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tj. 6.04.24 r.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6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Adwokat Jan Kowalski</a:t>
            </a:r>
            <a:endParaRPr lang="pl-PL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976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A7FB723D-0929-EC4A-148A-EF08565126D5}"/>
              </a:ext>
            </a:extLst>
          </p:cNvPr>
          <p:cNvSpPr txBox="1"/>
          <p:nvPr/>
        </p:nvSpPr>
        <p:spPr>
          <a:xfrm>
            <a:off x="219855" y="2782669"/>
            <a:ext cx="11752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7"/>
            </a:pPr>
            <a:r>
              <a:rPr lang="pl-PL" sz="3600" dirty="0">
                <a:latin typeface="Book Antiqua" panose="02040602050305030304" pitchFamily="18" charset="0"/>
              </a:rPr>
              <a:t>SĄDOWNICTWO   DYSCYPLINARNE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48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D5D90-A5A8-CEB3-9FEA-0CEC6612A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9D61AF7-527E-820B-9EB3-A119455DB779}"/>
              </a:ext>
            </a:extLst>
          </p:cNvPr>
          <p:cNvSpPr txBox="1"/>
          <p:nvPr/>
        </p:nvSpPr>
        <p:spPr>
          <a:xfrm>
            <a:off x="1109739" y="1397708"/>
            <a:ext cx="9972522" cy="4062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effectLst/>
                <a:latin typeface="Book Antiqua" panose="02040602050305030304" pitchFamily="18" charset="0"/>
              </a:rPr>
              <a:t>Ustawa z dnia 26 maja 1982 r. Prawo o adwokaturze (</a:t>
            </a:r>
            <a:r>
              <a:rPr lang="pl-PL" sz="1600" dirty="0" err="1">
                <a:effectLst/>
                <a:latin typeface="Book Antiqua" panose="02040602050305030304" pitchFamily="18" charset="0"/>
              </a:rPr>
              <a:t>t.j</a:t>
            </a:r>
            <a:r>
              <a:rPr lang="pl-PL" sz="1600" dirty="0">
                <a:effectLst/>
                <a:latin typeface="Book Antiqua" panose="02040602050305030304" pitchFamily="18" charset="0"/>
              </a:rPr>
              <a:t>. Dz. U. z 2022 r. poz. 1184 z późn. zm.).</a:t>
            </a:r>
          </a:p>
          <a:p>
            <a:pPr algn="just"/>
            <a:br>
              <a:rPr lang="pl-PL" sz="1600" b="1" i="0" dirty="0">
                <a:effectLst/>
                <a:latin typeface="Book Antiqua" panose="02040602050305030304" pitchFamily="18" charset="0"/>
              </a:rPr>
            </a:br>
            <a:r>
              <a:rPr lang="pl-PL" sz="1600" b="1" i="0" dirty="0">
                <a:effectLst/>
                <a:latin typeface="Book Antiqua" panose="02040602050305030304" pitchFamily="18" charset="0"/>
              </a:rPr>
              <a:t>Art.  9.  [Organy adwokatury]</a:t>
            </a:r>
            <a:endParaRPr lang="pl-PL" sz="1600" i="0" dirty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pl-PL" sz="1600" i="0" dirty="0">
                <a:effectLst/>
                <a:latin typeface="Book Antiqua" panose="02040602050305030304" pitchFamily="18" charset="0"/>
              </a:rPr>
              <a:t>1. Organami adwokatury są: Krajowy Zjazd Adwokatury, Naczelna Rada Adwokacka, </a:t>
            </a:r>
            <a:r>
              <a:rPr lang="pl-PL" sz="1600" b="1" i="0" dirty="0">
                <a:effectLst/>
                <a:latin typeface="Book Antiqua" panose="02040602050305030304" pitchFamily="18" charset="0"/>
              </a:rPr>
              <a:t>Wyższy Sąd Dyscyplinarny</a:t>
            </a:r>
            <a:r>
              <a:rPr lang="pl-PL" sz="1600" dirty="0">
                <a:latin typeface="Book Antiqua" panose="02040602050305030304" pitchFamily="18" charset="0"/>
              </a:rPr>
              <a:t>, </a:t>
            </a:r>
            <a:r>
              <a:rPr lang="pl-PL" sz="1600" b="1" i="0" dirty="0">
                <a:effectLst/>
                <a:latin typeface="Book Antiqua" panose="02040602050305030304" pitchFamily="18" charset="0"/>
              </a:rPr>
              <a:t>Rzecznik Dyscyplinarny Adwokatury </a:t>
            </a:r>
            <a:r>
              <a:rPr lang="pl-PL" sz="1600" b="0" i="0" dirty="0">
                <a:effectLst/>
                <a:latin typeface="Book Antiqua" panose="02040602050305030304" pitchFamily="18" charset="0"/>
              </a:rPr>
              <a:t>oraz Wyższa Komisja Rewizyjna.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2. Członkami organów adwokatury mogą być tylko adwokaci.</a:t>
            </a:r>
          </a:p>
          <a:p>
            <a:pPr algn="just"/>
            <a:br>
              <a:rPr lang="pl-PL" sz="1600" dirty="0">
                <a:latin typeface="Book Antiqua" panose="02040602050305030304" pitchFamily="18" charset="0"/>
              </a:rPr>
            </a:br>
            <a:r>
              <a:rPr lang="pl-PL" sz="1600" b="1" i="0" dirty="0">
                <a:effectLst/>
                <a:latin typeface="Book Antiqua" panose="02040602050305030304" pitchFamily="18" charset="0"/>
              </a:rPr>
              <a:t>Art.  51.  [Skład sądu dyscyplinarnego]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1. Sąd dyscyplinarny składa się z prezesa, wiceprezesa, członków oraz zastępców członków.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2. Sąd dyscyplinarny orzeka w kompletach składających się z trzech sędziów.</a:t>
            </a:r>
          </a:p>
          <a:p>
            <a:pPr algn="just"/>
            <a:endParaRPr lang="pl-PL" sz="1600" dirty="0">
              <a:latin typeface="Book Antiqua" panose="02040602050305030304" pitchFamily="18" charset="0"/>
            </a:endParaRPr>
          </a:p>
          <a:p>
            <a:pPr algn="just"/>
            <a:r>
              <a:rPr lang="pl-PL" sz="1600" b="1" i="0" dirty="0">
                <a:effectLst/>
                <a:latin typeface="Book Antiqua" panose="02040602050305030304" pitchFamily="18" charset="0"/>
              </a:rPr>
              <a:t>Art.  51a.  [Rzecznik dyscyplinarny]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1. Do zakresu działania rzecznika dyscyplinarnego należą czynności w postępowaniu dyscyplinarnym, określone w ustawie i przepisach wydanych na jej podstawie.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2. Rzecznik dyscyplinarny może wykonywać czynności przy pomocy swoich zastępców.</a:t>
            </a:r>
          </a:p>
          <a:p>
            <a:pPr algn="just"/>
            <a:endParaRPr lang="pl-PL" sz="1600" dirty="0">
              <a:latin typeface="Book Antiqua" panose="0204060205030503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991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C2470-8DE0-2B1D-E292-D7542E35A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2FF72C2-BAF6-F631-74BF-24ABB9C30293}"/>
              </a:ext>
            </a:extLst>
          </p:cNvPr>
          <p:cNvSpPr txBox="1"/>
          <p:nvPr/>
        </p:nvSpPr>
        <p:spPr>
          <a:xfrm>
            <a:off x="1189408" y="505122"/>
            <a:ext cx="981318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700" b="1" i="0" dirty="0">
                <a:effectLst/>
                <a:latin typeface="Book Antiqua" panose="02040602050305030304" pitchFamily="18" charset="0"/>
              </a:rPr>
              <a:t>Art.  63.  [Skład Wyższego Sądu Dyscyplinarnego]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1. Wyższy Sąd Dyscyplinarny składa się z członków oraz zastępców członków.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2. Członkowie Wyższego Sądu Dyscyplinarnego wybierają spośród siebie jednego lub dwóch wiceprezesów.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3. Wyższy Sąd Dyscyplinarny w składzie trzech sędziów rozpoznaje jako instancja odwoławcza sprawy rozpoznawane w pierwszej instancji przez sądy dyscyplinarne.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4. Prezes Wyższego Sądu Dyscyplinarnego uczestniczy w posiedzeniach Naczelnej Rady Adwokackiej oraz składa jej okresowe informacje o stanie spraw dyscyplinarnych.</a:t>
            </a:r>
          </a:p>
          <a:p>
            <a:pPr algn="just"/>
            <a:endParaRPr lang="pl-PL" sz="1700" dirty="0">
              <a:latin typeface="Book Antiqua" panose="02040602050305030304" pitchFamily="18" charset="0"/>
            </a:endParaRPr>
          </a:p>
          <a:p>
            <a:pPr algn="just"/>
            <a:r>
              <a:rPr lang="pl-PL" sz="1700" b="1" i="0" dirty="0">
                <a:effectLst/>
                <a:latin typeface="Book Antiqua" panose="02040602050305030304" pitchFamily="18" charset="0"/>
              </a:rPr>
              <a:t>Art.  63a.  [Kompetencje Rzecznika Dyscyplinarnego Adwokatury]</a:t>
            </a:r>
          </a:p>
          <a:p>
            <a:pPr algn="just"/>
            <a:r>
              <a:rPr lang="pl-PL" sz="1700" b="1" i="0" dirty="0">
                <a:effectLst/>
                <a:latin typeface="Book Antiqua" panose="02040602050305030304" pitchFamily="18" charset="0"/>
              </a:rPr>
              <a:t>1. Do zakresu działania Rzecznika Dyscyplinarnego Adwokatury należą czynności </a:t>
            </a:r>
            <a:br>
              <a:rPr lang="pl-PL" sz="1700" b="1" i="0" dirty="0">
                <a:effectLst/>
                <a:latin typeface="Book Antiqua" panose="02040602050305030304" pitchFamily="18" charset="0"/>
              </a:rPr>
            </a:br>
            <a:r>
              <a:rPr lang="pl-PL" sz="1700" b="1" i="0" dirty="0">
                <a:effectLst/>
                <a:latin typeface="Book Antiqua" panose="02040602050305030304" pitchFamily="18" charset="0"/>
              </a:rPr>
              <a:t>w postępowaniu dyscyplinarnym, określone w ustawie i przepisach wydanych na jej podstawie.</a:t>
            </a:r>
          </a:p>
          <a:p>
            <a:pPr algn="just"/>
            <a:r>
              <a:rPr lang="pl-PL" sz="1700" b="1" i="0" dirty="0">
                <a:effectLst/>
                <a:latin typeface="Book Antiqua" panose="02040602050305030304" pitchFamily="18" charset="0"/>
              </a:rPr>
              <a:t>2. Rzecznik Dyscyplinarny Adwokatury może wykonywać czynności przy pomocy swoich zastępców.</a:t>
            </a:r>
          </a:p>
          <a:p>
            <a:pPr algn="just"/>
            <a:endParaRPr lang="pl-PL" sz="1700" b="0" i="0" dirty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pl-PL" sz="1700" b="1" i="0" dirty="0">
                <a:effectLst/>
                <a:latin typeface="Book Antiqua" panose="02040602050305030304" pitchFamily="18" charset="0"/>
              </a:rPr>
              <a:t>Art.  71d.  [Zawiadomienie o wyznaczeniu siedziby zawodowej]</a:t>
            </a:r>
          </a:p>
          <a:p>
            <a:pPr algn="just"/>
            <a:r>
              <a:rPr lang="pl-PL" sz="1700" b="1" i="0" dirty="0">
                <a:effectLst/>
                <a:latin typeface="Book Antiqua" panose="02040602050305030304" pitchFamily="18" charset="0"/>
              </a:rPr>
              <a:t>W zawiadomieniu, o którym mowa w art. 70-71a, adwokat wskazuje adres i nazwę kancelarii adwokackiej, zespołu adwokackiego lub spółki oraz wskazuje adres dla doręczeń. Adwokat ma obowiązek niezwłocznie zawiadamiać okręgową radę adwokacką o każdej zmianie tych danych. Pisma w postępowaniach prowadzonych na podstawie ustawy wysłane na adres dla doręczeń uznaje się za doręczone.</a:t>
            </a:r>
          </a:p>
          <a:p>
            <a:pPr algn="just"/>
            <a:endParaRPr lang="pl-PL" sz="1700" dirty="0">
              <a:effectLst/>
              <a:latin typeface="Book Antiqua" panose="0204060205030503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28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D6558-8556-65F7-6E75-E8D62AC42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769CE1E-828F-F691-0393-B9BF956A0089}"/>
              </a:ext>
            </a:extLst>
          </p:cNvPr>
          <p:cNvSpPr txBox="1"/>
          <p:nvPr/>
        </p:nvSpPr>
        <p:spPr>
          <a:xfrm>
            <a:off x="1290715" y="560224"/>
            <a:ext cx="96105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i="0" dirty="0">
                <a:effectLst/>
                <a:latin typeface="Book Antiqua" panose="02040602050305030304" pitchFamily="18" charset="0"/>
              </a:rPr>
              <a:t>Art.  72.  [Przesłanki skreślenia adwokata z listy]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1. Okręgowa rada adwokacka skreśla adwokata z listy w wypadku: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1) śmierci;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2) wystąpienia z adwokatury;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3) przeniesienia siedziby zawodowej do innej izby adwokackiej;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4) objęcia stanowiska w organach wymiaru sprawiedliwości, organach ścigania lub rozpoczęcia wykonywania zawodu notariusza;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4a) podjęcia zatrudnienia na stanowisku Prezesa Prokuratorii Generalnej Rzeczypospolitej Polskiej, jej wiceprezesa, radcy lub referendarza;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5) powołania do wojskowej służby zawodowej;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6) (uchylony);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6a) (utracił moc);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7) utraty z mocy wyroku sądowego praw publicznych lub prawa wykonywania zawodu.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8) (uchylony).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1a. </a:t>
            </a:r>
            <a:r>
              <a:rPr lang="pl-PL" b="1" i="0" dirty="0">
                <a:effectLst/>
                <a:latin typeface="Book Antiqua" panose="02040602050305030304" pitchFamily="18" charset="0"/>
              </a:rPr>
              <a:t>Adwokata skreśla się z listy adwokatów również w razie orzeczenia przez sąd dyscyplinarny kary wydalenia z adwokatury.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2. Okręgowa rada adwokacka może odmówić skreślenia z listy adwokatów z przyczyn wymienionych w ust. 1 pkt 2 lub 3, jeżeli przeciwko adwokatowi toczy się postępowanie dyscyplinarne.</a:t>
            </a:r>
          </a:p>
          <a:p>
            <a:pPr algn="just"/>
            <a:endParaRPr lang="pl-PL" b="0" i="0" dirty="0">
              <a:effectLst/>
              <a:latin typeface="Book Antiqua" panose="0204060205030503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667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17E7A-5689-A140-B188-DD03029DF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55FDAB5-C48D-AD59-3D3B-519734F99F3B}"/>
              </a:ext>
            </a:extLst>
          </p:cNvPr>
          <p:cNvSpPr txBox="1"/>
          <p:nvPr/>
        </p:nvSpPr>
        <p:spPr>
          <a:xfrm>
            <a:off x="1457508" y="591670"/>
            <a:ext cx="92769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1" i="0" dirty="0">
                <a:effectLst/>
                <a:latin typeface="Book Antiqua" panose="02040602050305030304" pitchFamily="18" charset="0"/>
              </a:rPr>
              <a:t>Art.  80.  [Podstawy odpowiedzialności dyscyplinarnej]</a:t>
            </a:r>
          </a:p>
          <a:p>
            <a:pPr algn="just"/>
            <a:r>
              <a:rPr lang="pl-PL" b="1" i="0" dirty="0">
                <a:effectLst/>
                <a:latin typeface="Book Antiqua" panose="02040602050305030304" pitchFamily="18" charset="0"/>
              </a:rPr>
              <a:t>Adwokaci i aplikanci adwokaccy podlegają odpowiedzialności dyscyplinarnej </a:t>
            </a:r>
            <a:br>
              <a:rPr lang="pl-PL" b="1" i="0" dirty="0">
                <a:effectLst/>
                <a:latin typeface="Book Antiqua" panose="02040602050305030304" pitchFamily="18" charset="0"/>
              </a:rPr>
            </a:br>
            <a:r>
              <a:rPr lang="pl-PL" b="1" i="0" dirty="0">
                <a:effectLst/>
                <a:latin typeface="Book Antiqua" panose="02040602050305030304" pitchFamily="18" charset="0"/>
              </a:rPr>
              <a:t>za postępowanie sprzeczne z prawem, zasadami etyki lub godnością zawodu bądź </a:t>
            </a:r>
            <a:br>
              <a:rPr lang="pl-PL" b="1" i="0" dirty="0">
                <a:effectLst/>
                <a:latin typeface="Book Antiqua" panose="02040602050305030304" pitchFamily="18" charset="0"/>
              </a:rPr>
            </a:br>
            <a:r>
              <a:rPr lang="pl-PL" b="1" i="0" dirty="0">
                <a:effectLst/>
                <a:latin typeface="Book Antiqua" panose="02040602050305030304" pitchFamily="18" charset="0"/>
              </a:rPr>
              <a:t>za naruszenie swych obowiązków zawodowych, a adwokaci również za niespełnienie obowiązku zawarcia umowy ubezpieczenia, o którym mowa w art. 8a ust. 1, zgodnie </a:t>
            </a:r>
            <a:br>
              <a:rPr lang="pl-PL" b="1" i="0" dirty="0">
                <a:effectLst/>
                <a:latin typeface="Book Antiqua" panose="02040602050305030304" pitchFamily="18" charset="0"/>
              </a:rPr>
            </a:br>
            <a:r>
              <a:rPr lang="pl-PL" b="1" i="0" dirty="0">
                <a:effectLst/>
                <a:latin typeface="Book Antiqua" panose="02040602050305030304" pitchFamily="18" charset="0"/>
              </a:rPr>
              <a:t>z przepisami wydanymi na podstawie art. 8b.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150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0DA20AD-1554-429A-3217-D6A90E8DA42E}"/>
              </a:ext>
            </a:extLst>
          </p:cNvPr>
          <p:cNvSpPr txBox="1"/>
          <p:nvPr/>
        </p:nvSpPr>
        <p:spPr>
          <a:xfrm>
            <a:off x="1174377" y="322729"/>
            <a:ext cx="10022541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b="1" i="0" dirty="0">
                <a:effectLst/>
                <a:latin typeface="Book Antiqua" panose="02040602050305030304" pitchFamily="18" charset="0"/>
              </a:rPr>
              <a:t>Art.  81.  [Katalog kar dyscyplinarnych]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1. Kary dyscyplinarne są następujące: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1) upomnienie;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2) nagana;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3) kara pieniężna;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4) zawieszenie w czynnościach zawodowych na czas od trzech miesięcy do pięciu lat;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5) (uchylony);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6) wydalenie z adwokatury.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2. Obok kary nagany i kary pieniężnej można orzec dodatkowo zakaz wykonywania patronatu na czas </a:t>
            </a:r>
            <a:br>
              <a:rPr lang="pl-PL" sz="1600" b="0" i="0" dirty="0">
                <a:effectLst/>
                <a:latin typeface="Book Antiqua" panose="02040602050305030304" pitchFamily="18" charset="0"/>
              </a:rPr>
            </a:br>
            <a:r>
              <a:rPr lang="pl-PL" sz="1600" b="0" i="0" dirty="0">
                <a:effectLst/>
                <a:latin typeface="Book Antiqua" panose="02040602050305030304" pitchFamily="18" charset="0"/>
              </a:rPr>
              <a:t>od roku do pięciu lat.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3. Obok kary zawieszenia w czynnościach zawodowych orzeka się dodatkowo zakaz wykonywania patronatu na czas od lat dwóch do lat dziesięciu.</a:t>
            </a:r>
          </a:p>
          <a:p>
            <a:pPr algn="just"/>
            <a:r>
              <a:rPr lang="pl-PL" sz="1600" b="1" i="0" dirty="0">
                <a:effectLst/>
                <a:latin typeface="Book Antiqua" panose="02040602050305030304" pitchFamily="18" charset="0"/>
              </a:rPr>
              <a:t>3a. Obok kary dyscyplinarnej można orzec dodatkowo obowiązek przeproszenia pokrzywdzonego. Orzekając ten obowiązek, sąd dyscyplinarny określa sposób jego wykonania, odpowiedni ze względu </a:t>
            </a:r>
            <a:br>
              <a:rPr lang="pl-PL" sz="1600" b="1" i="0" dirty="0">
                <a:effectLst/>
                <a:latin typeface="Book Antiqua" panose="02040602050305030304" pitchFamily="18" charset="0"/>
              </a:rPr>
            </a:br>
            <a:r>
              <a:rPr lang="pl-PL" sz="1600" b="1" i="0" dirty="0">
                <a:effectLst/>
                <a:latin typeface="Book Antiqua" panose="02040602050305030304" pitchFamily="18" charset="0"/>
              </a:rPr>
              <a:t>na okoliczności sprawy.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4. Kara nagany oraz kara pieniężna pociąga za sobą utratę biernego prawa wyborczego do organu samorządu adwokackiego na czas trzech lat od dnia uprawomocnienia się orzeczenia.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5. Kara zawieszenia w czynnościach zawodowych pociąga za sobą utratę biernego i czynnego prawa wyborczego do organu samorządu adwokackiego na czas sześciu lat od dnia uprawomocnienia się orzeczenia.</a:t>
            </a:r>
          </a:p>
          <a:p>
            <a:pPr algn="just"/>
            <a:r>
              <a:rPr lang="pl-PL" sz="1600" b="1" i="0" dirty="0">
                <a:effectLst/>
                <a:latin typeface="Book Antiqua" panose="02040602050305030304" pitchFamily="18" charset="0"/>
              </a:rPr>
              <a:t>6. Sąd dyscyplinarny może orzec podanie treści orzeczenia do publicznej wiadomości </a:t>
            </a:r>
            <a:r>
              <a:rPr lang="pl-PL" sz="1600" b="1" i="0" u="sng" dirty="0">
                <a:effectLst/>
                <a:latin typeface="Book Antiqua" panose="02040602050305030304" pitchFamily="18" charset="0"/>
              </a:rPr>
              <a:t>w określony sposób, jeżeli uzna to za celowe ze względu na okoliczności sprawy, o ile nie narusza to interesu pokrzywdzonego.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588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501-A771-81C2-F14C-C228FC9DD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89EA49B-01D4-2B34-4A98-12FB7E69E8F2}"/>
              </a:ext>
            </a:extLst>
          </p:cNvPr>
          <p:cNvSpPr txBox="1"/>
          <p:nvPr/>
        </p:nvSpPr>
        <p:spPr>
          <a:xfrm>
            <a:off x="976859" y="505122"/>
            <a:ext cx="10238282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700" b="1" i="0" dirty="0">
                <a:effectLst/>
                <a:latin typeface="Book Antiqua" panose="02040602050305030304" pitchFamily="18" charset="0"/>
              </a:rPr>
              <a:t>Art.  88.  [Przedawnienie]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1. Nie można wszcząć postępowania dyscyplinarnego, jeżeli od czasu popełnienia przewinienia upłynęły trzy lata, a w przypadkach przewidzianych w art. 8 ust. 2 - rok.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2. W razie wszczęcia postępowania dyscyplinarnego przed upływem terminu, o którym mowa w ust. 1, karalność przewinienia dyscyplinarnego ustaje, jeżeli od czasu jego popełnienia upłynęło pięć lat, </a:t>
            </a:r>
            <a:br>
              <a:rPr lang="pl-PL" sz="1700" b="0" i="0" dirty="0">
                <a:effectLst/>
                <a:latin typeface="Book Antiqua" panose="02040602050305030304" pitchFamily="18" charset="0"/>
              </a:rPr>
            </a:br>
            <a:r>
              <a:rPr lang="pl-PL" sz="1700" b="0" i="0" dirty="0">
                <a:effectLst/>
                <a:latin typeface="Book Antiqua" panose="02040602050305030304" pitchFamily="18" charset="0"/>
              </a:rPr>
              <a:t>a w przypadkach przewidzianych w art. 8 ust. 2 - trzy lata.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3. Jeżeli czyn zawiera znamiona przestępstwa, przedawnienie dyscyplinarne następuje dopiero </a:t>
            </a:r>
            <a:br>
              <a:rPr lang="pl-PL" sz="1700" b="0" i="0" dirty="0">
                <a:effectLst/>
                <a:latin typeface="Book Antiqua" panose="02040602050305030304" pitchFamily="18" charset="0"/>
              </a:rPr>
            </a:br>
            <a:r>
              <a:rPr lang="pl-PL" sz="1700" b="0" i="0" dirty="0">
                <a:effectLst/>
                <a:latin typeface="Book Antiqua" panose="02040602050305030304" pitchFamily="18" charset="0"/>
              </a:rPr>
              <a:t>z upływem okresu przedawnienia karalności przestępstwa.</a:t>
            </a:r>
          </a:p>
          <a:p>
            <a:pPr algn="just"/>
            <a:r>
              <a:rPr lang="pl-PL" sz="1700" b="1" i="0" dirty="0">
                <a:effectLst/>
                <a:latin typeface="Book Antiqua" panose="02040602050305030304" pitchFamily="18" charset="0"/>
              </a:rPr>
              <a:t>Art.  88a.  [Uzasadnienie orzeczeń; odwołanie]</a:t>
            </a:r>
            <a:endParaRPr lang="pl-PL" sz="1700" b="0" i="0" dirty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1. Orzeczenia i postanowienia kończące postępowanie dyscyplinarne z urzędu doręcza się wraz z uzasadnieniem stronom oraz Ministrowi Sprawiedliwości.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2. Uzasadnienia nie sporządza się z urzędu w sprawach, w których uwzględniono wniosek rzecznika dyscyplinarnego o wydanie orzeczenia i wymierzenie uzgodnionej z obwinionym kary dyscyplinarnej </a:t>
            </a:r>
            <a:br>
              <a:rPr lang="pl-PL" sz="1700" b="0" i="0" dirty="0">
                <a:effectLst/>
                <a:latin typeface="Book Antiqua" panose="02040602050305030304" pitchFamily="18" charset="0"/>
              </a:rPr>
            </a:br>
            <a:r>
              <a:rPr lang="pl-PL" sz="1700" b="0" i="0" dirty="0">
                <a:effectLst/>
                <a:latin typeface="Book Antiqua" panose="02040602050305030304" pitchFamily="18" charset="0"/>
              </a:rPr>
              <a:t>bez przeprowadzenia rozprawy oraz wniosek obwinionego o wydanie orzeczenia i wymierzenie </a:t>
            </a:r>
            <a:br>
              <a:rPr lang="pl-PL" sz="1700" b="0" i="0" dirty="0">
                <a:effectLst/>
                <a:latin typeface="Book Antiqua" panose="02040602050305030304" pitchFamily="18" charset="0"/>
              </a:rPr>
            </a:br>
            <a:r>
              <a:rPr lang="pl-PL" sz="1700" b="0" i="0" dirty="0">
                <a:effectLst/>
                <a:latin typeface="Book Antiqua" panose="02040602050305030304" pitchFamily="18" charset="0"/>
              </a:rPr>
              <a:t>mu określonej kary dyscyplinarnej, ani w sprawach, w których wymierzono karę upomnienia. Orzeczenie doręcza się z urzędu stronom oraz Ministrowi Sprawiedliwości.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3. W przypadkach, o których mowa w ust. 2, uzasadnienie sporządza i doręcza się na wniosek strony </a:t>
            </a:r>
            <a:br>
              <a:rPr lang="pl-PL" sz="1700" b="0" i="0" dirty="0">
                <a:effectLst/>
                <a:latin typeface="Book Antiqua" panose="02040602050305030304" pitchFamily="18" charset="0"/>
              </a:rPr>
            </a:br>
            <a:r>
              <a:rPr lang="pl-PL" sz="1700" b="0" i="0" dirty="0">
                <a:effectLst/>
                <a:latin typeface="Book Antiqua" panose="02040602050305030304" pitchFamily="18" charset="0"/>
              </a:rPr>
              <a:t>lub Ministra Sprawiedliwości, złożony w terminie 14 dni od dnia doręczenia orzeczenia.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4. Od orzeczeń i postanowień kończących postępowanie dyscyplinarne odwołanie przysługuje stronom oraz Ministrowi Sprawiedliwości w terminie 14 dni od dnia doręczenia odpisu orzeczenia albo postanowienia wraz z uzasadnieniem oraz pouczeniem o terminie i sposobie wniesienia odwołania.</a:t>
            </a:r>
          </a:p>
          <a:p>
            <a:pPr algn="just"/>
            <a:endParaRPr lang="pl-PL" sz="1700" b="0" i="0" dirty="0">
              <a:effectLst/>
              <a:latin typeface="Book Antiqua" panose="0204060205030503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6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9" descr="400px-Nurembergracechart.jpg">
            <a:extLst>
              <a:ext uri="{FF2B5EF4-FFF2-40B4-BE49-F238E27FC236}">
                <a16:creationId xmlns:a16="http://schemas.microsoft.com/office/drawing/2014/main" id="{19AB6A5E-AD20-E553-67C3-20A25CC39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63" b="-29763"/>
          <a:stretch>
            <a:fillRect/>
          </a:stretch>
        </p:blipFill>
        <p:spPr>
          <a:xfrm>
            <a:off x="2872897" y="-568824"/>
            <a:ext cx="6446205" cy="7224108"/>
          </a:xfrm>
          <a:prstGeom prst="rect">
            <a:avLst/>
          </a:prstGeom>
        </p:spPr>
      </p:pic>
      <p:sp>
        <p:nvSpPr>
          <p:cNvPr id="6" name="PoleTekstowe 5">
            <a:extLst>
              <a:ext uri="{FF2B5EF4-FFF2-40B4-BE49-F238E27FC236}">
                <a16:creationId xmlns:a16="http://schemas.microsoft.com/office/drawing/2014/main" id="{2A9CF9F5-2862-59E6-8BE7-3F05D87D4DF7}"/>
              </a:ext>
            </a:extLst>
          </p:cNvPr>
          <p:cNvSpPr txBox="1"/>
          <p:nvPr/>
        </p:nvSpPr>
        <p:spPr>
          <a:xfrm>
            <a:off x="1015273" y="5699874"/>
            <a:ext cx="6813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050" dirty="0">
                <a:latin typeface="Book Antiqua" panose="02040602050305030304" pitchFamily="18" charset="0"/>
                <a:cs typeface="Times New Roman"/>
              </a:rPr>
              <a:t>Źródło: https://pl.wikipedia.org/wiki/Mischling#/media/File:Nurembergracechart.jpg; </a:t>
            </a:r>
          </a:p>
          <a:p>
            <a:pPr algn="just"/>
            <a:r>
              <a:rPr lang="pl-PL" sz="1050" dirty="0">
                <a:latin typeface="Book Antiqua" panose="02040602050305030304" pitchFamily="18" charset="0"/>
                <a:cs typeface="Times New Roman"/>
              </a:rPr>
              <a:t>http://images.huffingtonpost.com/2015-10-29-1446123444-3868467-apartheidsign.jpg   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782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83D9E-ACAF-E515-7C42-DCE6ADCD1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32FF6E0-8ED4-4A82-9D82-8B8D90218AF7}"/>
              </a:ext>
            </a:extLst>
          </p:cNvPr>
          <p:cNvSpPr txBox="1"/>
          <p:nvPr/>
        </p:nvSpPr>
        <p:spPr>
          <a:xfrm>
            <a:off x="980049" y="335845"/>
            <a:ext cx="1023190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i="0" dirty="0">
                <a:effectLst/>
                <a:latin typeface="Book Antiqua" panose="02040602050305030304" pitchFamily="18" charset="0"/>
              </a:rPr>
              <a:t>Art.  91.  [Właściwość rzeczowa; skład sądu dyscyplinarnego]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1. W sprawach dyscyplinarnych orzekają: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1) sąd dyscyplinarny izby adwokackiej;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2) Wyższy Sąd Dyscyplinarny.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2. Sąd dyscyplinarny izby adwokackiej rozpoznaje wszystkie sprawy jako sąd pierwszej instancji, </a:t>
            </a:r>
            <a:br>
              <a:rPr lang="pl-PL" b="0" i="0" dirty="0">
                <a:effectLst/>
                <a:latin typeface="Book Antiqua" panose="02040602050305030304" pitchFamily="18" charset="0"/>
              </a:rPr>
            </a:br>
            <a:r>
              <a:rPr lang="pl-PL" b="0" i="0" dirty="0">
                <a:effectLst/>
                <a:latin typeface="Book Antiqua" panose="02040602050305030304" pitchFamily="18" charset="0"/>
              </a:rPr>
              <a:t>z wyjątkiem spraw określonych w art. 85 ust. 3 oraz rozpoznawania odwołania od postanowienia rzecznika dyscyplinarnego o odmowie wszczęcia postępowania dyscyplinarnego lub o umorzeniu postępowania dyscyplinarnego.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3. Wyższy Sąd Dyscyplinarny rozpoznaje:</a:t>
            </a:r>
            <a:endParaRPr lang="pl-PL" dirty="0">
              <a:latin typeface="Book Antiqua" panose="02040602050305030304" pitchFamily="18" charset="0"/>
            </a:endParaRP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1) jako sąd drugiej instancji sprawy rozpoznawane w pierwszej instancji przez sądy dyscyplinarne izb adwokackich;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2) jako sąd pierwszej instancji sprawy dyscyplinarne członków Naczelnej Rady Adwokackiej </a:t>
            </a:r>
            <a:br>
              <a:rPr lang="pl-PL" b="0" i="0" dirty="0">
                <a:effectLst/>
                <a:latin typeface="Book Antiqua" panose="02040602050305030304" pitchFamily="18" charset="0"/>
              </a:rPr>
            </a:br>
            <a:r>
              <a:rPr lang="pl-PL" b="0" i="0" dirty="0">
                <a:effectLst/>
                <a:latin typeface="Book Antiqua" panose="02040602050305030304" pitchFamily="18" charset="0"/>
              </a:rPr>
              <a:t>i okręgowych rad adwokackich;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3) inne sprawy przewidziane przepisami ustawy.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4. Sąd orzeka w składzie trzyosobowym. Odwołania od orzeczeń wydanych w trybie, o którym mowa w ust. 3 pkt 2, rozpoznaje ten sam sąd w innym, pięcioosobowym składzie.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4a. Sędziów powołanych do orzekania w sprawie wyznacza prezes sądu dyscyplinarnego, mając na uwadze zapewnienie rozpoznania sprawy bez zbędnej zwłoki oraz równomierne obciążenie sprawami składów sądu.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5. Orzeczenie z uzasadnieniem wydane przez Wyższy Sąd Dyscyplinarny w drugiej instancji doręcza się stronom, Ministrowi Sprawiedliwości oraz Naczelnej Radzie Adwokackiej.</a:t>
            </a:r>
          </a:p>
          <a:p>
            <a:pPr algn="just"/>
            <a:endParaRPr lang="pl-PL" b="0" i="0" dirty="0">
              <a:effectLst/>
              <a:latin typeface="Book Antiqua" panose="0204060205030503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978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46C16-EFBD-235C-08DA-8D3003767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C6B6C09F-0CCC-3DF3-7218-DA19240C7C44}"/>
              </a:ext>
            </a:extLst>
          </p:cNvPr>
          <p:cNvSpPr txBox="1"/>
          <p:nvPr/>
        </p:nvSpPr>
        <p:spPr>
          <a:xfrm>
            <a:off x="1382218" y="510987"/>
            <a:ext cx="94275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i="0" dirty="0">
                <a:effectLst/>
                <a:latin typeface="Book Antiqua" panose="02040602050305030304" pitchFamily="18" charset="0"/>
              </a:rPr>
              <a:t>Art.  93.  [Strony postępowania dyscyplinarnego]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1. Stronami w dochodzeniu są obwiniony i pokrzywdzony, a w postępowaniu </a:t>
            </a:r>
            <a:br>
              <a:rPr lang="pl-PL" b="0" i="0" dirty="0">
                <a:effectLst/>
                <a:latin typeface="Book Antiqua" panose="02040602050305030304" pitchFamily="18" charset="0"/>
              </a:rPr>
            </a:br>
            <a:r>
              <a:rPr lang="pl-PL" b="0" i="0" dirty="0">
                <a:effectLst/>
                <a:latin typeface="Book Antiqua" panose="02040602050305030304" pitchFamily="18" charset="0"/>
              </a:rPr>
              <a:t>przed sądem dyscyplinarnym - oskarżyciel, obwiniony i pokrzywdzony.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2. Oskarżycielami w postępowaniu przed sądem dyscyplinarnym izby adwokackiej </a:t>
            </a:r>
            <a:br>
              <a:rPr lang="pl-PL" b="0" i="0" dirty="0">
                <a:effectLst/>
                <a:latin typeface="Book Antiqua" panose="02040602050305030304" pitchFamily="18" charset="0"/>
              </a:rPr>
            </a:br>
            <a:r>
              <a:rPr lang="pl-PL" b="0" i="0" dirty="0">
                <a:effectLst/>
                <a:latin typeface="Book Antiqua" panose="02040602050305030304" pitchFamily="18" charset="0"/>
              </a:rPr>
              <a:t>są rzecznik dyscyplinarny, a przed Wyższym Sądem Dyscyplinarnym - Rzecznik Dyscyplinarny Adwokatury, a także ich zastępcy, wykonujący czynności zlecone przez rzeczników.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3. Obwinionym jest adwokat lub aplikant adwokacki, co do którego wydano postanowienie o przedstawieniu zarzutów.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4. Pokrzywdzonym jest osoba, której dobro prawne zostało bezpośrednio naruszone postępowaniem adwokata lub aplikanta adwokackiego określonym w art. 80.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249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ED33B41-15FC-EC27-69B2-F9B5CB4A7EEA}"/>
              </a:ext>
            </a:extLst>
          </p:cNvPr>
          <p:cNvSpPr txBox="1"/>
          <p:nvPr/>
        </p:nvSpPr>
        <p:spPr>
          <a:xfrm>
            <a:off x="1244813" y="432727"/>
            <a:ext cx="970237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700" b="1" i="0" dirty="0">
                <a:effectLst/>
                <a:latin typeface="Book Antiqua" panose="02040602050305030304" pitchFamily="18" charset="0"/>
              </a:rPr>
              <a:t>Art.  93b.  [Czynności procesowe]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1. W toku postępowania dyscyplinarnego, za zgodą adwokata lub aplikanta adwokackiego, pisma mogą być doręczane także za pośrednictwem telefaksu lub poczty elektronicznej. W takim przypadku dowodem doręczenia jest potwierdzenie transmisji danych.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2. Niestawiennictwo obwinionego lub jego obrońcy na rozprawę, posiedzenie lub na wezwanie rzecznika dyscyplinarnego nie wstrzymuje rozpoznania sprawy lub przeprowadzenia czynności, chyba że należycie usprawiedliwią oni swoją nieobecność, jednocześnie wnosząc o odroczenie </a:t>
            </a:r>
            <a:br>
              <a:rPr lang="pl-PL" sz="1700" b="0" i="0" dirty="0">
                <a:effectLst/>
                <a:latin typeface="Book Antiqua" panose="02040602050305030304" pitchFamily="18" charset="0"/>
              </a:rPr>
            </a:br>
            <a:r>
              <a:rPr lang="pl-PL" sz="1700" b="0" i="0" dirty="0">
                <a:effectLst/>
                <a:latin typeface="Book Antiqua" panose="02040602050305030304" pitchFamily="18" charset="0"/>
              </a:rPr>
              <a:t>lub przerwanie rozprawy lub posiedzenia lub o nieprzeprowadzanie czynności przed rzecznikiem, albo sąd dyscyplinarny lub rzecznik dyscyplinarny z ważnych przyczyn uzna ich obecność </a:t>
            </a:r>
            <a:br>
              <a:rPr lang="pl-PL" sz="1700" b="0" i="0" dirty="0">
                <a:effectLst/>
                <a:latin typeface="Book Antiqua" panose="02040602050305030304" pitchFamily="18" charset="0"/>
              </a:rPr>
            </a:br>
            <a:r>
              <a:rPr lang="pl-PL" sz="1700" b="0" i="0" dirty="0">
                <a:effectLst/>
                <a:latin typeface="Book Antiqua" panose="02040602050305030304" pitchFamily="18" charset="0"/>
              </a:rPr>
              <a:t>za konieczną.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3. W przypadku nieusprawiedliwionego niestawiennictwa obwinionego odpis postanowienia </a:t>
            </a:r>
            <a:br>
              <a:rPr lang="pl-PL" sz="1700" b="0" i="0" dirty="0">
                <a:effectLst/>
                <a:latin typeface="Book Antiqua" panose="02040602050305030304" pitchFamily="18" charset="0"/>
              </a:rPr>
            </a:br>
            <a:r>
              <a:rPr lang="pl-PL" sz="1700" b="0" i="0" dirty="0">
                <a:effectLst/>
                <a:latin typeface="Book Antiqua" panose="02040602050305030304" pitchFamily="18" charset="0"/>
              </a:rPr>
              <a:t>o przedstawieniu zarzutów rzecznik dyscyplinarny doręcza mu na piśmie, co zastępuje ogłoszenie.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4. Orzeczenia wydanego pod nieobecność obwinionego lub jego obrońcy nie uważa się za zaoczne.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5. Należyte usprawiedliwienie niestawiennictwa obwinionego lub jego obrońcy na rozprawie </a:t>
            </a:r>
            <a:br>
              <a:rPr lang="pl-PL" sz="1700" b="0" i="0" dirty="0">
                <a:effectLst/>
                <a:latin typeface="Book Antiqua" panose="02040602050305030304" pitchFamily="18" charset="0"/>
              </a:rPr>
            </a:br>
            <a:r>
              <a:rPr lang="pl-PL" sz="1700" b="0" i="0" dirty="0">
                <a:effectLst/>
                <a:latin typeface="Book Antiqua" panose="02040602050305030304" pitchFamily="18" charset="0"/>
              </a:rPr>
              <a:t>lub na wezwanie rzecznika dyscyplinarnego wymaga wskazania i uprawdopodobnienia wyjątkowych przyczyn, zaś w przypadku choroby - przedstawienia zaświadczenia lekarskiego potwierdzającego niemożność stawienia się na wezwanie lub zawiadomienie organu prowadzącego postępowanie</a:t>
            </a:r>
          </a:p>
          <a:p>
            <a:pPr algn="just"/>
            <a:r>
              <a:rPr lang="pl-PL" sz="1700" b="1" i="0" dirty="0">
                <a:effectLst/>
                <a:latin typeface="Book Antiqua" panose="02040602050305030304" pitchFamily="18" charset="0"/>
              </a:rPr>
              <a:t>Art.  94.  [Prawo do obrony]</a:t>
            </a:r>
          </a:p>
          <a:p>
            <a:pPr algn="just"/>
            <a:r>
              <a:rPr lang="pl-PL" sz="1700" b="0" i="0" dirty="0">
                <a:effectLst/>
                <a:latin typeface="Book Antiqua" panose="02040602050305030304" pitchFamily="18" charset="0"/>
              </a:rPr>
              <a:t>Obwiniony ma prawo do ustanowienia obrońcy, którym może być wyłącznie adwokat lub radca prawny.</a:t>
            </a:r>
          </a:p>
          <a:p>
            <a:pPr algn="just"/>
            <a:endParaRPr lang="pl-PL" sz="1700" b="0" i="0" dirty="0">
              <a:effectLst/>
              <a:latin typeface="Book Antiqua" panose="0204060205030503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614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6411E-F951-CCE5-6C3C-17DF7EB0C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57870B4-E25E-5E0C-DF8D-1515B0E1FD4C}"/>
              </a:ext>
            </a:extLst>
          </p:cNvPr>
          <p:cNvSpPr txBox="1"/>
          <p:nvPr/>
        </p:nvSpPr>
        <p:spPr>
          <a:xfrm>
            <a:off x="1188925" y="183736"/>
            <a:ext cx="981414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i="0" dirty="0">
                <a:effectLst/>
                <a:latin typeface="Book Antiqua" panose="02040602050305030304" pitchFamily="18" charset="0"/>
              </a:rPr>
              <a:t>Art.  95j.  [Tymczasowe zawieszenie w czynnościach zawodowych]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1. Adwokat lub aplikant adwokacki, przeciwko któremu toczy się postępowanie dyscyplinarne lub karne, może być tymczasowo zawieszony w czynnościach zawodowych przez sąd dyscyplinarny w szczególnie uzasadnionych okolicznościach sprawy. Postanowienie o tym zawieszeniu wydaje sąd dyscyplinarny z urzędu bądź na wniosek stron.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1a. Sąd dyscyplinarny orzeka o tymczasowym zawieszeniu w czynnościach zawodowych adwokata lub aplikanta adwokackiego, w stosunku do którego w prowadzonym przeciwko niemu postępowaniu karnym zastosowano tymczasowe aresztowanie, w terminie 14 dni </a:t>
            </a:r>
            <a:br>
              <a:rPr lang="pl-PL" b="0" i="0" dirty="0">
                <a:effectLst/>
                <a:latin typeface="Book Antiqua" panose="02040602050305030304" pitchFamily="18" charset="0"/>
              </a:rPr>
            </a:br>
            <a:r>
              <a:rPr lang="pl-PL" b="0" i="0" dirty="0">
                <a:effectLst/>
                <a:latin typeface="Book Antiqua" panose="02040602050305030304" pitchFamily="18" charset="0"/>
              </a:rPr>
              <a:t>od daty powzięcia wiadomości o tymczasowym aresztowaniu. Jeżeli w stosunku </a:t>
            </a:r>
            <a:br>
              <a:rPr lang="pl-PL" b="0" i="0" dirty="0">
                <a:effectLst/>
                <a:latin typeface="Book Antiqua" panose="02040602050305030304" pitchFamily="18" charset="0"/>
              </a:rPr>
            </a:br>
            <a:r>
              <a:rPr lang="pl-PL" b="0" i="0" dirty="0">
                <a:effectLst/>
                <a:latin typeface="Book Antiqua" panose="02040602050305030304" pitchFamily="18" charset="0"/>
              </a:rPr>
              <a:t>do tymczasowo aresztowanego adwokata lub aplikanta adwokackiego nie wszczęto w chwili orzekania o tymczasowym aresztowaniu postępowania dyscyplinarnego albo brak jest wniosku o tymczasowe zawieszenie, sąd dyscyplinarny ogranicza tymczasowe zawieszenie</a:t>
            </a:r>
            <a:br>
              <a:rPr lang="pl-PL" b="0" i="0" dirty="0">
                <a:effectLst/>
                <a:latin typeface="Book Antiqua" panose="02040602050305030304" pitchFamily="18" charset="0"/>
              </a:rPr>
            </a:br>
            <a:r>
              <a:rPr lang="pl-PL" b="0" i="0" dirty="0">
                <a:effectLst/>
                <a:latin typeface="Book Antiqua" panose="02040602050305030304" pitchFamily="18" charset="0"/>
              </a:rPr>
              <a:t>do czasu trwania tymczasowego aresztowania.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2. Postanowienie sądu dyscyplinarnego o tymczasowym zawieszeniu jest natychmiast wykonalne. Na postanowienie to przysługuje zażalenie.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3. Tymczasowo zawieszony może w każdym czasie składać wniosek o uchylenie postanowienia o tymczasowym zawieszeniu. Na postanowienie w przedmiocie wniosku zażalenie przysługuje tylko wtedy, gdy wniosek został złożony po upływie co najmniej trzech miesięcy od dnia wydania postanowienia w przedmiocie tymczasowego zawieszenia.</a:t>
            </a:r>
          </a:p>
          <a:p>
            <a:pPr algn="just"/>
            <a:r>
              <a:rPr lang="pl-PL" b="0" i="0" dirty="0">
                <a:effectLst/>
                <a:latin typeface="Book Antiqua" panose="02040602050305030304" pitchFamily="18" charset="0"/>
              </a:rPr>
              <a:t>4. Tymczasowe zawieszenie uchyla się niezwłocznie, jeżeli ustaną przyczyny, wskutek których zostało ono zastosowane, lub powstaną przyczyny uzasadniające jego uchylenie.</a:t>
            </a:r>
          </a:p>
          <a:p>
            <a:pPr algn="just"/>
            <a:endParaRPr lang="pl-PL" b="0" i="0" dirty="0">
              <a:effectLst/>
              <a:latin typeface="Book Antiqua" panose="0204060205030503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237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C02C5-4CDE-A7C2-C53A-1983FCF8F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70C33B3-9EEB-B1C2-6436-14AB15F09A46}"/>
              </a:ext>
            </a:extLst>
          </p:cNvPr>
          <p:cNvSpPr txBox="1"/>
          <p:nvPr/>
        </p:nvSpPr>
        <p:spPr>
          <a:xfrm>
            <a:off x="1118506" y="551289"/>
            <a:ext cx="9954988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b="1" i="0" dirty="0">
                <a:effectLst/>
                <a:latin typeface="Book Antiqua" panose="02040602050305030304" pitchFamily="18" charset="0"/>
              </a:rPr>
              <a:t>Art.  95ł.  [Wykonanie prawomocnego orzeczenia]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1. Sąd dyscyplinarny niezwłocznie przesyła odpis prawomocnego orzeczenia właściwej okręgowej radzie adwokackiej, Ministrowi Sprawiedliwości i Naczelnej Radzie Adwokackiej.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1a. Wykonanie kar dyscyplinarnych należy do dziekana okręgowej rady adwokackiej.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1b. Prawomocne orzeczenie w zakresie kary pieniężnej oraz kosztów postępowania stanowi tytuł egzekucyjny w rozumieniu </a:t>
            </a:r>
            <a:r>
              <a:rPr lang="pl-PL" sz="1600" b="0" i="0" u="none" strike="noStrike" dirty="0">
                <a:effectLst/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777</a:t>
            </a:r>
            <a:r>
              <a:rPr lang="pl-PL" sz="1600" b="0" i="0" dirty="0">
                <a:effectLst/>
                <a:latin typeface="Book Antiqua" panose="02040602050305030304" pitchFamily="18" charset="0"/>
              </a:rPr>
              <a:t> Kodeksu postępowania cywilnego i po nadaniu mu klauzuli wykonalności przez sąd rejonowy właściwy ze względu na siedzibę sądu dyscyplinarnego, który wydał </a:t>
            </a:r>
            <a:br>
              <a:rPr lang="pl-PL" sz="1600" b="0" i="0" dirty="0">
                <a:effectLst/>
                <a:latin typeface="Book Antiqua" panose="02040602050305030304" pitchFamily="18" charset="0"/>
              </a:rPr>
            </a:br>
            <a:r>
              <a:rPr lang="pl-PL" sz="1600" b="0" i="0" dirty="0">
                <a:effectLst/>
                <a:latin typeface="Book Antiqua" panose="02040602050305030304" pitchFamily="18" charset="0"/>
              </a:rPr>
              <a:t>to orzeczenie, podlega wykonaniu w drodze egzekucji prowadzonej w trybie tej ustawy.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1c. W postępowaniu egzekucyjnym, o którym mowa w ust. 1b, czynności przewidziane dla wierzyciela podejmuje dziekan okręgowej rady adwokackiej tej izby, której ukarany był członkiem w dacie uprawomocnienia się rozstrzygnięcia w zakresie kary pieniężnej oraz kosztów postępowania dyscyplinarnego.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2. Odpis prawomocnego orzeczenia o ukaraniu dyscyplinarnym i tymczasowym zawieszeniu </a:t>
            </a:r>
            <a:br>
              <a:rPr lang="pl-PL" sz="1600" b="0" i="0" dirty="0">
                <a:effectLst/>
                <a:latin typeface="Book Antiqua" panose="02040602050305030304" pitchFamily="18" charset="0"/>
              </a:rPr>
            </a:br>
            <a:r>
              <a:rPr lang="pl-PL" sz="1600" b="0" i="0" dirty="0">
                <a:effectLst/>
                <a:latin typeface="Book Antiqua" panose="02040602050305030304" pitchFamily="18" charset="0"/>
              </a:rPr>
              <a:t>w czynnościach zawodowych dołącza się do akt osobowych.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3. O tymczasowym zawieszeniu w czynnościach zawodowych oraz o karze dyscyplinarnej zawieszenia </a:t>
            </a:r>
            <a:br>
              <a:rPr lang="pl-PL" sz="1600" b="0" i="0" dirty="0">
                <a:effectLst/>
                <a:latin typeface="Book Antiqua" panose="02040602050305030304" pitchFamily="18" charset="0"/>
              </a:rPr>
            </a:br>
            <a:r>
              <a:rPr lang="pl-PL" sz="1600" b="0" i="0" dirty="0">
                <a:effectLst/>
                <a:latin typeface="Book Antiqua" panose="02040602050305030304" pitchFamily="18" charset="0"/>
              </a:rPr>
              <a:t>w czynnościach zawodowych i wydalenia z adwokatury zawiadamia się: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1) sądy,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2) prokuratury,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3) właściwe ze względu na charakter prowadzonych przez danego adwokata spraw organy administracji rządowej i samorządu terytorialnego</a:t>
            </a:r>
          </a:p>
          <a:p>
            <a:pPr algn="just"/>
            <a:r>
              <a:rPr lang="pl-PL" sz="1600" b="0" i="0" dirty="0">
                <a:effectLst/>
                <a:latin typeface="Book Antiqua" panose="02040602050305030304" pitchFamily="18" charset="0"/>
              </a:rPr>
              <a:t>- w okręgu izby adwokackiej, w której adwokat albo aplikant adwokacki jest wpisany na listę, a w sprawie adwokata wykonującego zawód radcy prawnego - radę okręgowej izby radców prawnych.</a:t>
            </a:r>
          </a:p>
          <a:p>
            <a:pPr algn="just"/>
            <a:endParaRPr lang="pl-PL" sz="1600" b="0" i="0" dirty="0">
              <a:effectLst/>
              <a:latin typeface="Book Antiqua" panose="0204060205030503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331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ADA13-7EDA-A814-90BF-1FBD5A36D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45DEC00-D46C-7EFA-CBF9-BBC4B6EBDC71}"/>
              </a:ext>
            </a:extLst>
          </p:cNvPr>
          <p:cNvSpPr txBox="1"/>
          <p:nvPr/>
        </p:nvSpPr>
        <p:spPr>
          <a:xfrm>
            <a:off x="1004073" y="612844"/>
            <a:ext cx="101838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b="1" i="0" dirty="0">
                <a:effectLst/>
                <a:latin typeface="Book Antiqua" panose="02040602050305030304" pitchFamily="18" charset="0"/>
              </a:rPr>
              <a:t>Art.  95ł.  [Wykonanie prawomocnego orzeczenia] – cd.</a:t>
            </a:r>
          </a:p>
          <a:p>
            <a:pPr algn="just"/>
            <a:r>
              <a:rPr lang="pl-PL" sz="1800" b="0" i="0" dirty="0">
                <a:effectLst/>
                <a:latin typeface="Book Antiqua" panose="02040602050305030304" pitchFamily="18" charset="0"/>
              </a:rPr>
              <a:t>4. Usunięcie wzmianki o ukaraniu dyscyplinarnym następuje z urzędu po upływie:</a:t>
            </a:r>
          </a:p>
          <a:p>
            <a:pPr algn="just"/>
            <a:r>
              <a:rPr lang="pl-PL" sz="1800" b="0" i="0" dirty="0">
                <a:effectLst/>
                <a:latin typeface="Book Antiqua" panose="02040602050305030304" pitchFamily="18" charset="0"/>
              </a:rPr>
              <a:t>1) 3 lat od dnia uprawomocnienia się orzeczenia dyscyplinarnego orzekającego karę upomnienia, karę nagany lub karę pieniężną,</a:t>
            </a:r>
          </a:p>
          <a:p>
            <a:pPr algn="just"/>
            <a:r>
              <a:rPr lang="pl-PL" sz="1800" b="0" i="0" dirty="0">
                <a:effectLst/>
                <a:latin typeface="Book Antiqua" panose="02040602050305030304" pitchFamily="18" charset="0"/>
              </a:rPr>
              <a:t>2) 5 lat od odbycia kary zawieszenia w czynnościach zawodowych,</a:t>
            </a:r>
          </a:p>
          <a:p>
            <a:pPr algn="just"/>
            <a:r>
              <a:rPr lang="pl-PL" sz="1800" b="0" i="0" dirty="0">
                <a:effectLst/>
                <a:latin typeface="Book Antiqua" panose="02040602050305030304" pitchFamily="18" charset="0"/>
              </a:rPr>
              <a:t>3) 15 lat w stosunku do adwokata albo 7 lat i 6 miesięcy w stosunku do aplikanta adwokackiego od dnia uprawomocnienia się orzeczenia dyscyplinarnego orzekającego karę wydalenia </a:t>
            </a:r>
            <a:br>
              <a:rPr lang="pl-PL" sz="1800" b="0" i="0" dirty="0">
                <a:effectLst/>
                <a:latin typeface="Book Antiqua" panose="02040602050305030304" pitchFamily="18" charset="0"/>
              </a:rPr>
            </a:br>
            <a:r>
              <a:rPr lang="pl-PL" sz="1800" b="0" i="0" dirty="0">
                <a:effectLst/>
                <a:latin typeface="Book Antiqua" panose="02040602050305030304" pitchFamily="18" charset="0"/>
              </a:rPr>
              <a:t>z adwokatury</a:t>
            </a:r>
          </a:p>
          <a:p>
            <a:pPr algn="just"/>
            <a:r>
              <a:rPr lang="pl-PL" sz="1800" b="0" i="0" dirty="0">
                <a:effectLst/>
                <a:latin typeface="Book Antiqua" panose="02040602050305030304" pitchFamily="18" charset="0"/>
              </a:rPr>
              <a:t>- jeżeli adwokat lub aplikant adwokacki nie zostanie w tym czasie ukarany lub nie zostanie wszczęte przeciwko niemu postępowanie dyscyplinarne.</a:t>
            </a:r>
          </a:p>
          <a:p>
            <a:pPr algn="just"/>
            <a:r>
              <a:rPr lang="pl-PL" sz="1800" b="0" i="0" dirty="0">
                <a:effectLst/>
                <a:latin typeface="Book Antiqua" panose="02040602050305030304" pitchFamily="18" charset="0"/>
              </a:rPr>
              <a:t>5. (uchylony).</a:t>
            </a:r>
          </a:p>
          <a:p>
            <a:pPr algn="just"/>
            <a:r>
              <a:rPr lang="pl-PL" sz="1800" b="0" i="0" dirty="0">
                <a:effectLst/>
                <a:latin typeface="Book Antiqua" panose="02040602050305030304" pitchFamily="18" charset="0"/>
              </a:rPr>
              <a:t>6. Z chwilą zatarcia kary dyscyplinarnej dziekan okręgowej rady adwokackiej zarządza wykreślenie wzmianki o ukaraniu dyscyplinarnym oraz usunięcie z akt osobowych dokumentów dotyczących ukarania.</a:t>
            </a:r>
          </a:p>
          <a:p>
            <a:pPr algn="just"/>
            <a:r>
              <a:rPr lang="pl-PL" sz="1800" b="1" i="0" dirty="0">
                <a:effectLst/>
                <a:latin typeface="Book Antiqua" panose="02040602050305030304" pitchFamily="18" charset="0"/>
              </a:rPr>
              <a:t>Art.  95n.  [Odpowiednie stosowanie przepisów k.p.k. i k.k.]</a:t>
            </a:r>
          </a:p>
          <a:p>
            <a:pPr algn="just"/>
            <a:r>
              <a:rPr lang="pl-PL" sz="1800" b="0" i="0" dirty="0">
                <a:effectLst/>
                <a:latin typeface="Book Antiqua" panose="02040602050305030304" pitchFamily="18" charset="0"/>
              </a:rPr>
              <a:t>W sprawach nieuregulowanych w ustawie do postępowania dyscyplinarnego stosuje się odpowiednio przepisy:</a:t>
            </a:r>
          </a:p>
          <a:p>
            <a:pPr algn="just"/>
            <a:r>
              <a:rPr lang="pl-PL" sz="1800" b="0" i="0" dirty="0">
                <a:effectLst/>
                <a:latin typeface="Book Antiqua" panose="02040602050305030304" pitchFamily="18" charset="0"/>
              </a:rPr>
              <a:t>1) </a:t>
            </a:r>
            <a:r>
              <a:rPr lang="pl-PL" sz="1800" b="0" i="0" u="none" strike="noStrike" dirty="0">
                <a:effectLst/>
                <a:latin typeface="Book Antiqua" panose="02040602050305030304" pitchFamily="18" charset="0"/>
              </a:rPr>
              <a:t>Kodeksu postępowania karnego</a:t>
            </a:r>
            <a:r>
              <a:rPr lang="pl-PL" sz="1800" b="0" i="0" dirty="0">
                <a:effectLst/>
                <a:latin typeface="Book Antiqua" panose="02040602050305030304" pitchFamily="18" charset="0"/>
              </a:rPr>
              <a:t>;</a:t>
            </a:r>
          </a:p>
          <a:p>
            <a:pPr algn="just"/>
            <a:r>
              <a:rPr lang="pl-PL" sz="1800" b="0" i="0" dirty="0">
                <a:effectLst/>
                <a:latin typeface="Book Antiqua" panose="02040602050305030304" pitchFamily="18" charset="0"/>
              </a:rPr>
              <a:t>2) </a:t>
            </a:r>
            <a:r>
              <a:rPr lang="pl-PL" sz="1800" b="0" i="0" u="none" strike="noStrike" dirty="0">
                <a:effectLst/>
                <a:latin typeface="Book Antiqua" panose="02040602050305030304" pitchFamily="18" charset="0"/>
              </a:rPr>
              <a:t>rozdziałów I-III</a:t>
            </a:r>
            <a:r>
              <a:rPr lang="pl-PL" sz="1800" b="0" i="0" dirty="0">
                <a:effectLst/>
                <a:latin typeface="Book Antiqua" panose="02040602050305030304" pitchFamily="18" charset="0"/>
              </a:rPr>
              <a:t> Kodeksu karnego.</a:t>
            </a:r>
          </a:p>
          <a:p>
            <a:pPr algn="just"/>
            <a:endParaRPr lang="pl-PL" sz="1800" b="0" i="0" dirty="0">
              <a:effectLst/>
              <a:latin typeface="Book Antiqua" panose="0204060205030503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419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88901EA-9285-8DC2-AE11-2F676BE735E4}"/>
              </a:ext>
            </a:extLst>
          </p:cNvPr>
          <p:cNvSpPr txBox="1"/>
          <p:nvPr/>
        </p:nvSpPr>
        <p:spPr>
          <a:xfrm>
            <a:off x="3284220" y="2659559"/>
            <a:ext cx="5623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Font typeface="+mj-lt"/>
              <a:buAutoNum type="arabicPeriod" startAt="8"/>
            </a:pPr>
            <a:r>
              <a:rPr lang="pl-PL" sz="4400" dirty="0">
                <a:latin typeface="Book Antiqua" panose="02040602050305030304" pitchFamily="18" charset="0"/>
              </a:rPr>
              <a:t>KAZUSY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544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5BBEFC5-4D90-C7ED-D292-E45E0C76FD36}"/>
              </a:ext>
            </a:extLst>
          </p:cNvPr>
          <p:cNvSpPr txBox="1"/>
          <p:nvPr/>
        </p:nvSpPr>
        <p:spPr>
          <a:xfrm>
            <a:off x="1152144" y="438912"/>
            <a:ext cx="9765792" cy="5074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6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Kazus 1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Adwokat w pracy zawodowej wykorzystywał rozwiązania tzw. chmury, tj. wirtualnego dysku. Przechowywał tam m.in. notatki, projekty pism i korespondencji oraz inne dokumenty. Były one zabezpieczone hasłami, a dostęp do chmury możliwy był jedynie po zalogowaniu przy użyciu indywidualnego loginu i hasła, których adwokat nikomu nie udostępniał. W jego mniemaniu dokumentacja była zabezpieczona we właściwy sposób. Przyznał jednak, że nie zapoznał się dokładnie </a:t>
            </a:r>
            <a:br>
              <a:rPr lang="pl-PL" sz="16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regulaminem korzystania z tego typu usług, co narażało jego klientów na udostępnienie ich danych </a:t>
            </a:r>
            <a:br>
              <a:rPr lang="pl-PL" sz="16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naruszenie tajemnicy adwokackiej. Czy w zaistniałej sytuacji adwokat uchybił zasadzie etycznej ujętej w Zbiorze?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600" kern="15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6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Kazus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Adwokat Antoni R. realizujący mandat posła na Sejm RP podczas telewizyjnego programu publicystycznego wypowiadał się w sposób lekceważący o swoim konkurencie politycznym </a:t>
            </a:r>
            <a:br>
              <a:rPr lang="pl-PL" sz="16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reprezentowanej przez niego formacji, nazywając go m.in. „idiotą", „nieukiem" i „obrzydliwym ignorantem". Czy w tej sytuacji adwokat korzystał z przysługującej mu wolności słowa? Czy jednak uchybił godności zawodu?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345A995-4B08-86BD-511E-C16ABB8659CB}"/>
              </a:ext>
            </a:extLst>
          </p:cNvPr>
          <p:cNvSpPr txBox="1"/>
          <p:nvPr/>
        </p:nvSpPr>
        <p:spPr>
          <a:xfrm>
            <a:off x="1115568" y="5984558"/>
            <a:ext cx="61081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000" kern="15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</a:t>
            </a:r>
            <a:r>
              <a:rPr lang="pl-PL" sz="10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https://www.rp.pl/aplikacje-i-egzaminy/art10563131-egzamin-zawodowy-2017-kazusy-z-etyki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5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4" descr="SouthAfrica65-CapeTown-CBD-HighCourtBenches.jpg">
            <a:extLst>
              <a:ext uri="{FF2B5EF4-FFF2-40B4-BE49-F238E27FC236}">
                <a16:creationId xmlns:a16="http://schemas.microsoft.com/office/drawing/2014/main" id="{C54AF0D4-5710-7D8E-4A92-038FF0FD9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71" b="-34171"/>
          <a:stretch>
            <a:fillRect/>
          </a:stretch>
        </p:blipFill>
        <p:spPr>
          <a:xfrm>
            <a:off x="2075078" y="1524387"/>
            <a:ext cx="4038600" cy="4525963"/>
          </a:xfrm>
          <a:prstGeom prst="rect">
            <a:avLst/>
          </a:prstGeom>
        </p:spPr>
      </p:pic>
      <p:pic>
        <p:nvPicPr>
          <p:cNvPr id="4" name="Symbol zastępczy zawartości 6" descr="enhanced-buzz-13940-1311956709-4.jpg">
            <a:extLst>
              <a:ext uri="{FF2B5EF4-FFF2-40B4-BE49-F238E27FC236}">
                <a16:creationId xmlns:a16="http://schemas.microsoft.com/office/drawing/2014/main" id="{9D1EEFC9-2539-3A31-12CF-EA2AC4653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25" b="-27825"/>
          <a:stretch>
            <a:fillRect/>
          </a:stretch>
        </p:blipFill>
        <p:spPr>
          <a:xfrm>
            <a:off x="6113678" y="1514069"/>
            <a:ext cx="4038600" cy="452596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FE6C3DD-24A3-B207-ECEF-9DAAAFEA963C}"/>
              </a:ext>
            </a:extLst>
          </p:cNvPr>
          <p:cNvSpPr txBox="1"/>
          <p:nvPr/>
        </p:nvSpPr>
        <p:spPr>
          <a:xfrm>
            <a:off x="1052100" y="5624649"/>
            <a:ext cx="1012315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latin typeface="Book Antiqua" panose="02040602050305030304" pitchFamily="18" charset="0"/>
                <a:cs typeface="Times New Roman"/>
              </a:rPr>
              <a:t>Źródło: http://1.bp.blogspot.com/_LuKeWeOcvbE/TPeoU3yIIbI/AAAAAAAACpY/HPgy-zKkDjU/s1600/whites-only.gif; http://easywebsite.net/images/SouthAfrica65-CapeTown-CBD-HighCourtBenches.jpg; https://s3ak.buzzfed.com/static/enhanced/web03/2011/7/29/12/enhanced-buzz-13940-1311956709-4.jpg </a:t>
            </a:r>
          </a:p>
        </p:txBody>
      </p:sp>
      <p:pic>
        <p:nvPicPr>
          <p:cNvPr id="2" name="Obraz 1" descr="whites-only.gif">
            <a:extLst>
              <a:ext uri="{FF2B5EF4-FFF2-40B4-BE49-F238E27FC236}">
                <a16:creationId xmlns:a16="http://schemas.microsoft.com/office/drawing/2014/main" id="{8631FF02-1662-FD8A-D56B-CEA9A2227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188160"/>
            <a:ext cx="5511800" cy="22733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2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F14ED-7F11-45C9-D484-43FD84E45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3F8EE3B0-1706-87B0-8E1C-A47D2E1E3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6" t="27693" r="36064" b="21409"/>
          <a:stretch/>
        </p:blipFill>
        <p:spPr bwMode="auto">
          <a:xfrm>
            <a:off x="1335374" y="1864776"/>
            <a:ext cx="3033166" cy="3128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A68F364-507D-8ED1-2F93-B25F93BF9E1C}"/>
              </a:ext>
            </a:extLst>
          </p:cNvPr>
          <p:cNvSpPr txBox="1"/>
          <p:nvPr/>
        </p:nvSpPr>
        <p:spPr>
          <a:xfrm>
            <a:off x="5188941" y="1249653"/>
            <a:ext cx="5963741" cy="4300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2200" b="1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Roland </a:t>
            </a:r>
            <a:r>
              <a:rPr lang="pl-PL" sz="2200" b="1" kern="15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Freisler</a:t>
            </a:r>
            <a:endParaRPr lang="pl-PL" sz="2200" b="1" kern="15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(1893 - 1945)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1100" kern="15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Mianowany przewodniczącym Trybunału Ludowego w 1942 r. Przewodniczył w ponad 1200 procesach przeciwników politycznych, które niemal wyłącznie kończyły się wyrokami śmierci, stąd nazywano go "wieszającym sędzią". Rozprawy prowadzone pod przewodnictwem </a:t>
            </a:r>
            <a:r>
              <a:rPr lang="pl-PL" sz="2000" kern="15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Freislera</a:t>
            </a:r>
            <a:r>
              <a:rPr lang="pl-PL" sz="2000" kern="15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charakteryzowały się grubiaństwem i brutalnością. Elementarne zasady sprawiedliwego procesu sądowego (prawo do obrony, domniemanie niewinności) były fikcją.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7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3BD0AC3-BABF-288E-4FAD-31DB57E9D9A7}"/>
              </a:ext>
            </a:extLst>
          </p:cNvPr>
          <p:cNvSpPr txBox="1"/>
          <p:nvPr/>
        </p:nvSpPr>
        <p:spPr>
          <a:xfrm>
            <a:off x="1985772" y="2705725"/>
            <a:ext cx="82204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pl-PL" sz="44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WALKA   Z   NIEETYCZNYM   PRAWEM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B73DE-F362-8805-566E-437F4FFA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4" y="6251865"/>
            <a:ext cx="78645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6182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seta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3944</TotalTime>
  <Words>6518</Words>
  <Application>Microsoft Office PowerPoint</Application>
  <PresentationFormat>Panoramiczny</PresentationFormat>
  <Paragraphs>346</Paragraphs>
  <Slides>67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67</vt:i4>
      </vt:variant>
    </vt:vector>
  </HeadingPairs>
  <TitlesOfParts>
    <vt:vector size="75" baseType="lpstr">
      <vt:lpstr>Arial</vt:lpstr>
      <vt:lpstr>Book Antiqua</vt:lpstr>
      <vt:lpstr>Calibri</vt:lpstr>
      <vt:lpstr>Times New Roman</vt:lpstr>
      <vt:lpstr>Trebuchet MS</vt:lpstr>
      <vt:lpstr>Wingdings</vt:lpstr>
      <vt:lpstr>Wingdings 3</vt:lpstr>
      <vt:lpstr>Faseta</vt:lpstr>
      <vt:lpstr>Prezentacja programu PowerPoint</vt:lpstr>
      <vt:lpstr>Prelegent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Maciaszczyk</dc:creator>
  <cp:lastModifiedBy>Kancelaria Dawid i Partnerzy</cp:lastModifiedBy>
  <cp:revision>331</cp:revision>
  <cp:lastPrinted>2020-11-23T15:45:13Z</cp:lastPrinted>
  <dcterms:created xsi:type="dcterms:W3CDTF">2016-09-15T04:55:42Z</dcterms:created>
  <dcterms:modified xsi:type="dcterms:W3CDTF">2025-02-06T16:12:04Z</dcterms:modified>
</cp:coreProperties>
</file>