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69"/>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25" r:id="rId47"/>
    <p:sldId id="326" r:id="rId48"/>
    <p:sldId id="302" r:id="rId49"/>
    <p:sldId id="304" r:id="rId50"/>
    <p:sldId id="305" r:id="rId51"/>
    <p:sldId id="324" r:id="rId52"/>
    <p:sldId id="307" r:id="rId53"/>
    <p:sldId id="327" r:id="rId54"/>
    <p:sldId id="328" r:id="rId55"/>
    <p:sldId id="329" r:id="rId56"/>
    <p:sldId id="330" r:id="rId57"/>
    <p:sldId id="333" r:id="rId58"/>
    <p:sldId id="332" r:id="rId59"/>
    <p:sldId id="331" r:id="rId60"/>
    <p:sldId id="334" r:id="rId61"/>
    <p:sldId id="335" r:id="rId62"/>
    <p:sldId id="336" r:id="rId63"/>
    <p:sldId id="337" r:id="rId64"/>
    <p:sldId id="340" r:id="rId65"/>
    <p:sldId id="338" r:id="rId66"/>
    <p:sldId id="339" r:id="rId67"/>
    <p:sldId id="323" r:id="rId6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80" autoAdjust="0"/>
  </p:normalViewPr>
  <p:slideViewPr>
    <p:cSldViewPr>
      <p:cViewPr varScale="1">
        <p:scale>
          <a:sx n="62" d="100"/>
          <a:sy n="62" d="100"/>
        </p:scale>
        <p:origin x="1400" y="44"/>
      </p:cViewPr>
      <p:guideLst>
        <p:guide orient="horz" pos="2160"/>
        <p:guide pos="2880"/>
      </p:guideLst>
    </p:cSldViewPr>
  </p:slideViewPr>
  <p:outlineViewPr>
    <p:cViewPr>
      <p:scale>
        <a:sx n="33" d="100"/>
        <a:sy n="33" d="100"/>
      </p:scale>
      <p:origin x="0" y="7555"/>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90AA18-F396-4382-B9C9-B3362E37D77B}" type="datetimeFigureOut">
              <a:rPr lang="pl-PL" smtClean="0"/>
              <a:t>28.03.2023</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B2A9C5-30FD-4859-BDF3-FFA00FA4D841}" type="slidenum">
              <a:rPr lang="pl-PL" smtClean="0"/>
              <a:t>‹#›</a:t>
            </a:fld>
            <a:endParaRPr lang="pl-PL"/>
          </a:p>
        </p:txBody>
      </p:sp>
    </p:spTree>
    <p:extLst>
      <p:ext uri="{BB962C8B-B14F-4D97-AF65-F5344CB8AC3E}">
        <p14:creationId xmlns:p14="http://schemas.microsoft.com/office/powerpoint/2010/main" val="2822184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D7B2A9C5-30FD-4859-BDF3-FFA00FA4D841}" type="slidenum">
              <a:rPr lang="pl-PL" smtClean="0"/>
              <a:t>2</a:t>
            </a:fld>
            <a:endParaRPr lang="pl-PL"/>
          </a:p>
        </p:txBody>
      </p:sp>
    </p:spTree>
    <p:extLst>
      <p:ext uri="{BB962C8B-B14F-4D97-AF65-F5344CB8AC3E}">
        <p14:creationId xmlns:p14="http://schemas.microsoft.com/office/powerpoint/2010/main" val="1972214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pl-PL"/>
              <a:t>Kliknij, aby edytować styl</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369277F0-DD56-45D8-84B2-9449877EA6DB}" type="datetime1">
              <a:rPr lang="pl-PL" smtClean="0"/>
              <a:t>28.03.2023</a:t>
            </a:fld>
            <a:endParaRPr lang="pl-PL"/>
          </a:p>
        </p:txBody>
      </p:sp>
      <p:sp>
        <p:nvSpPr>
          <p:cNvPr id="5" name="Footer Placeholder 4"/>
          <p:cNvSpPr>
            <a:spLocks noGrp="1"/>
          </p:cNvSpPr>
          <p:nvPr>
            <p:ph type="ftr" sz="quarter" idx="11"/>
          </p:nvPr>
        </p:nvSpPr>
        <p:spPr/>
        <p:txBody>
          <a:bodyPr/>
          <a:lstStyle/>
          <a:p>
            <a:r>
              <a:rPr lang="pl-PL"/>
              <a:t>kontakt@adwokat-cichocka.pl</a:t>
            </a: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6BB7E81D-A55F-4C81-AE9C-28F3E6B0A9AF}" type="slidenum">
              <a:rPr lang="pl-PL" smtClean="0"/>
              <a:t>‹#›</a:t>
            </a:fld>
            <a:endParaRPr lang="pl-PL"/>
          </a:p>
        </p:txBody>
      </p:sp>
    </p:spTree>
    <p:extLst>
      <p:ext uri="{BB962C8B-B14F-4D97-AF65-F5344CB8AC3E}">
        <p14:creationId xmlns:p14="http://schemas.microsoft.com/office/powerpoint/2010/main" val="865432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pl-PL"/>
              <a:t>Kliknij, aby edytować styl</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EE1A6208-323A-40A4-82FE-E8885F47690A}" type="datetime1">
              <a:rPr lang="pl-PL" smtClean="0"/>
              <a:t>28.03.2023</a:t>
            </a:fld>
            <a:endParaRPr lang="pl-PL"/>
          </a:p>
        </p:txBody>
      </p:sp>
      <p:sp>
        <p:nvSpPr>
          <p:cNvPr id="5" name="Footer Placeholder 4"/>
          <p:cNvSpPr>
            <a:spLocks noGrp="1"/>
          </p:cNvSpPr>
          <p:nvPr>
            <p:ph type="ftr" sz="quarter" idx="11"/>
          </p:nvPr>
        </p:nvSpPr>
        <p:spPr/>
        <p:txBody>
          <a:bodyPr/>
          <a:lstStyle>
            <a:lvl1pPr>
              <a:defRPr sz="1600"/>
            </a:lvl1pPr>
          </a:lstStyle>
          <a:p>
            <a:r>
              <a:rPr lang="pl-PL" dirty="0"/>
              <a:t>kontakt@adwokat-cichocka.pl</a:t>
            </a: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BB7E81D-A55F-4C81-AE9C-28F3E6B0A9AF}" type="slidenum">
              <a:rPr lang="pl-PL" smtClean="0"/>
              <a:t>‹#›</a:t>
            </a:fld>
            <a:endParaRPr lang="pl-PL"/>
          </a:p>
        </p:txBody>
      </p:sp>
    </p:spTree>
    <p:extLst>
      <p:ext uri="{BB962C8B-B14F-4D97-AF65-F5344CB8AC3E}">
        <p14:creationId xmlns:p14="http://schemas.microsoft.com/office/powerpoint/2010/main" val="2813647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pl-PL"/>
              <a:t>Kliknij, aby edytować styl</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05252C34-CA47-4878-9564-6FEE2134252D}" type="datetime1">
              <a:rPr lang="pl-PL" smtClean="0"/>
              <a:t>28.03.2023</a:t>
            </a:fld>
            <a:endParaRPr lang="pl-PL"/>
          </a:p>
        </p:txBody>
      </p:sp>
      <p:sp>
        <p:nvSpPr>
          <p:cNvPr id="5" name="Footer Placeholder 4"/>
          <p:cNvSpPr>
            <a:spLocks noGrp="1"/>
          </p:cNvSpPr>
          <p:nvPr>
            <p:ph type="ftr" sz="quarter" idx="11"/>
          </p:nvPr>
        </p:nvSpPr>
        <p:spPr/>
        <p:txBody>
          <a:bodyPr/>
          <a:lstStyle>
            <a:lvl1pPr>
              <a:defRPr sz="1600"/>
            </a:lvl1pPr>
          </a:lstStyle>
          <a:p>
            <a:r>
              <a:rPr lang="pl-PL" dirty="0"/>
              <a:t>kontakt@adwokat-cichocka.pl</a:t>
            </a: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BB7E81D-A55F-4C81-AE9C-28F3E6B0A9AF}" type="slidenum">
              <a:rPr lang="pl-PL" smtClean="0"/>
              <a:t>‹#›</a:t>
            </a:fld>
            <a:endParaRPr lang="pl-PL"/>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934374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pl-PL"/>
              <a:t>Kliknij, aby edytować styl</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Edytuj style wzorca tekstu</a:t>
            </a:r>
          </a:p>
        </p:txBody>
      </p:sp>
      <p:sp>
        <p:nvSpPr>
          <p:cNvPr id="5" name="Date Placeholder 4"/>
          <p:cNvSpPr>
            <a:spLocks noGrp="1"/>
          </p:cNvSpPr>
          <p:nvPr>
            <p:ph type="dt" sz="half" idx="10"/>
          </p:nvPr>
        </p:nvSpPr>
        <p:spPr/>
        <p:txBody>
          <a:bodyPr/>
          <a:lstStyle/>
          <a:p>
            <a:fld id="{F8EA9ACE-6687-4450-873E-A1BB683F12A6}" type="datetime1">
              <a:rPr lang="pl-PL" smtClean="0"/>
              <a:t>28.03.2023</a:t>
            </a:fld>
            <a:endParaRPr lang="pl-PL"/>
          </a:p>
        </p:txBody>
      </p:sp>
      <p:sp>
        <p:nvSpPr>
          <p:cNvPr id="6" name="Footer Placeholder 5"/>
          <p:cNvSpPr>
            <a:spLocks noGrp="1"/>
          </p:cNvSpPr>
          <p:nvPr>
            <p:ph type="ftr" sz="quarter" idx="11"/>
          </p:nvPr>
        </p:nvSpPr>
        <p:spPr/>
        <p:txBody>
          <a:bodyPr/>
          <a:lstStyle>
            <a:lvl1pPr>
              <a:defRPr sz="1600"/>
            </a:lvl1pPr>
          </a:lstStyle>
          <a:p>
            <a:r>
              <a:rPr lang="pl-PL" dirty="0"/>
              <a:t>kontakt@adwokat-cichocka.pl</a:t>
            </a: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BB7E81D-A55F-4C81-AE9C-28F3E6B0A9AF}" type="slidenum">
              <a:rPr lang="pl-PL" smtClean="0"/>
              <a:t>‹#›</a:t>
            </a:fld>
            <a:endParaRPr lang="pl-PL"/>
          </a:p>
        </p:txBody>
      </p:sp>
    </p:spTree>
    <p:extLst>
      <p:ext uri="{BB962C8B-B14F-4D97-AF65-F5344CB8AC3E}">
        <p14:creationId xmlns:p14="http://schemas.microsoft.com/office/powerpoint/2010/main" val="6374461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pl-PL"/>
              <a:t>Kliknij, aby edytować styl</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Edytuj style wzorca tekstu</a:t>
            </a:r>
          </a:p>
        </p:txBody>
      </p:sp>
      <p:sp>
        <p:nvSpPr>
          <p:cNvPr id="5" name="Date Placeholder 4"/>
          <p:cNvSpPr>
            <a:spLocks noGrp="1"/>
          </p:cNvSpPr>
          <p:nvPr>
            <p:ph type="dt" sz="half" idx="10"/>
          </p:nvPr>
        </p:nvSpPr>
        <p:spPr/>
        <p:txBody>
          <a:bodyPr/>
          <a:lstStyle/>
          <a:p>
            <a:fld id="{3EC0DB09-3E57-4F98-8138-003367B7AAAD}" type="datetime1">
              <a:rPr lang="pl-PL" smtClean="0"/>
              <a:t>28.03.2023</a:t>
            </a:fld>
            <a:endParaRPr lang="pl-PL"/>
          </a:p>
        </p:txBody>
      </p:sp>
      <p:sp>
        <p:nvSpPr>
          <p:cNvPr id="6" name="Footer Placeholder 5"/>
          <p:cNvSpPr>
            <a:spLocks noGrp="1"/>
          </p:cNvSpPr>
          <p:nvPr>
            <p:ph type="ftr" sz="quarter" idx="11"/>
          </p:nvPr>
        </p:nvSpPr>
        <p:spPr/>
        <p:txBody>
          <a:bodyPr/>
          <a:lstStyle>
            <a:lvl1pPr>
              <a:defRPr sz="1600"/>
            </a:lvl1pPr>
          </a:lstStyle>
          <a:p>
            <a:r>
              <a:rPr lang="pl-PL" dirty="0"/>
              <a:t>kontakt@adwokat-cichocka.pl</a:t>
            </a: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BB7E81D-A55F-4C81-AE9C-28F3E6B0A9AF}" type="slidenum">
              <a:rPr lang="pl-PL" smtClean="0"/>
              <a:t>‹#›</a:t>
            </a:fld>
            <a:endParaRPr lang="pl-PL"/>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794557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pl-PL"/>
              <a:t>Kliknij, aby edytować styl</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Edytuj style wzorca tekstu</a:t>
            </a:r>
          </a:p>
        </p:txBody>
      </p:sp>
      <p:sp>
        <p:nvSpPr>
          <p:cNvPr id="5" name="Date Placeholder 4"/>
          <p:cNvSpPr>
            <a:spLocks noGrp="1"/>
          </p:cNvSpPr>
          <p:nvPr>
            <p:ph type="dt" sz="half" idx="10"/>
          </p:nvPr>
        </p:nvSpPr>
        <p:spPr/>
        <p:txBody>
          <a:bodyPr/>
          <a:lstStyle/>
          <a:p>
            <a:fld id="{814B7B08-98A6-4E76-975E-5A471803485B}" type="datetime1">
              <a:rPr lang="pl-PL" smtClean="0"/>
              <a:t>28.03.2023</a:t>
            </a:fld>
            <a:endParaRPr lang="pl-PL"/>
          </a:p>
        </p:txBody>
      </p:sp>
      <p:sp>
        <p:nvSpPr>
          <p:cNvPr id="6" name="Footer Placeholder 5"/>
          <p:cNvSpPr>
            <a:spLocks noGrp="1"/>
          </p:cNvSpPr>
          <p:nvPr>
            <p:ph type="ftr" sz="quarter" idx="11"/>
          </p:nvPr>
        </p:nvSpPr>
        <p:spPr/>
        <p:txBody>
          <a:bodyPr/>
          <a:lstStyle>
            <a:lvl1pPr>
              <a:defRPr sz="1600"/>
            </a:lvl1pPr>
          </a:lstStyle>
          <a:p>
            <a:r>
              <a:rPr lang="pl-PL" dirty="0"/>
              <a:t>kontakt@adwokat-cichocka.pl</a:t>
            </a: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BB7E81D-A55F-4C81-AE9C-28F3E6B0A9AF}" type="slidenum">
              <a:rPr lang="pl-PL" smtClean="0"/>
              <a:t>‹#›</a:t>
            </a:fld>
            <a:endParaRPr lang="pl-PL"/>
          </a:p>
        </p:txBody>
      </p:sp>
    </p:spTree>
    <p:extLst>
      <p:ext uri="{BB962C8B-B14F-4D97-AF65-F5344CB8AC3E}">
        <p14:creationId xmlns:p14="http://schemas.microsoft.com/office/powerpoint/2010/main" val="41121725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F54A8A4E-DAF1-4A4E-907F-7F80B865E3D9}" type="datetime1">
              <a:rPr lang="pl-PL" smtClean="0"/>
              <a:t>28.03.2023</a:t>
            </a:fld>
            <a:endParaRPr lang="pl-PL"/>
          </a:p>
        </p:txBody>
      </p:sp>
      <p:sp>
        <p:nvSpPr>
          <p:cNvPr id="5" name="Footer Placeholder 4"/>
          <p:cNvSpPr>
            <a:spLocks noGrp="1"/>
          </p:cNvSpPr>
          <p:nvPr>
            <p:ph type="ftr" sz="quarter" idx="11"/>
          </p:nvPr>
        </p:nvSpPr>
        <p:spPr/>
        <p:txBody>
          <a:bodyPr/>
          <a:lstStyle>
            <a:lvl1pPr>
              <a:defRPr sz="1600"/>
            </a:lvl1pPr>
          </a:lstStyle>
          <a:p>
            <a:r>
              <a:rPr lang="pl-PL" dirty="0"/>
              <a:t>kontakt@adwokat-cichocka.pl</a:t>
            </a: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BB7E81D-A55F-4C81-AE9C-28F3E6B0A9AF}" type="slidenum">
              <a:rPr lang="pl-PL" smtClean="0"/>
              <a:t>‹#›</a:t>
            </a:fld>
            <a:endParaRPr lang="pl-PL"/>
          </a:p>
        </p:txBody>
      </p:sp>
    </p:spTree>
    <p:extLst>
      <p:ext uri="{BB962C8B-B14F-4D97-AF65-F5344CB8AC3E}">
        <p14:creationId xmlns:p14="http://schemas.microsoft.com/office/powerpoint/2010/main" val="17197741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2AC25FC-A8C8-4F5C-803D-05AACE84CA4F}" type="datetime1">
              <a:rPr lang="pl-PL" smtClean="0"/>
              <a:t>28.03.2023</a:t>
            </a:fld>
            <a:endParaRPr lang="pl-PL"/>
          </a:p>
        </p:txBody>
      </p:sp>
      <p:sp>
        <p:nvSpPr>
          <p:cNvPr id="5" name="Footer Placeholder 4"/>
          <p:cNvSpPr>
            <a:spLocks noGrp="1"/>
          </p:cNvSpPr>
          <p:nvPr>
            <p:ph type="ftr" sz="quarter" idx="11"/>
          </p:nvPr>
        </p:nvSpPr>
        <p:spPr/>
        <p:txBody>
          <a:bodyPr/>
          <a:lstStyle>
            <a:lvl1pPr>
              <a:defRPr sz="1600"/>
            </a:lvl1pPr>
          </a:lstStyle>
          <a:p>
            <a:r>
              <a:rPr lang="pl-PL" dirty="0"/>
              <a:t>kontakt@adwokat-cichocka.pl</a:t>
            </a: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BB7E81D-A55F-4C81-AE9C-28F3E6B0A9AF}" type="slidenum">
              <a:rPr lang="pl-PL" smtClean="0"/>
              <a:t>‹#›</a:t>
            </a:fld>
            <a:endParaRPr lang="pl-PL"/>
          </a:p>
        </p:txBody>
      </p:sp>
    </p:spTree>
    <p:extLst>
      <p:ext uri="{BB962C8B-B14F-4D97-AF65-F5344CB8AC3E}">
        <p14:creationId xmlns:p14="http://schemas.microsoft.com/office/powerpoint/2010/main" val="3066976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pl-PL"/>
              <a:t>Kliknij, aby edytować styl</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3416CAF1-0977-414A-A2F0-C6829E8C0D37}" type="datetime1">
              <a:rPr lang="pl-PL" smtClean="0"/>
              <a:t>28.03.2023</a:t>
            </a:fld>
            <a:endParaRPr lang="pl-PL"/>
          </a:p>
        </p:txBody>
      </p:sp>
      <p:sp>
        <p:nvSpPr>
          <p:cNvPr id="5" name="Footer Placeholder 4"/>
          <p:cNvSpPr>
            <a:spLocks noGrp="1"/>
          </p:cNvSpPr>
          <p:nvPr>
            <p:ph type="ftr" sz="quarter" idx="11"/>
          </p:nvPr>
        </p:nvSpPr>
        <p:spPr/>
        <p:txBody>
          <a:bodyPr/>
          <a:lstStyle/>
          <a:p>
            <a:r>
              <a:rPr lang="pl-PL"/>
              <a:t>kontakt@adwokat-cichocka.pl</a:t>
            </a: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BB7E81D-A55F-4C81-AE9C-28F3E6B0A9AF}" type="slidenum">
              <a:rPr lang="pl-PL" smtClean="0"/>
              <a:t>‹#›</a:t>
            </a:fld>
            <a:endParaRPr lang="pl-PL"/>
          </a:p>
        </p:txBody>
      </p:sp>
    </p:spTree>
    <p:extLst>
      <p:ext uri="{BB962C8B-B14F-4D97-AF65-F5344CB8AC3E}">
        <p14:creationId xmlns:p14="http://schemas.microsoft.com/office/powerpoint/2010/main" val="4232083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E484D10-BB42-4D8F-8639-6BC3E6890456}" type="datetime1">
              <a:rPr lang="pl-PL" smtClean="0"/>
              <a:t>28.03.2023</a:t>
            </a:fld>
            <a:endParaRPr lang="pl-PL"/>
          </a:p>
        </p:txBody>
      </p:sp>
      <p:sp>
        <p:nvSpPr>
          <p:cNvPr id="5" name="Footer Placeholder 4"/>
          <p:cNvSpPr>
            <a:spLocks noGrp="1"/>
          </p:cNvSpPr>
          <p:nvPr>
            <p:ph type="ftr" sz="quarter" idx="11"/>
          </p:nvPr>
        </p:nvSpPr>
        <p:spPr/>
        <p:txBody>
          <a:bodyPr/>
          <a:lstStyle/>
          <a:p>
            <a:r>
              <a:rPr lang="pl-PL"/>
              <a:t>kontakt@adwokat-cichocka.pl</a:t>
            </a: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BB7E81D-A55F-4C81-AE9C-28F3E6B0A9AF}" type="slidenum">
              <a:rPr lang="pl-PL" smtClean="0"/>
              <a:t>‹#›</a:t>
            </a:fld>
            <a:endParaRPr lang="pl-PL"/>
          </a:p>
        </p:txBody>
      </p:sp>
    </p:spTree>
    <p:extLst>
      <p:ext uri="{BB962C8B-B14F-4D97-AF65-F5344CB8AC3E}">
        <p14:creationId xmlns:p14="http://schemas.microsoft.com/office/powerpoint/2010/main" val="490863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CD81625-B72C-47E6-AA16-892E64F0FA8F}" type="datetime1">
              <a:rPr lang="pl-PL" smtClean="0"/>
              <a:t>28.03.2023</a:t>
            </a:fld>
            <a:endParaRPr lang="pl-PL"/>
          </a:p>
        </p:txBody>
      </p:sp>
      <p:sp>
        <p:nvSpPr>
          <p:cNvPr id="6" name="Footer Placeholder 5"/>
          <p:cNvSpPr>
            <a:spLocks noGrp="1"/>
          </p:cNvSpPr>
          <p:nvPr>
            <p:ph type="ftr" sz="quarter" idx="11"/>
          </p:nvPr>
        </p:nvSpPr>
        <p:spPr/>
        <p:txBody>
          <a:bodyPr/>
          <a:lstStyle/>
          <a:p>
            <a:r>
              <a:rPr lang="pl-PL"/>
              <a:t>kontakt@adwokat-cichocka.pl</a:t>
            </a: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6BB7E81D-A55F-4C81-AE9C-28F3E6B0A9AF}" type="slidenum">
              <a:rPr lang="pl-PL" smtClean="0"/>
              <a:t>‹#›</a:t>
            </a:fld>
            <a:endParaRPr lang="pl-PL"/>
          </a:p>
        </p:txBody>
      </p:sp>
    </p:spTree>
    <p:extLst>
      <p:ext uri="{BB962C8B-B14F-4D97-AF65-F5344CB8AC3E}">
        <p14:creationId xmlns:p14="http://schemas.microsoft.com/office/powerpoint/2010/main" val="4135115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594521FA-27D7-4556-B8F1-1611D70A333A}" type="datetime1">
              <a:rPr lang="pl-PL" smtClean="0"/>
              <a:t>28.03.2023</a:t>
            </a:fld>
            <a:endParaRPr lang="pl-PL"/>
          </a:p>
        </p:txBody>
      </p:sp>
      <p:sp>
        <p:nvSpPr>
          <p:cNvPr id="8" name="Footer Placeholder 7"/>
          <p:cNvSpPr>
            <a:spLocks noGrp="1"/>
          </p:cNvSpPr>
          <p:nvPr>
            <p:ph type="ftr" sz="quarter" idx="11"/>
          </p:nvPr>
        </p:nvSpPr>
        <p:spPr/>
        <p:txBody>
          <a:bodyPr/>
          <a:lstStyle/>
          <a:p>
            <a:r>
              <a:rPr lang="pl-PL"/>
              <a:t>kontakt@adwokat-cichocka.pl</a:t>
            </a: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6BB7E81D-A55F-4C81-AE9C-28F3E6B0A9AF}" type="slidenum">
              <a:rPr lang="pl-PL" smtClean="0"/>
              <a:t>‹#›</a:t>
            </a:fld>
            <a:endParaRPr lang="pl-PL"/>
          </a:p>
        </p:txBody>
      </p:sp>
    </p:spTree>
    <p:extLst>
      <p:ext uri="{BB962C8B-B14F-4D97-AF65-F5344CB8AC3E}">
        <p14:creationId xmlns:p14="http://schemas.microsoft.com/office/powerpoint/2010/main" val="2236803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3A293233-C2D8-4D85-AAF9-200D673528C9}" type="datetime1">
              <a:rPr lang="pl-PL" smtClean="0"/>
              <a:t>28.03.2023</a:t>
            </a:fld>
            <a:endParaRPr lang="pl-PL"/>
          </a:p>
        </p:txBody>
      </p:sp>
      <p:sp>
        <p:nvSpPr>
          <p:cNvPr id="4" name="Footer Placeholder 3"/>
          <p:cNvSpPr>
            <a:spLocks noGrp="1"/>
          </p:cNvSpPr>
          <p:nvPr>
            <p:ph type="ftr" sz="quarter" idx="11"/>
          </p:nvPr>
        </p:nvSpPr>
        <p:spPr/>
        <p:txBody>
          <a:bodyPr/>
          <a:lstStyle/>
          <a:p>
            <a:r>
              <a:rPr lang="pl-PL"/>
              <a:t>kontakt@adwokat-cichocka.pl</a:t>
            </a: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BB7E81D-A55F-4C81-AE9C-28F3E6B0A9AF}" type="slidenum">
              <a:rPr lang="pl-PL" smtClean="0"/>
              <a:t>‹#›</a:t>
            </a:fld>
            <a:endParaRPr lang="pl-PL"/>
          </a:p>
        </p:txBody>
      </p:sp>
    </p:spTree>
    <p:extLst>
      <p:ext uri="{BB962C8B-B14F-4D97-AF65-F5344CB8AC3E}">
        <p14:creationId xmlns:p14="http://schemas.microsoft.com/office/powerpoint/2010/main" val="1093734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FDB3AB-728F-464F-AD70-D344249C405D}" type="datetime1">
              <a:rPr lang="pl-PL" smtClean="0"/>
              <a:t>28.03.2023</a:t>
            </a:fld>
            <a:endParaRPr lang="pl-PL"/>
          </a:p>
        </p:txBody>
      </p:sp>
      <p:sp>
        <p:nvSpPr>
          <p:cNvPr id="3" name="Footer Placeholder 2"/>
          <p:cNvSpPr>
            <a:spLocks noGrp="1"/>
          </p:cNvSpPr>
          <p:nvPr>
            <p:ph type="ftr" sz="quarter" idx="11"/>
          </p:nvPr>
        </p:nvSpPr>
        <p:spPr/>
        <p:txBody>
          <a:bodyPr/>
          <a:lstStyle>
            <a:lvl1pPr>
              <a:defRPr sz="1600"/>
            </a:lvl1pPr>
          </a:lstStyle>
          <a:p>
            <a:r>
              <a:rPr lang="pl-PL" dirty="0"/>
              <a:t>kontakt@adwokat-cichocka.pl</a:t>
            </a: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BB7E81D-A55F-4C81-AE9C-28F3E6B0A9AF}" type="slidenum">
              <a:rPr lang="pl-PL" smtClean="0"/>
              <a:t>‹#›</a:t>
            </a:fld>
            <a:endParaRPr lang="pl-PL"/>
          </a:p>
        </p:txBody>
      </p:sp>
    </p:spTree>
    <p:extLst>
      <p:ext uri="{BB962C8B-B14F-4D97-AF65-F5344CB8AC3E}">
        <p14:creationId xmlns:p14="http://schemas.microsoft.com/office/powerpoint/2010/main" val="2353245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pl-PL"/>
              <a:t>Kliknij, aby edytować styl</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0EF6A55A-E5EF-401A-8CC5-3CDFBEC8D791}" type="datetime1">
              <a:rPr lang="pl-PL" smtClean="0"/>
              <a:t>28.03.2023</a:t>
            </a:fld>
            <a:endParaRPr lang="pl-PL"/>
          </a:p>
        </p:txBody>
      </p:sp>
      <p:sp>
        <p:nvSpPr>
          <p:cNvPr id="6" name="Footer Placeholder 5"/>
          <p:cNvSpPr>
            <a:spLocks noGrp="1"/>
          </p:cNvSpPr>
          <p:nvPr>
            <p:ph type="ftr" sz="quarter" idx="11"/>
          </p:nvPr>
        </p:nvSpPr>
        <p:spPr/>
        <p:txBody>
          <a:bodyPr/>
          <a:lstStyle>
            <a:lvl1pPr>
              <a:defRPr sz="1600"/>
            </a:lvl1pPr>
          </a:lstStyle>
          <a:p>
            <a:r>
              <a:rPr lang="pl-PL" dirty="0"/>
              <a:t>kontakt@adwokat-cichocka.pl</a:t>
            </a: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BB7E81D-A55F-4C81-AE9C-28F3E6B0A9AF}" type="slidenum">
              <a:rPr lang="pl-PL" smtClean="0"/>
              <a:t>‹#›</a:t>
            </a:fld>
            <a:endParaRPr lang="pl-PL"/>
          </a:p>
        </p:txBody>
      </p:sp>
    </p:spTree>
    <p:extLst>
      <p:ext uri="{BB962C8B-B14F-4D97-AF65-F5344CB8AC3E}">
        <p14:creationId xmlns:p14="http://schemas.microsoft.com/office/powerpoint/2010/main" val="1245526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018A265B-C127-4637-A824-78DAF9438E7B}" type="datetime1">
              <a:rPr lang="pl-PL" smtClean="0"/>
              <a:t>28.03.2023</a:t>
            </a:fld>
            <a:endParaRPr lang="pl-PL"/>
          </a:p>
        </p:txBody>
      </p:sp>
      <p:sp>
        <p:nvSpPr>
          <p:cNvPr id="6" name="Footer Placeholder 5"/>
          <p:cNvSpPr>
            <a:spLocks noGrp="1"/>
          </p:cNvSpPr>
          <p:nvPr>
            <p:ph type="ftr" sz="quarter" idx="11"/>
          </p:nvPr>
        </p:nvSpPr>
        <p:spPr/>
        <p:txBody>
          <a:bodyPr/>
          <a:lstStyle>
            <a:lvl1pPr>
              <a:defRPr sz="1600"/>
            </a:lvl1pPr>
          </a:lstStyle>
          <a:p>
            <a:r>
              <a:rPr lang="pl-PL" dirty="0"/>
              <a:t>kontakt@adwokat-cichocka.pl</a:t>
            </a: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BB7E81D-A55F-4C81-AE9C-28F3E6B0A9AF}" type="slidenum">
              <a:rPr lang="pl-PL" smtClean="0"/>
              <a:t>‹#›</a:t>
            </a:fld>
            <a:endParaRPr lang="pl-PL"/>
          </a:p>
        </p:txBody>
      </p:sp>
    </p:spTree>
    <p:extLst>
      <p:ext uri="{BB962C8B-B14F-4D97-AF65-F5344CB8AC3E}">
        <p14:creationId xmlns:p14="http://schemas.microsoft.com/office/powerpoint/2010/main" val="3757191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1F802560-7812-461B-AE50-BE610AFE8C32}" type="datetime1">
              <a:rPr lang="pl-PL" smtClean="0"/>
              <a:t>28.03.2023</a:t>
            </a:fld>
            <a:endParaRPr lang="pl-PL"/>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pl-PL"/>
              <a:t>kontakt@adwokat-cichocka.pl</a:t>
            </a: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6BB7E81D-A55F-4C81-AE9C-28F3E6B0A9AF}" type="slidenum">
              <a:rPr lang="pl-PL" smtClean="0"/>
              <a:t>‹#›</a:t>
            </a:fld>
            <a:endParaRPr lang="pl-PL"/>
          </a:p>
        </p:txBody>
      </p:sp>
    </p:spTree>
    <p:extLst>
      <p:ext uri="{BB962C8B-B14F-4D97-AF65-F5344CB8AC3E}">
        <p14:creationId xmlns:p14="http://schemas.microsoft.com/office/powerpoint/2010/main" val="387617847"/>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Lst>
  <p:hf sldNum="0"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s://sip.lex.pl/#/document/520097038?cm=DOCUMENT"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sip.lex.pl/#/document/520095140?cm=DOCUMENT" TargetMode="External"/><Relationship Id="rId2" Type="http://schemas.openxmlformats.org/officeDocument/2006/relationships/hyperlink" Target="https://sip.lex.pl/#/document/521978006?cm=DOCUMENT" TargetMode="External"/><Relationship Id="rId1" Type="http://schemas.openxmlformats.org/officeDocument/2006/relationships/slideLayout" Target="../slideLayouts/slideLayout7.xml"/><Relationship Id="rId4" Type="http://schemas.openxmlformats.org/officeDocument/2006/relationships/hyperlink" Target="https://sip.lex.pl/#/document/522359489?cm=DOCUMENT"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s://sip.lex.pl/#/document/522073799?cm=DOCUMENT" TargetMode="External"/><Relationship Id="rId2" Type="http://schemas.openxmlformats.org/officeDocument/2006/relationships/hyperlink" Target="https://sip.lex.pl/#/document/522673410?cm=DOCUMENT" TargetMode="External"/><Relationship Id="rId1" Type="http://schemas.openxmlformats.org/officeDocument/2006/relationships/slideLayout" Target="../slideLayouts/slideLayout7.xml"/><Relationship Id="rId6" Type="http://schemas.openxmlformats.org/officeDocument/2006/relationships/hyperlink" Target="https://sip.lex.pl/#/document/522774552?cm=DOCUMENT" TargetMode="External"/><Relationship Id="rId5" Type="http://schemas.openxmlformats.org/officeDocument/2006/relationships/hyperlink" Target="https://sip.lex.pl/#/document/521986557?cm=DOCUMENT" TargetMode="External"/><Relationship Id="rId4" Type="http://schemas.openxmlformats.org/officeDocument/2006/relationships/hyperlink" Target="https://sip.lex.pl/#/document/522835357?cm=DOCUMENT"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hyperlink" Target="https://www.gazetaprawna.pl/tagi/ministerstwo-sprawiedliwosci" TargetMode="Externa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3" Type="http://schemas.openxmlformats.org/officeDocument/2006/relationships/hyperlink" Target="https://sip.lex.pl/#/search-hypertext/16785962_art(135)_1?pit=2023-03-25" TargetMode="External"/><Relationship Id="rId2" Type="http://schemas.openxmlformats.org/officeDocument/2006/relationships/hyperlink" Target="https://sip.lex.pl/#/document/17384102?cm=DOCUMENT" TargetMode="External"/><Relationship Id="rId1" Type="http://schemas.openxmlformats.org/officeDocument/2006/relationships/slideLayout" Target="../slideLayouts/slideLayout7.xml"/><Relationship Id="rId6" Type="http://schemas.openxmlformats.org/officeDocument/2006/relationships/hyperlink" Target="https://sip.lex.pl/#/document/18817770?cm=DOCUMENT" TargetMode="External"/><Relationship Id="rId5" Type="http://schemas.openxmlformats.org/officeDocument/2006/relationships/hyperlink" Target="https://sip.lex.pl/#/document/17066846?cm=DOCUMENT" TargetMode="External"/><Relationship Id="rId4" Type="http://schemas.openxmlformats.org/officeDocument/2006/relationships/hyperlink" Target="https://sip.lex.pl/#/document/18282250?cm=DOCUMENT"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Autofit/>
          </a:bodyPr>
          <a:lstStyle/>
          <a:p>
            <a:pPr algn="ctr"/>
            <a:br>
              <a:rPr lang="pl-PL" sz="3600" dirty="0">
                <a:latin typeface="Cambria" pitchFamily="18" charset="0"/>
                <a:ea typeface="Cambria" pitchFamily="18" charset="0"/>
              </a:rPr>
            </a:br>
            <a:endParaRPr lang="pl-PL" sz="3600" dirty="0">
              <a:latin typeface="Cambria" pitchFamily="18" charset="0"/>
              <a:ea typeface="Cambria" pitchFamily="18" charset="0"/>
            </a:endParaRPr>
          </a:p>
        </p:txBody>
      </p:sp>
      <p:sp>
        <p:nvSpPr>
          <p:cNvPr id="3" name="Podtytuł 2"/>
          <p:cNvSpPr>
            <a:spLocks noGrp="1"/>
          </p:cNvSpPr>
          <p:nvPr>
            <p:ph type="subTitle" idx="1"/>
          </p:nvPr>
        </p:nvSpPr>
        <p:spPr/>
        <p:txBody>
          <a:bodyPr>
            <a:normAutofit/>
          </a:bodyPr>
          <a:lstStyle/>
          <a:p>
            <a:pPr algn="ctr"/>
            <a:r>
              <a:rPr lang="pl-PL" sz="2000" dirty="0">
                <a:latin typeface="Cambria" pitchFamily="18" charset="0"/>
                <a:ea typeface="Cambria" pitchFamily="18" charset="0"/>
              </a:rPr>
              <a:t>Adw. Karolina Cichocka – Bieniek</a:t>
            </a:r>
          </a:p>
          <a:p>
            <a:pPr algn="r"/>
            <a:endParaRPr lang="pl-PL" sz="2000" dirty="0">
              <a:latin typeface="Cambria" pitchFamily="18" charset="0"/>
              <a:ea typeface="Cambria" pitchFamily="18" charset="0"/>
            </a:endParaRPr>
          </a:p>
          <a:p>
            <a:pPr algn="r"/>
            <a:endParaRPr lang="pl-PL" sz="2000" dirty="0">
              <a:latin typeface="Cambria" pitchFamily="18" charset="0"/>
              <a:ea typeface="Cambria" pitchFamily="18" charset="0"/>
            </a:endParaRPr>
          </a:p>
        </p:txBody>
      </p:sp>
      <p:sp>
        <p:nvSpPr>
          <p:cNvPr id="4" name="Prostokąt 3">
            <a:extLst>
              <a:ext uri="{FF2B5EF4-FFF2-40B4-BE49-F238E27FC236}">
                <a16:creationId xmlns:a16="http://schemas.microsoft.com/office/drawing/2014/main" id="{97DA1D62-DF85-4DD0-A038-FA6E609A87CD}"/>
              </a:ext>
            </a:extLst>
          </p:cNvPr>
          <p:cNvSpPr/>
          <p:nvPr/>
        </p:nvSpPr>
        <p:spPr>
          <a:xfrm>
            <a:off x="2438285" y="1845497"/>
            <a:ext cx="5608711" cy="2554545"/>
          </a:xfrm>
          <a:prstGeom prst="rect">
            <a:avLst/>
          </a:prstGeom>
        </p:spPr>
        <p:txBody>
          <a:bodyPr wrap="square">
            <a:spAutoFit/>
          </a:bodyPr>
          <a:lstStyle/>
          <a:p>
            <a:pPr algn="ctr"/>
            <a:r>
              <a:rPr lang="pl-PL" sz="3200" b="1" dirty="0">
                <a:latin typeface="Calibri" panose="020F0502020204030204" pitchFamily="34" charset="0"/>
                <a:cs typeface="Calibri" panose="020F0502020204030204" pitchFamily="34" charset="0"/>
              </a:rPr>
              <a:t>Pozew o alimenty i zmianę wysokości obowiązku alimentacyjnego wraz z omówieniem specyfiki postępowania dowodowego</a:t>
            </a:r>
            <a:endParaRPr lang="pl-PL" sz="4000" b="1" dirty="0">
              <a:latin typeface="Calibri" panose="020F0502020204030204" pitchFamily="34" charset="0"/>
              <a:cs typeface="Calibri" panose="020F0502020204030204" pitchFamily="34" charset="0"/>
            </a:endParaRPr>
          </a:p>
        </p:txBody>
      </p:sp>
      <p:pic>
        <p:nvPicPr>
          <p:cNvPr id="7" name="Obraz1">
            <a:extLst>
              <a:ext uri="{FF2B5EF4-FFF2-40B4-BE49-F238E27FC236}">
                <a16:creationId xmlns:a16="http://schemas.microsoft.com/office/drawing/2014/main" id="{00ADA9A8-D8FC-4721-8312-1EC006AD4DE2}"/>
              </a:ext>
            </a:extLst>
          </p:cNvPr>
          <p:cNvPicPr/>
          <p:nvPr/>
        </p:nvPicPr>
        <p:blipFill>
          <a:blip r:embed="rId2">
            <a:lum/>
            <a:alphaModFix/>
          </a:blip>
          <a:srcRect/>
          <a:stretch>
            <a:fillRect/>
          </a:stretch>
        </p:blipFill>
        <p:spPr>
          <a:xfrm>
            <a:off x="3707904" y="336113"/>
            <a:ext cx="2660650" cy="885825"/>
          </a:xfrm>
          <a:prstGeom prst="rect">
            <a:avLst/>
          </a:prstGeom>
          <a:noFill/>
          <a:ln>
            <a:noFill/>
            <a:prstDash/>
          </a:ln>
        </p:spPr>
      </p:pic>
      <p:sp>
        <p:nvSpPr>
          <p:cNvPr id="5" name="Symbol zastępczy stopki 4">
            <a:extLst>
              <a:ext uri="{FF2B5EF4-FFF2-40B4-BE49-F238E27FC236}">
                <a16:creationId xmlns:a16="http://schemas.microsoft.com/office/drawing/2014/main" id="{89E480B1-AF0D-4E75-89D5-18FC9A48A826}"/>
              </a:ext>
            </a:extLst>
          </p:cNvPr>
          <p:cNvSpPr>
            <a:spLocks noGrp="1"/>
          </p:cNvSpPr>
          <p:nvPr>
            <p:ph type="ftr" sz="quarter" idx="11"/>
          </p:nvPr>
        </p:nvSpPr>
        <p:spPr/>
        <p:txBody>
          <a:bodyPr/>
          <a:lstStyle/>
          <a:p>
            <a:pPr algn="ctr"/>
            <a:r>
              <a:rPr lang="pl-PL" sz="1600" b="1">
                <a:solidFill>
                  <a:schemeClr val="tx1"/>
                </a:solidFill>
                <a:latin typeface="Calibri" panose="020F0502020204030204" pitchFamily="34" charset="0"/>
                <a:cs typeface="Calibri" panose="020F0502020204030204" pitchFamily="34" charset="0"/>
              </a:rPr>
              <a:t>kontakt@adwokat-cichocka.pl</a:t>
            </a:r>
            <a:endParaRPr lang="pl-PL" sz="16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227340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485097" y="548680"/>
            <a:ext cx="7642675" cy="5909310"/>
          </a:xfrm>
          <a:prstGeom prst="rect">
            <a:avLst/>
          </a:prstGeom>
        </p:spPr>
        <p:txBody>
          <a:bodyPr wrap="square">
            <a:spAutoFit/>
          </a:bodyPr>
          <a:lstStyle/>
          <a:p>
            <a:pPr algn="just"/>
            <a:r>
              <a:rPr lang="pl-PL" b="1" dirty="0"/>
              <a:t>Strony postępowania:</a:t>
            </a:r>
          </a:p>
          <a:p>
            <a:pPr algn="just"/>
            <a:endParaRPr lang="pl-PL" dirty="0"/>
          </a:p>
          <a:p>
            <a:pPr marL="285750" lvl="0" indent="-285750" algn="just">
              <a:buFont typeface="Wingdings" panose="05000000000000000000" pitchFamily="2" charset="2"/>
              <a:buChar char="Ø"/>
            </a:pPr>
            <a:r>
              <a:rPr lang="pl-PL" dirty="0"/>
              <a:t>przy pozwie dotyczącym zasądzenia alimentów – wariant solo:</a:t>
            </a:r>
          </a:p>
          <a:p>
            <a:pPr marL="342900" lvl="0" indent="-342900" algn="just">
              <a:buFont typeface="+mj-lt"/>
              <a:buAutoNum type="alphaLcParenR"/>
            </a:pPr>
            <a:r>
              <a:rPr lang="pl-PL" dirty="0"/>
              <a:t>	powód: małoletnie dziecko reprezentowane przez przedstawiciela ustawowego – rodzica, u którego dziecko stale przebywa. Pozwany – rodzic, u którego dziecko stale nie przebywa, </a:t>
            </a:r>
          </a:p>
          <a:p>
            <a:pPr marL="342900" lvl="0" indent="-342900" algn="just">
              <a:buFont typeface="+mj-lt"/>
              <a:buAutoNum type="alphaLcParenR"/>
            </a:pPr>
            <a:r>
              <a:rPr lang="pl-PL" dirty="0"/>
              <a:t>powód: dorosłe dziecko, które nie jest jeszcze samodzielne finansowo. Pozwany – pozwanym może być każdy z rodziców,</a:t>
            </a:r>
          </a:p>
          <a:p>
            <a:pPr lvl="0" algn="just"/>
            <a:endParaRPr lang="pl-PL" dirty="0"/>
          </a:p>
          <a:p>
            <a:pPr marL="285750" lvl="0" indent="-285750" algn="just">
              <a:buFont typeface="Wingdings" panose="05000000000000000000" pitchFamily="2" charset="2"/>
              <a:buChar char="Ø"/>
            </a:pPr>
            <a:r>
              <a:rPr lang="pl-PL" dirty="0"/>
              <a:t>przy pozwie dotyczącym zmiany wysokości alimentów:</a:t>
            </a:r>
          </a:p>
          <a:p>
            <a:pPr marL="342900" lvl="0" indent="-342900" algn="just">
              <a:buFont typeface="+mj-lt"/>
              <a:buAutoNum type="alphaLcParenR"/>
            </a:pPr>
            <a:r>
              <a:rPr lang="pl-PL" dirty="0"/>
              <a:t>powodem może być osoba uprawniona do alimentów (pozew o podwyższenie), jak i osoba zobowiązana do ich uiszczania (pozew o obniżenie),</a:t>
            </a:r>
          </a:p>
          <a:p>
            <a:pPr marL="342900" lvl="0" indent="-342900" algn="just">
              <a:buFont typeface="+mj-lt"/>
              <a:buAutoNum type="alphaLcParenR"/>
            </a:pPr>
            <a:r>
              <a:rPr lang="pl-PL" dirty="0"/>
              <a:t>pozwany – analogicznie, </a:t>
            </a:r>
          </a:p>
          <a:p>
            <a:pPr lvl="0" algn="just"/>
            <a:endParaRPr lang="pl-PL" dirty="0"/>
          </a:p>
          <a:p>
            <a:pPr marL="285750" lvl="0" indent="-285750" algn="just">
              <a:buFont typeface="Wingdings" panose="05000000000000000000" pitchFamily="2" charset="2"/>
              <a:buChar char="Ø"/>
            </a:pPr>
            <a:r>
              <a:rPr lang="pl-PL" dirty="0"/>
              <a:t>pozew rozwodowy wraz z roszczeniem o alimenty:</a:t>
            </a:r>
          </a:p>
          <a:p>
            <a:pPr marL="342900" lvl="0" indent="-342900" algn="just">
              <a:buFont typeface="+mj-lt"/>
              <a:buAutoNum type="alphaLcParenR"/>
            </a:pPr>
            <a:r>
              <a:rPr lang="pl-PL" dirty="0"/>
              <a:t>powód – rodzic, z którym po rozwodzie ma pozostać dziecko, </a:t>
            </a:r>
          </a:p>
          <a:p>
            <a:pPr marL="342900" lvl="0" indent="-342900" algn="just">
              <a:buFont typeface="+mj-lt"/>
              <a:buAutoNum type="alphaLcParenR"/>
            </a:pPr>
            <a:r>
              <a:rPr lang="pl-PL" dirty="0"/>
              <a:t>pozwany – rodzic, który docelowo po rozwodzie będzie żyć w rozłączeniu z dzieckiem. </a:t>
            </a:r>
          </a:p>
          <a:p>
            <a:pPr algn="just"/>
            <a:endParaRPr lang="pl-PL" dirty="0"/>
          </a:p>
        </p:txBody>
      </p:sp>
      <p:sp>
        <p:nvSpPr>
          <p:cNvPr id="3" name="Symbol zastępczy stopki 2">
            <a:extLst>
              <a:ext uri="{FF2B5EF4-FFF2-40B4-BE49-F238E27FC236}">
                <a16:creationId xmlns:a16="http://schemas.microsoft.com/office/drawing/2014/main" id="{0BA692E3-C454-49B2-9A6C-52A5DBB2FBD6}"/>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58530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331640" y="188640"/>
            <a:ext cx="7416824" cy="6463308"/>
          </a:xfrm>
          <a:prstGeom prst="rect">
            <a:avLst/>
          </a:prstGeom>
        </p:spPr>
        <p:txBody>
          <a:bodyPr wrap="square">
            <a:spAutoFit/>
          </a:bodyPr>
          <a:lstStyle/>
          <a:p>
            <a:pPr algn="just"/>
            <a:r>
              <a:rPr lang="pl-PL" b="1" dirty="0"/>
              <a:t>Pigułka z zakresu postępowania w przedmiocie alimentów:</a:t>
            </a:r>
            <a:endParaRPr lang="pl-PL" dirty="0"/>
          </a:p>
          <a:p>
            <a:pPr lvl="0" algn="just"/>
            <a:endParaRPr lang="pl-PL" dirty="0"/>
          </a:p>
          <a:p>
            <a:pPr marL="285750" lvl="0" indent="-285750" algn="just">
              <a:buFont typeface="Wingdings" panose="05000000000000000000" pitchFamily="2" charset="2"/>
              <a:buChar char="Ø"/>
            </a:pPr>
            <a:r>
              <a:rPr lang="pl-PL" dirty="0"/>
              <a:t>strony – dziecko/rodzic (pozew o alimenty), rodzic/rodzic (rozwód), </a:t>
            </a:r>
          </a:p>
          <a:p>
            <a:pPr lvl="0" algn="just"/>
            <a:endParaRPr lang="pl-PL" dirty="0"/>
          </a:p>
          <a:p>
            <a:pPr marL="285750" lvl="0" indent="-285750" algn="just">
              <a:buFont typeface="Wingdings" panose="05000000000000000000" pitchFamily="2" charset="2"/>
              <a:buChar char="Ø"/>
            </a:pPr>
            <a:r>
              <a:rPr lang="pl-PL" dirty="0"/>
              <a:t>tryb – postępowanie procesowe, sporne – stosujemy ogólne przepisy k.p.c.,</a:t>
            </a:r>
          </a:p>
          <a:p>
            <a:pPr lvl="0" algn="just"/>
            <a:endParaRPr lang="pl-PL" dirty="0"/>
          </a:p>
          <a:p>
            <a:pPr marL="285750" lvl="0" indent="-285750" algn="just">
              <a:buFont typeface="Wingdings" panose="05000000000000000000" pitchFamily="2" charset="2"/>
              <a:buChar char="Ø"/>
            </a:pPr>
            <a:r>
              <a:rPr lang="pl-PL" dirty="0"/>
              <a:t>właściwość rzeczowa i miejscowa Sądu – właściwość przemienna. Sąd Rejonowy co do zasady właściwy ze względu na miejsce zamieszkania osoby uprawnionej do alimentów – art. 16 k.p.c. i art. 32 k.p.c., w przypadku rozwodu – Sąd Okręgowy ostatniego wspólnego miejsca zamieszkania małżonków, </a:t>
            </a:r>
          </a:p>
          <a:p>
            <a:pPr lvl="0" algn="just"/>
            <a:endParaRPr lang="pl-PL" dirty="0"/>
          </a:p>
          <a:p>
            <a:pPr marL="285750" lvl="0" indent="-285750" algn="just">
              <a:buFont typeface="Wingdings" panose="05000000000000000000" pitchFamily="2" charset="2"/>
              <a:buChar char="Ø"/>
            </a:pPr>
            <a:r>
              <a:rPr lang="pl-PL" dirty="0"/>
              <a:t>pismo inicjujące postępowanie – pozew, </a:t>
            </a:r>
          </a:p>
          <a:p>
            <a:pPr lvl="0" algn="just"/>
            <a:endParaRPr lang="pl-PL" dirty="0"/>
          </a:p>
          <a:p>
            <a:pPr marL="285750" lvl="0" indent="-285750" algn="just">
              <a:buFont typeface="Wingdings" panose="05000000000000000000" pitchFamily="2" charset="2"/>
              <a:buChar char="Ø"/>
            </a:pPr>
            <a:r>
              <a:rPr lang="pl-PL" dirty="0"/>
              <a:t>konieczność wskazania wartości przedmiot sporu – suma świadczeń alimentacyjnych za okres 12 miesięcy – art. 22 k.p.c.,</a:t>
            </a:r>
          </a:p>
          <a:p>
            <a:pPr lvl="0" algn="just"/>
            <a:endParaRPr lang="pl-PL" dirty="0"/>
          </a:p>
          <a:p>
            <a:pPr marL="285750" lvl="0" indent="-285750" algn="just">
              <a:buFont typeface="Wingdings" panose="05000000000000000000" pitchFamily="2" charset="2"/>
              <a:buChar char="Ø"/>
            </a:pPr>
            <a:r>
              <a:rPr lang="pl-PL" dirty="0"/>
              <a:t>suma zabezpieczenia co do wniosku o zabezpieczenie,  </a:t>
            </a:r>
          </a:p>
          <a:p>
            <a:pPr algn="just"/>
            <a:endParaRPr lang="pl-PL" dirty="0">
              <a:latin typeface="Cambria" pitchFamily="18" charset="0"/>
              <a:ea typeface="Cambria" pitchFamily="18" charset="0"/>
            </a:endParaRPr>
          </a:p>
        </p:txBody>
      </p:sp>
      <p:sp>
        <p:nvSpPr>
          <p:cNvPr id="3" name="Symbol zastępczy stopki 2">
            <a:extLst>
              <a:ext uri="{FF2B5EF4-FFF2-40B4-BE49-F238E27FC236}">
                <a16:creationId xmlns:a16="http://schemas.microsoft.com/office/drawing/2014/main" id="{F12FF4B3-5D02-497F-8FA5-3EA90C427B54}"/>
              </a:ext>
            </a:extLst>
          </p:cNvPr>
          <p:cNvSpPr>
            <a:spLocks noGrp="1"/>
          </p:cNvSpPr>
          <p:nvPr>
            <p:ph type="ftr" sz="quarter" idx="11"/>
          </p:nvPr>
        </p:nvSpPr>
        <p:spPr/>
        <p:txBody>
          <a:bodyPr/>
          <a:lstStyle/>
          <a:p>
            <a:r>
              <a:rPr lang="pl-PL" dirty="0"/>
              <a:t>kontakt@adwokat-cichocka.pl</a:t>
            </a:r>
          </a:p>
        </p:txBody>
      </p:sp>
    </p:spTree>
    <p:extLst>
      <p:ext uri="{BB962C8B-B14F-4D97-AF65-F5344CB8AC3E}">
        <p14:creationId xmlns:p14="http://schemas.microsoft.com/office/powerpoint/2010/main" val="3812895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547664" y="1124744"/>
            <a:ext cx="7128792" cy="3970318"/>
          </a:xfrm>
          <a:prstGeom prst="rect">
            <a:avLst/>
          </a:prstGeom>
        </p:spPr>
        <p:txBody>
          <a:bodyPr wrap="square">
            <a:spAutoFit/>
          </a:bodyPr>
          <a:lstStyle/>
          <a:p>
            <a:pPr marL="285750" lvl="0" indent="-285750" algn="just">
              <a:buFont typeface="Wingdings" panose="05000000000000000000" pitchFamily="2" charset="2"/>
              <a:buChar char="Ø"/>
            </a:pPr>
            <a:r>
              <a:rPr lang="pl-PL" dirty="0"/>
              <a:t>opłata od pozwu:</a:t>
            </a:r>
          </a:p>
          <a:p>
            <a:pPr marL="285750" lvl="0" indent="-285750" algn="just">
              <a:buFont typeface="Wingdings" panose="05000000000000000000" pitchFamily="2" charset="2"/>
              <a:buChar char="Ø"/>
            </a:pPr>
            <a:endParaRPr lang="pl-PL" dirty="0"/>
          </a:p>
          <a:p>
            <a:pPr marL="342900" lvl="0" indent="-342900" algn="just">
              <a:buFont typeface="+mj-lt"/>
              <a:buAutoNum type="alphaLcParenR"/>
            </a:pPr>
            <a:r>
              <a:rPr lang="pl-PL" dirty="0"/>
              <a:t>osoba uprawniona do świadczenia alimentacyjnego jest zwolniona od opłaty (art. 96 </a:t>
            </a:r>
            <a:r>
              <a:rPr lang="pl-PL" dirty="0" err="1"/>
              <a:t>u.k.s.c</a:t>
            </a:r>
            <a:r>
              <a:rPr lang="pl-PL" dirty="0"/>
              <a:t>.),</a:t>
            </a:r>
          </a:p>
          <a:p>
            <a:pPr marL="342900" lvl="0" indent="-342900" algn="just">
              <a:buFont typeface="+mj-lt"/>
              <a:buAutoNum type="alphaLcParenR"/>
            </a:pPr>
            <a:endParaRPr lang="pl-PL" dirty="0"/>
          </a:p>
          <a:p>
            <a:pPr marL="342900" lvl="0" indent="-342900" algn="just">
              <a:buFont typeface="+mj-lt"/>
              <a:buAutoNum type="alphaLcParenR"/>
            </a:pPr>
            <a:r>
              <a:rPr lang="pl-PL" dirty="0"/>
              <a:t> osoba obowiązana – uiszcza opłatę od pozwu zgodnie z dyspozycją art. 13 </a:t>
            </a:r>
            <a:r>
              <a:rPr lang="pl-PL" dirty="0" err="1"/>
              <a:t>u.k.s.c</a:t>
            </a:r>
            <a:r>
              <a:rPr lang="pl-PL" dirty="0"/>
              <a:t>.,</a:t>
            </a:r>
          </a:p>
          <a:p>
            <a:pPr marL="342900" lvl="0" indent="-342900" algn="just">
              <a:buFont typeface="+mj-lt"/>
              <a:buAutoNum type="alphaLcParenR"/>
            </a:pPr>
            <a:endParaRPr lang="pl-PL" dirty="0"/>
          </a:p>
          <a:p>
            <a:pPr marL="285750" lvl="0" indent="-285750" algn="just">
              <a:buFont typeface="Wingdings" panose="05000000000000000000" pitchFamily="2" charset="2"/>
              <a:buChar char="Ø"/>
            </a:pPr>
            <a:r>
              <a:rPr lang="pl-PL" dirty="0"/>
              <a:t>wskazanie daty początkowej obowiązku alimentacyjnego – tylko w wariancie solo, w rozwodzie – zawsze od daty wyrokowania, </a:t>
            </a:r>
          </a:p>
          <a:p>
            <a:pPr lvl="0" algn="just"/>
            <a:endParaRPr lang="pl-PL" dirty="0"/>
          </a:p>
          <a:p>
            <a:pPr marL="285750" lvl="0" indent="-285750" algn="just">
              <a:buFont typeface="Wingdings" panose="05000000000000000000" pitchFamily="2" charset="2"/>
              <a:buChar char="Ø"/>
            </a:pPr>
            <a:r>
              <a:rPr lang="pl-PL" dirty="0"/>
              <a:t>forma orzeczenia kończącego postępowanie – wyrok (pamiętajmy o elementach wyroku z art. 325 k.p.c.).</a:t>
            </a:r>
          </a:p>
        </p:txBody>
      </p:sp>
      <p:sp>
        <p:nvSpPr>
          <p:cNvPr id="3" name="Symbol zastępczy stopki 2">
            <a:extLst>
              <a:ext uri="{FF2B5EF4-FFF2-40B4-BE49-F238E27FC236}">
                <a16:creationId xmlns:a16="http://schemas.microsoft.com/office/drawing/2014/main" id="{B09CA117-2C4B-4DFC-B65F-65FE2F4B0361}"/>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22937415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691680" y="980728"/>
            <a:ext cx="7128792" cy="4247317"/>
          </a:xfrm>
          <a:prstGeom prst="rect">
            <a:avLst/>
          </a:prstGeom>
        </p:spPr>
        <p:txBody>
          <a:bodyPr wrap="square">
            <a:spAutoFit/>
          </a:bodyPr>
          <a:lstStyle/>
          <a:p>
            <a:pPr algn="just"/>
            <a:r>
              <a:rPr lang="pl-PL" b="1" dirty="0"/>
              <a:t>O co wnosimy? W zależności od konfiguracji:</a:t>
            </a:r>
          </a:p>
          <a:p>
            <a:pPr algn="just"/>
            <a:endParaRPr lang="pl-PL" dirty="0"/>
          </a:p>
          <a:p>
            <a:pPr lvl="0" algn="just"/>
            <a:endParaRPr lang="pl-PL" dirty="0"/>
          </a:p>
          <a:p>
            <a:pPr lvl="0" algn="just"/>
            <a:r>
              <a:rPr lang="pl-PL" dirty="0"/>
              <a:t>Pozew o alimenty – w przypadku pierwszego orzekania o alimentach:</a:t>
            </a:r>
          </a:p>
          <a:p>
            <a:pPr algn="just"/>
            <a:r>
              <a:rPr lang="pl-PL" dirty="0"/>
              <a:t> </a:t>
            </a:r>
          </a:p>
          <a:p>
            <a:pPr algn="just"/>
            <a:endParaRPr lang="pl-PL" dirty="0"/>
          </a:p>
          <a:p>
            <a:pPr algn="just"/>
            <a:r>
              <a:rPr lang="pl-PL" dirty="0"/>
              <a:t>„Wnoszę o zasądzenie od pozwanego A.B. (numer PESEL) na rzecz małoletniego X.Y. urodzonego w dniu ……….w ……….. (numer PESEL: ………………...) alimentów w kwocie po 1000 złotych miesięcznie, płatnych do rąk matki C.D. do dnia 10-tego każdego miesiąca z góry z ustawowymi odsetkami w przypadku uchybienia terminowi płatności którejkolwiek z rat, poczynając od dnia poczynając od dnia …………….”</a:t>
            </a:r>
          </a:p>
          <a:p>
            <a:r>
              <a:rPr lang="pl-PL" dirty="0"/>
              <a:t> </a:t>
            </a:r>
          </a:p>
        </p:txBody>
      </p:sp>
      <p:sp>
        <p:nvSpPr>
          <p:cNvPr id="3" name="Symbol zastępczy stopki 2">
            <a:extLst>
              <a:ext uri="{FF2B5EF4-FFF2-40B4-BE49-F238E27FC236}">
                <a16:creationId xmlns:a16="http://schemas.microsoft.com/office/drawing/2014/main" id="{32D9CB13-3351-4AC4-BE14-988457C46C36}"/>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19463138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331640" y="44624"/>
            <a:ext cx="7344816" cy="6463308"/>
          </a:xfrm>
          <a:prstGeom prst="rect">
            <a:avLst/>
          </a:prstGeom>
        </p:spPr>
        <p:txBody>
          <a:bodyPr wrap="square">
            <a:spAutoFit/>
          </a:bodyPr>
          <a:lstStyle/>
          <a:p>
            <a:pPr lvl="0" algn="just"/>
            <a:r>
              <a:rPr lang="pl-PL" dirty="0"/>
              <a:t>Pozew o zmianę wysokości obowiązku alimentacyjnego:</a:t>
            </a:r>
          </a:p>
          <a:p>
            <a:pPr algn="just"/>
            <a:r>
              <a:rPr lang="pl-PL" dirty="0"/>
              <a:t> </a:t>
            </a:r>
          </a:p>
          <a:p>
            <a:pPr algn="just"/>
            <a:r>
              <a:rPr lang="pl-PL" dirty="0"/>
              <a:t>Np. „Wnoszę o zmianę wyroku Sądu……, … Wydział ……. z dnia ……… r., sygn. akt: …….. w punkcie ……… poprzez zmianę (podwyższenie) od dnia … udziału A.B. (numer PESEL ...) w kosztach utrzymania małoletniego C.D. urodzonego w dniu ……….w ……… (numer PESEL …) z kwoty 800 zł  miesięcznie, do kwoty 1 200 zł miesięcznie, płatnych do rąk matki małoletniego E.F. do 10-tego dnia każdego miesiąca z góry, z ustawowymi odsetkami za opóźnienie w przypadku uchybienia terminowi płatności którejkolwiek z rat”.</a:t>
            </a:r>
          </a:p>
          <a:p>
            <a:pPr algn="just"/>
            <a:r>
              <a:rPr lang="pl-PL" dirty="0"/>
              <a:t> </a:t>
            </a:r>
          </a:p>
          <a:p>
            <a:pPr lvl="0" algn="just"/>
            <a:r>
              <a:rPr lang="pl-PL" dirty="0"/>
              <a:t>Pozew o rozwód:</a:t>
            </a:r>
          </a:p>
          <a:p>
            <a:pPr algn="just"/>
            <a:r>
              <a:rPr lang="pl-PL" dirty="0"/>
              <a:t> </a:t>
            </a:r>
          </a:p>
          <a:p>
            <a:pPr algn="just"/>
            <a:r>
              <a:rPr lang="pl-PL" dirty="0"/>
              <a:t>„Wnoszę o obciążenie obojga rodziców kosztami utrzymania małoletniego dziecka stron A.B. urodzonego w dniu …w…(numer PESEL:…..), ustalając udział ojca C.D. (numer PESEL …) w obowiązku ponoszenia tych kosztów na kwotę 1 500 zł  miesięcznie płatne do 10 – go dnia każdego miesiąca z góry do rąk matki małoletniego dziecka E.F. wraz ustawowymi odsetkami za opóźnienie w razie uchybienia terminowi płatności którejkolwiek z kwot”.</a:t>
            </a:r>
          </a:p>
          <a:p>
            <a:pPr algn="ctr"/>
            <a:endParaRPr lang="pl-PL" dirty="0">
              <a:latin typeface="Cambria" pitchFamily="18" charset="0"/>
              <a:ea typeface="Cambria" pitchFamily="18" charset="0"/>
            </a:endParaRPr>
          </a:p>
        </p:txBody>
      </p:sp>
      <p:sp>
        <p:nvSpPr>
          <p:cNvPr id="3" name="Symbol zastępczy stopki 2">
            <a:extLst>
              <a:ext uri="{FF2B5EF4-FFF2-40B4-BE49-F238E27FC236}">
                <a16:creationId xmlns:a16="http://schemas.microsoft.com/office/drawing/2014/main" id="{08DA8C34-E56B-4F93-A7E2-1165BF6CD603}"/>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4036264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619672" y="764704"/>
            <a:ext cx="7128792" cy="4524315"/>
          </a:xfrm>
          <a:prstGeom prst="rect">
            <a:avLst/>
          </a:prstGeom>
        </p:spPr>
        <p:txBody>
          <a:bodyPr wrap="square">
            <a:spAutoFit/>
          </a:bodyPr>
          <a:lstStyle/>
          <a:p>
            <a:r>
              <a:rPr lang="pl-PL" b="1" dirty="0"/>
              <a:t>Ustalenie wysokości obowiązku alimentacyjnego:</a:t>
            </a:r>
            <a:endParaRPr lang="pl-PL" dirty="0"/>
          </a:p>
          <a:p>
            <a:r>
              <a:rPr lang="pl-PL" dirty="0"/>
              <a:t> </a:t>
            </a:r>
          </a:p>
          <a:p>
            <a:pPr algn="ctr"/>
            <a:r>
              <a:rPr lang="pl-PL" b="1" dirty="0"/>
              <a:t>Art. 135§1 i 2 </a:t>
            </a:r>
            <a:r>
              <a:rPr lang="pl-PL" b="1" dirty="0" err="1"/>
              <a:t>k.r.o</a:t>
            </a:r>
            <a:r>
              <a:rPr lang="pl-PL" b="1" dirty="0"/>
              <a:t>.</a:t>
            </a:r>
            <a:endParaRPr lang="pl-PL" dirty="0"/>
          </a:p>
          <a:p>
            <a:r>
              <a:rPr lang="pl-PL" dirty="0"/>
              <a:t> </a:t>
            </a:r>
          </a:p>
          <a:p>
            <a:pPr algn="just"/>
            <a:r>
              <a:rPr lang="pl-PL" i="1" dirty="0"/>
              <a:t>§ 1. Zakres świadczeń alimentacyjnych zależy od </a:t>
            </a:r>
            <a:r>
              <a:rPr lang="pl-PL" b="1" i="1" dirty="0"/>
              <a:t>usprawiedliwionych potrzeb uprawnionego</a:t>
            </a:r>
            <a:r>
              <a:rPr lang="pl-PL" i="1" dirty="0"/>
              <a:t> </a:t>
            </a:r>
            <a:r>
              <a:rPr lang="pl-PL" i="1" u="sng" dirty="0"/>
              <a:t>oraz</a:t>
            </a:r>
            <a:r>
              <a:rPr lang="pl-PL" i="1" dirty="0"/>
              <a:t> od </a:t>
            </a:r>
            <a:r>
              <a:rPr lang="pl-PL" b="1" i="1" dirty="0"/>
              <a:t>zarobkowych i majątkowych możliwości zobowiązanego</a:t>
            </a:r>
            <a:r>
              <a:rPr lang="pl-PL" i="1" dirty="0"/>
              <a:t>.</a:t>
            </a:r>
            <a:endParaRPr lang="pl-PL" dirty="0"/>
          </a:p>
          <a:p>
            <a:pPr algn="just"/>
            <a:r>
              <a:rPr lang="pl-PL" i="1" dirty="0"/>
              <a:t> </a:t>
            </a:r>
            <a:endParaRPr lang="pl-PL" dirty="0"/>
          </a:p>
          <a:p>
            <a:pPr algn="just"/>
            <a:r>
              <a:rPr lang="pl-PL" i="1" dirty="0"/>
              <a:t>§ 2. Wykonanie obowiązku alimentacyjnego względem dziecka, które nie jest jeszcze w stanie utrzymać się samodzielnie albo wobec osoby niepełnosprawnej może polegać </a:t>
            </a:r>
            <a:r>
              <a:rPr lang="pl-PL" i="1" u="sng" dirty="0"/>
              <a:t>w całości lub w części</a:t>
            </a:r>
            <a:r>
              <a:rPr lang="pl-PL" i="1" dirty="0"/>
              <a:t> </a:t>
            </a:r>
            <a:r>
              <a:rPr lang="pl-PL" b="1" i="1" dirty="0"/>
              <a:t>na osobistych staraniach o utrzymanie lub o wychowanie uprawnionego</a:t>
            </a:r>
            <a:r>
              <a:rPr lang="pl-PL" i="1" dirty="0"/>
              <a:t>; w takim wypadku świadczenie alimentacyjne pozostałych zobowiązanych polega na pokrywaniu w całości lub w części kosztów utrzymania lub wychowania uprawnionego</a:t>
            </a:r>
            <a:r>
              <a:rPr lang="pl-PL" dirty="0"/>
              <a:t>.</a:t>
            </a:r>
          </a:p>
        </p:txBody>
      </p:sp>
      <p:sp>
        <p:nvSpPr>
          <p:cNvPr id="3" name="Symbol zastępczy stopki 2">
            <a:extLst>
              <a:ext uri="{FF2B5EF4-FFF2-40B4-BE49-F238E27FC236}">
                <a16:creationId xmlns:a16="http://schemas.microsoft.com/office/drawing/2014/main" id="{B401A965-569B-49DE-9C0D-20505DEB1BE3}"/>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33397325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259632" y="1690698"/>
            <a:ext cx="7632848" cy="2585323"/>
          </a:xfrm>
          <a:prstGeom prst="rect">
            <a:avLst/>
          </a:prstGeom>
        </p:spPr>
        <p:txBody>
          <a:bodyPr wrap="square">
            <a:spAutoFit/>
          </a:bodyPr>
          <a:lstStyle/>
          <a:p>
            <a:pPr algn="just"/>
            <a:r>
              <a:rPr lang="pl-PL" b="1" dirty="0"/>
              <a:t>Czynniki istotne w procesie ustalania wysokości alimentów:</a:t>
            </a:r>
          </a:p>
          <a:p>
            <a:pPr algn="just"/>
            <a:endParaRPr lang="pl-PL" dirty="0"/>
          </a:p>
          <a:p>
            <a:pPr marL="285750" lvl="0" indent="-285750" algn="just">
              <a:buFont typeface="Wingdings" panose="05000000000000000000" pitchFamily="2" charset="2"/>
              <a:buChar char="Ø"/>
            </a:pPr>
            <a:r>
              <a:rPr lang="pl-PL" dirty="0"/>
              <a:t>Wysokość usprawiedliwionych potrzeb uprawnionego (najogólniej: koszty jego utrzymania i wychowania), </a:t>
            </a:r>
          </a:p>
          <a:p>
            <a:pPr marL="285750" lvl="0" indent="-285750" algn="just">
              <a:buFont typeface="Wingdings" panose="05000000000000000000" pitchFamily="2" charset="2"/>
              <a:buChar char="Ø"/>
            </a:pPr>
            <a:endParaRPr lang="pl-PL" dirty="0"/>
          </a:p>
          <a:p>
            <a:pPr marL="285750" lvl="0" indent="-285750" algn="just">
              <a:buFont typeface="Wingdings" panose="05000000000000000000" pitchFamily="2" charset="2"/>
              <a:buChar char="Ø"/>
            </a:pPr>
            <a:r>
              <a:rPr lang="pl-PL" dirty="0"/>
              <a:t>Możliwości majątkowe i zarobkowe zobowiązanego,</a:t>
            </a:r>
          </a:p>
          <a:p>
            <a:pPr marL="285750" lvl="0" indent="-285750" algn="just">
              <a:buFont typeface="Wingdings" panose="05000000000000000000" pitchFamily="2" charset="2"/>
              <a:buChar char="Ø"/>
            </a:pPr>
            <a:endParaRPr lang="pl-PL" dirty="0"/>
          </a:p>
          <a:p>
            <a:pPr marL="285750" lvl="0" indent="-285750" algn="just">
              <a:buFont typeface="Arial" panose="020B0604020202020204" pitchFamily="34" charset="0"/>
              <a:buChar char="•"/>
            </a:pPr>
            <a:r>
              <a:rPr lang="pl-PL" dirty="0"/>
              <a:t>	Zakres osobistych starań każdego z rodziców w zakresie utrzymania i wychowania uprawnionego. </a:t>
            </a:r>
          </a:p>
        </p:txBody>
      </p:sp>
      <p:sp>
        <p:nvSpPr>
          <p:cNvPr id="3" name="Symbol zastępczy stopki 2">
            <a:extLst>
              <a:ext uri="{FF2B5EF4-FFF2-40B4-BE49-F238E27FC236}">
                <a16:creationId xmlns:a16="http://schemas.microsoft.com/office/drawing/2014/main" id="{9623A750-8CBE-41D1-ABA0-6E2E55D74D6D}"/>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35292462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971600" y="1124744"/>
            <a:ext cx="6768752" cy="369332"/>
          </a:xfrm>
          <a:prstGeom prst="rect">
            <a:avLst/>
          </a:prstGeom>
        </p:spPr>
        <p:txBody>
          <a:bodyPr wrap="square">
            <a:spAutoFit/>
          </a:bodyPr>
          <a:lstStyle/>
          <a:p>
            <a:pPr lvl="0" algn="just"/>
            <a:endParaRPr lang="pl-PL" dirty="0">
              <a:latin typeface="Cambria" pitchFamily="18" charset="0"/>
              <a:ea typeface="Cambria" pitchFamily="18" charset="0"/>
            </a:endParaRPr>
          </a:p>
        </p:txBody>
      </p:sp>
      <p:sp>
        <p:nvSpPr>
          <p:cNvPr id="3" name="Prostokąt 2">
            <a:extLst>
              <a:ext uri="{FF2B5EF4-FFF2-40B4-BE49-F238E27FC236}">
                <a16:creationId xmlns:a16="http://schemas.microsoft.com/office/drawing/2014/main" id="{20FBA4F5-2C37-4D0A-B410-C0C52D2ED2F4}"/>
              </a:ext>
            </a:extLst>
          </p:cNvPr>
          <p:cNvSpPr/>
          <p:nvPr/>
        </p:nvSpPr>
        <p:spPr>
          <a:xfrm>
            <a:off x="1259632" y="708415"/>
            <a:ext cx="7632848" cy="4801314"/>
          </a:xfrm>
          <a:prstGeom prst="rect">
            <a:avLst/>
          </a:prstGeom>
        </p:spPr>
        <p:txBody>
          <a:bodyPr wrap="square">
            <a:spAutoFit/>
          </a:bodyPr>
          <a:lstStyle/>
          <a:p>
            <a:endParaRPr lang="pl-PL" dirty="0"/>
          </a:p>
          <a:p>
            <a:pPr algn="just"/>
            <a:r>
              <a:rPr lang="pl-PL" dirty="0"/>
              <a:t>„</a:t>
            </a:r>
            <a:r>
              <a:rPr lang="pl-PL" b="1" i="1" dirty="0"/>
              <a:t>Pojęcia usprawiedliwionych potrzeb nie można jednoznacznie zdefiniować, ponieważ nie ma jednego stałego kryterium odniesienia. Rodzaj i rozmiar tych potrzeb jest uzależniony od cech osoby uprawnionej oraz od splotu okoliczności natury społecznej i gospodarczej, w których osoba uprawniona się znajduje</a:t>
            </a:r>
            <a:r>
              <a:rPr lang="pl-PL" i="1" dirty="0"/>
              <a:t>. Nie jest możliwe ustalenie katalogu usprawiedliwionych potrzeb podlegających zaspokojeniu w ramach obowiązku alimentacyjnego i odróżnienie ich od tych, które jako przejaw zbytku lub z innych przyczyn nie powinny być uwzględnione. W każdym razie </a:t>
            </a:r>
            <a:r>
              <a:rPr lang="pl-PL" b="1" i="1" dirty="0"/>
              <a:t>zakres obowiązku alimentacyjnego wyznaczać będą poszczególne sytuacje uprawnionego i zobowiązanego, konkretne warunki społeczno-ekonomiczne oraz cele i funkcje obowiązku alimentacyjnego</a:t>
            </a:r>
            <a:r>
              <a:rPr lang="pl-PL" i="1" dirty="0"/>
              <a:t>. Dopiero na tym tle będzie można określić potrzeby życiowe – materialne i intelektualne uprawnionego</a:t>
            </a:r>
            <a:r>
              <a:rPr lang="pl-PL" dirty="0"/>
              <a:t>”.</a:t>
            </a:r>
          </a:p>
          <a:p>
            <a:pPr algn="just"/>
            <a:r>
              <a:rPr lang="pl-PL" dirty="0"/>
              <a:t> </a:t>
            </a:r>
          </a:p>
          <a:p>
            <a:pPr algn="just"/>
            <a:r>
              <a:rPr lang="pl-PL" b="1" dirty="0"/>
              <a:t>Tak: uchwała SN z dnia 16 grudnia 1987 r., </a:t>
            </a:r>
            <a:r>
              <a:rPr lang="pl-PL" b="1" u="sng" dirty="0">
                <a:hlinkClick r:id="rId2"/>
              </a:rPr>
              <a:t>III CZP 91/86</a:t>
            </a:r>
            <a:r>
              <a:rPr lang="pl-PL" b="1" dirty="0"/>
              <a:t>, LEX nr 3342</a:t>
            </a:r>
            <a:endParaRPr lang="pl-PL" dirty="0"/>
          </a:p>
        </p:txBody>
      </p:sp>
      <p:sp>
        <p:nvSpPr>
          <p:cNvPr id="4" name="Symbol zastępczy stopki 3">
            <a:extLst>
              <a:ext uri="{FF2B5EF4-FFF2-40B4-BE49-F238E27FC236}">
                <a16:creationId xmlns:a16="http://schemas.microsoft.com/office/drawing/2014/main" id="{CE89001B-A815-4916-BB4F-BF3582554533}"/>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20407383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971600" y="889844"/>
            <a:ext cx="7200800" cy="4524315"/>
          </a:xfrm>
          <a:prstGeom prst="rect">
            <a:avLst/>
          </a:prstGeom>
        </p:spPr>
        <p:txBody>
          <a:bodyPr wrap="square">
            <a:spAutoFit/>
          </a:bodyPr>
          <a:lstStyle/>
          <a:p>
            <a:pPr lvl="0"/>
            <a:endParaRPr lang="pl-PL" dirty="0"/>
          </a:p>
          <a:p>
            <a:pPr lvl="0"/>
            <a:endParaRPr lang="pl-PL" dirty="0"/>
          </a:p>
          <a:p>
            <a:pPr lvl="0"/>
            <a:endParaRPr lang="pl-PL" dirty="0"/>
          </a:p>
          <a:p>
            <a:pPr lvl="0" algn="just"/>
            <a:r>
              <a:rPr lang="pl-PL" dirty="0"/>
              <a:t>Przeznaczeniem środków utrzymania jest zapewnienie uprawnionemu mieszkania, ogrzewania, oświetlenia, wyżywienia, odzieży, a także opieki lekarskiej, lekarstw, pielęgnacji w chorobie (por. wyrok SN z dnia 19 maja 1975r., III CRN 55/75, OSN 1976, Nr 6, poz. 133)</a:t>
            </a:r>
          </a:p>
          <a:p>
            <a:pPr lvl="0" algn="just"/>
            <a:endParaRPr lang="pl-PL" dirty="0"/>
          </a:p>
          <a:p>
            <a:pPr lvl="0" algn="just"/>
            <a:endParaRPr lang="pl-PL" dirty="0"/>
          </a:p>
          <a:p>
            <a:pPr lvl="0" algn="just"/>
            <a:r>
              <a:rPr lang="pl-PL" dirty="0"/>
              <a:t>Dostarczanie wszystkiego, co jest potrzebne do jego fizycznego i umysłowego rozwoju – tj. pielęgnacja, piecza, wykształcenie, przygotowanie do życia w społeczeństwa, rozwijanie zainteresowań kulturalnych i uzdolnień (por. uchwała SN z dnia 6 lutego 1969r., III CZP 129/68, OSN 1969, Nr 10, poz. 170)</a:t>
            </a:r>
          </a:p>
          <a:p>
            <a:pPr algn="just"/>
            <a:r>
              <a:rPr lang="pl-PL" dirty="0"/>
              <a:t> </a:t>
            </a:r>
          </a:p>
        </p:txBody>
      </p:sp>
      <p:sp>
        <p:nvSpPr>
          <p:cNvPr id="3" name="Symbol zastępczy stopki 2">
            <a:extLst>
              <a:ext uri="{FF2B5EF4-FFF2-40B4-BE49-F238E27FC236}">
                <a16:creationId xmlns:a16="http://schemas.microsoft.com/office/drawing/2014/main" id="{5D27A958-2537-4359-BD7E-EC9DFEA3F975}"/>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19782078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043608" y="1412776"/>
            <a:ext cx="7200800" cy="2862322"/>
          </a:xfrm>
          <a:prstGeom prst="rect">
            <a:avLst/>
          </a:prstGeom>
        </p:spPr>
        <p:txBody>
          <a:bodyPr wrap="square">
            <a:spAutoFit/>
          </a:bodyPr>
          <a:lstStyle/>
          <a:p>
            <a:pPr algn="ctr"/>
            <a:endParaRPr lang="pl-PL" b="1" dirty="0"/>
          </a:p>
          <a:p>
            <a:pPr algn="ctr"/>
            <a:endParaRPr lang="pl-PL" b="1" dirty="0"/>
          </a:p>
          <a:p>
            <a:pPr algn="ctr"/>
            <a:endParaRPr lang="pl-PL" b="1" dirty="0"/>
          </a:p>
          <a:p>
            <a:pPr algn="ctr"/>
            <a:r>
              <a:rPr lang="pl-PL" b="1" dirty="0"/>
              <a:t>Art. 133§1 </a:t>
            </a:r>
            <a:r>
              <a:rPr lang="pl-PL" b="1" dirty="0" err="1"/>
              <a:t>k.r.o</a:t>
            </a:r>
            <a:r>
              <a:rPr lang="pl-PL" b="1" dirty="0"/>
              <a:t>.</a:t>
            </a:r>
          </a:p>
          <a:p>
            <a:pPr algn="ctr"/>
            <a:endParaRPr lang="pl-PL" dirty="0"/>
          </a:p>
          <a:p>
            <a:pPr algn="just"/>
            <a:r>
              <a:rPr lang="pl-PL" i="1" dirty="0"/>
              <a:t>Rodzice obowiązani są do świadczeń alimentacyjnych względem dziecka, które nie jest jeszcze w stanie utrzymać się samodzielnie, chyba, że dochody z majątku dziecka wystarczają na pokrycie kosztów jego utrzymania i wychowania. </a:t>
            </a:r>
            <a:endParaRPr lang="pl-PL" dirty="0"/>
          </a:p>
        </p:txBody>
      </p:sp>
      <p:sp>
        <p:nvSpPr>
          <p:cNvPr id="3" name="Symbol zastępczy stopki 2">
            <a:extLst>
              <a:ext uri="{FF2B5EF4-FFF2-40B4-BE49-F238E27FC236}">
                <a16:creationId xmlns:a16="http://schemas.microsoft.com/office/drawing/2014/main" id="{278559E1-92D8-4B30-B431-F280D4C39456}"/>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1994300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979712" y="1166842"/>
            <a:ext cx="6624736" cy="3970318"/>
          </a:xfrm>
          <a:prstGeom prst="rect">
            <a:avLst/>
          </a:prstGeom>
        </p:spPr>
        <p:txBody>
          <a:bodyPr wrap="square">
            <a:spAutoFit/>
          </a:bodyPr>
          <a:lstStyle/>
          <a:p>
            <a:endParaRPr lang="pl-PL" b="1" dirty="0"/>
          </a:p>
          <a:p>
            <a:endParaRPr lang="pl-PL" b="1" dirty="0"/>
          </a:p>
          <a:p>
            <a:r>
              <a:rPr lang="pl-PL" b="1" dirty="0"/>
              <a:t>Treść obowiązku alimentacyjnego:</a:t>
            </a:r>
          </a:p>
          <a:p>
            <a:endParaRPr lang="pl-PL" b="1" dirty="0"/>
          </a:p>
          <a:p>
            <a:pPr algn="ctr"/>
            <a:r>
              <a:rPr lang="pl-PL" b="1" dirty="0"/>
              <a:t>Art. 128 </a:t>
            </a:r>
            <a:r>
              <a:rPr lang="pl-PL" b="1" dirty="0" err="1"/>
              <a:t>k.r.o</a:t>
            </a:r>
            <a:r>
              <a:rPr lang="pl-PL" b="1" dirty="0"/>
              <a:t>.</a:t>
            </a:r>
          </a:p>
          <a:p>
            <a:pPr algn="ctr"/>
            <a:endParaRPr lang="pl-PL" dirty="0"/>
          </a:p>
          <a:p>
            <a:r>
              <a:rPr lang="pl-PL" i="1" dirty="0"/>
              <a:t>Obowiązek </a:t>
            </a:r>
            <a:r>
              <a:rPr lang="pl-PL" b="1" i="1" u="sng" dirty="0"/>
              <a:t>dostarczania środków utrzymania</a:t>
            </a:r>
            <a:r>
              <a:rPr lang="pl-PL" i="1" dirty="0"/>
              <a:t>, a w miarę potrzeby </a:t>
            </a:r>
            <a:r>
              <a:rPr lang="pl-PL" b="1" i="1" u="sng" dirty="0"/>
              <a:t>środków wychowania</a:t>
            </a:r>
            <a:r>
              <a:rPr lang="pl-PL" i="1" dirty="0"/>
              <a:t> (obowiązek alimentacyjny) obciąża krewnych w linii prostej oraz rodzeństwo</a:t>
            </a:r>
            <a:r>
              <a:rPr lang="pl-PL" dirty="0"/>
              <a:t>. </a:t>
            </a:r>
          </a:p>
          <a:p>
            <a:pPr algn="just"/>
            <a:endParaRPr lang="pl-PL" b="1" dirty="0"/>
          </a:p>
          <a:p>
            <a:pPr algn="just"/>
            <a:endParaRPr lang="pl-PL" b="1" dirty="0"/>
          </a:p>
          <a:p>
            <a:pPr algn="just"/>
            <a:endParaRPr lang="pl-PL" dirty="0"/>
          </a:p>
          <a:p>
            <a:pPr algn="ctr"/>
            <a:endParaRPr lang="pl-PL" dirty="0">
              <a:latin typeface="Cambria" pitchFamily="18" charset="0"/>
              <a:ea typeface="Cambria" pitchFamily="18" charset="0"/>
            </a:endParaRPr>
          </a:p>
        </p:txBody>
      </p:sp>
      <p:sp>
        <p:nvSpPr>
          <p:cNvPr id="3" name="Symbol zastępczy stopki 2">
            <a:extLst>
              <a:ext uri="{FF2B5EF4-FFF2-40B4-BE49-F238E27FC236}">
                <a16:creationId xmlns:a16="http://schemas.microsoft.com/office/drawing/2014/main" id="{9476A411-5FC8-4EE1-906E-BEACD213A1CB}"/>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4228181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619672" y="548680"/>
            <a:ext cx="6984776" cy="5355312"/>
          </a:xfrm>
          <a:prstGeom prst="rect">
            <a:avLst/>
          </a:prstGeom>
        </p:spPr>
        <p:txBody>
          <a:bodyPr wrap="square">
            <a:spAutoFit/>
          </a:bodyPr>
          <a:lstStyle/>
          <a:p>
            <a:pPr algn="just"/>
            <a:endParaRPr lang="pl-PL" b="1" dirty="0"/>
          </a:p>
          <a:p>
            <a:pPr algn="just"/>
            <a:r>
              <a:rPr lang="pl-PL" b="1" dirty="0"/>
              <a:t>Zgodnie z poglądem Sądu Najwyższego wyrażonym w tezie IV wytycznych w zakresie wykładni prawa i praktyki sądowej w sprawach o alimenty, dzieci mają prawo do równej stopy życiowej z rodzicami (uchwała pełnego składu Izby Cywilnej i Administracyjnej z dnia 16 grudnia 1987r., III CZP 91/86).</a:t>
            </a:r>
          </a:p>
          <a:p>
            <a:pPr algn="just"/>
            <a:endParaRPr lang="pl-PL" b="1" dirty="0"/>
          </a:p>
          <a:p>
            <a:pPr algn="just"/>
            <a:endParaRPr lang="pl-PL" b="1" dirty="0"/>
          </a:p>
          <a:p>
            <a:pPr algn="just"/>
            <a:r>
              <a:rPr lang="pl-PL" dirty="0"/>
              <a:t>„</a:t>
            </a:r>
            <a:r>
              <a:rPr lang="pl-PL" i="1" dirty="0"/>
              <a:t>W literaturze przedmiotu i judykaturze zgodnie przyjmuje się, że zakres usprawiedliwionych potrzeb dziecka powinien być ustalony w ten sposób, aby w razie ich zaspokojenia stopa życiowa dziecka była taka sama jak stopa życiowa rodziców, gdyż poziom i jakość realizacji potrzeb dziecka zależą od możliwości zarobkowych i majątkowych rodziców, które także wyznaczają ich poziom życia</a:t>
            </a:r>
            <a:r>
              <a:rPr lang="pl-PL" dirty="0"/>
              <a:t>”.</a:t>
            </a:r>
          </a:p>
          <a:p>
            <a:pPr algn="just"/>
            <a:r>
              <a:rPr lang="pl-PL" dirty="0"/>
              <a:t> </a:t>
            </a:r>
          </a:p>
          <a:p>
            <a:pPr algn="just"/>
            <a:r>
              <a:rPr lang="pl-PL" b="1" dirty="0"/>
              <a:t>Tak: wyrok Sądu Okręgowego w Sieradzu z dnia 24 lipca 2013r., I Ca 256/13, LEX </a:t>
            </a:r>
            <a:endParaRPr lang="pl-PL" dirty="0"/>
          </a:p>
          <a:p>
            <a:r>
              <a:rPr lang="pl-PL" b="1" dirty="0"/>
              <a:t> </a:t>
            </a:r>
            <a:endParaRPr lang="pl-PL" dirty="0"/>
          </a:p>
        </p:txBody>
      </p:sp>
      <p:sp>
        <p:nvSpPr>
          <p:cNvPr id="3" name="Symbol zastępczy stopki 2">
            <a:extLst>
              <a:ext uri="{FF2B5EF4-FFF2-40B4-BE49-F238E27FC236}">
                <a16:creationId xmlns:a16="http://schemas.microsoft.com/office/drawing/2014/main" id="{3FD372FD-9979-48FB-96E6-FC21559BF683}"/>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33697504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619672" y="836712"/>
            <a:ext cx="6912768" cy="3970318"/>
          </a:xfrm>
          <a:prstGeom prst="rect">
            <a:avLst/>
          </a:prstGeom>
        </p:spPr>
        <p:txBody>
          <a:bodyPr wrap="square">
            <a:spAutoFit/>
          </a:bodyPr>
          <a:lstStyle/>
          <a:p>
            <a:endParaRPr lang="pl-PL" b="1" dirty="0"/>
          </a:p>
          <a:p>
            <a:endParaRPr lang="pl-PL" b="1" dirty="0"/>
          </a:p>
          <a:p>
            <a:endParaRPr lang="pl-PL" b="1" dirty="0"/>
          </a:p>
          <a:p>
            <a:endParaRPr lang="pl-PL" b="1" dirty="0"/>
          </a:p>
          <a:p>
            <a:r>
              <a:rPr lang="pl-PL" b="1" dirty="0"/>
              <a:t>Analogicznie:</a:t>
            </a:r>
          </a:p>
          <a:p>
            <a:endParaRPr lang="pl-PL" dirty="0"/>
          </a:p>
          <a:p>
            <a:pPr marL="285750" lvl="0" indent="-285750">
              <a:buFont typeface="Wingdings" panose="05000000000000000000" pitchFamily="2" charset="2"/>
              <a:buChar char="Ø"/>
            </a:pPr>
            <a:r>
              <a:rPr lang="pl-PL" dirty="0"/>
              <a:t>postanowienie SO w Słupsku z 5.09.2013 r., </a:t>
            </a:r>
            <a:r>
              <a:rPr lang="pl-PL" u="sng" dirty="0">
                <a:hlinkClick r:id="rId2"/>
              </a:rPr>
              <a:t>IV </a:t>
            </a:r>
            <a:r>
              <a:rPr lang="pl-PL" u="sng" dirty="0" err="1">
                <a:hlinkClick r:id="rId2"/>
              </a:rPr>
              <a:t>Cz</a:t>
            </a:r>
            <a:r>
              <a:rPr lang="pl-PL" u="sng" dirty="0">
                <a:hlinkClick r:id="rId2"/>
              </a:rPr>
              <a:t> 515/13</a:t>
            </a:r>
            <a:r>
              <a:rPr lang="pl-PL" dirty="0"/>
              <a:t>, LEX nr 1884310; </a:t>
            </a:r>
          </a:p>
          <a:p>
            <a:pPr marL="285750" lvl="0" indent="-285750">
              <a:buFont typeface="Wingdings" panose="05000000000000000000" pitchFamily="2" charset="2"/>
              <a:buChar char="Ø"/>
            </a:pPr>
            <a:endParaRPr lang="pl-PL" dirty="0"/>
          </a:p>
          <a:p>
            <a:pPr marL="285750" lvl="0" indent="-285750">
              <a:buFont typeface="Wingdings" panose="05000000000000000000" pitchFamily="2" charset="2"/>
              <a:buChar char="Ø"/>
            </a:pPr>
            <a:r>
              <a:rPr lang="pl-PL" dirty="0"/>
              <a:t>uchwała SN z 7.06.1972 r., </a:t>
            </a:r>
            <a:r>
              <a:rPr lang="pl-PL" u="sng" dirty="0">
                <a:hlinkClick r:id="rId3"/>
              </a:rPr>
              <a:t>II CZP 42/72</a:t>
            </a:r>
            <a:r>
              <a:rPr lang="pl-PL" dirty="0"/>
              <a:t>, OSNC 1973/1, poz. 4; </a:t>
            </a:r>
          </a:p>
          <a:p>
            <a:pPr marL="285750" lvl="0" indent="-285750">
              <a:buFont typeface="Wingdings" panose="05000000000000000000" pitchFamily="2" charset="2"/>
              <a:buChar char="Ø"/>
            </a:pPr>
            <a:endParaRPr lang="pl-PL" dirty="0"/>
          </a:p>
          <a:p>
            <a:pPr marL="285750" lvl="0" indent="-285750">
              <a:buFont typeface="Wingdings" panose="05000000000000000000" pitchFamily="2" charset="2"/>
              <a:buChar char="Ø"/>
            </a:pPr>
            <a:r>
              <a:rPr lang="pl-PL" dirty="0"/>
              <a:t>uzasadnienie wyroku SR w Kamiennej Górze z 15.03.2017 r., </a:t>
            </a:r>
            <a:r>
              <a:rPr lang="pl-PL" u="sng" dirty="0">
                <a:hlinkClick r:id="rId4"/>
              </a:rPr>
              <a:t>III RC 105/16</a:t>
            </a:r>
            <a:r>
              <a:rPr lang="pl-PL" dirty="0"/>
              <a:t>, LEX nr 2265793.</a:t>
            </a:r>
          </a:p>
        </p:txBody>
      </p:sp>
      <p:sp>
        <p:nvSpPr>
          <p:cNvPr id="3" name="Symbol zastępczy stopki 2">
            <a:extLst>
              <a:ext uri="{FF2B5EF4-FFF2-40B4-BE49-F238E27FC236}">
                <a16:creationId xmlns:a16="http://schemas.microsoft.com/office/drawing/2014/main" id="{79BF01F6-7459-4A19-AB1A-ED998E76CD95}"/>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12325504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691680" y="889843"/>
            <a:ext cx="7056784" cy="4524315"/>
          </a:xfrm>
          <a:prstGeom prst="rect">
            <a:avLst/>
          </a:prstGeom>
        </p:spPr>
        <p:txBody>
          <a:bodyPr wrap="square">
            <a:spAutoFit/>
          </a:bodyPr>
          <a:lstStyle/>
          <a:p>
            <a:pPr algn="ctr"/>
            <a:endParaRPr lang="pl-PL" b="1" dirty="0"/>
          </a:p>
          <a:p>
            <a:pPr algn="ctr"/>
            <a:endParaRPr lang="pl-PL" b="1" dirty="0"/>
          </a:p>
          <a:p>
            <a:pPr algn="ctr"/>
            <a:r>
              <a:rPr lang="pl-PL" b="1" dirty="0"/>
              <a:t>Art.  96 </a:t>
            </a:r>
            <a:r>
              <a:rPr lang="pl-PL" b="1" dirty="0" err="1"/>
              <a:t>k.r.o</a:t>
            </a:r>
            <a:r>
              <a:rPr lang="pl-PL" b="1" dirty="0"/>
              <a:t>.</a:t>
            </a:r>
            <a:endParaRPr lang="pl-PL" dirty="0"/>
          </a:p>
          <a:p>
            <a:r>
              <a:rPr lang="pl-PL" b="1" dirty="0"/>
              <a:t> </a:t>
            </a:r>
            <a:endParaRPr lang="pl-PL" dirty="0"/>
          </a:p>
          <a:p>
            <a:pPr algn="just"/>
            <a:r>
              <a:rPr lang="pl-PL" i="1" dirty="0"/>
              <a:t>§ 1.  Rodzice wychowują dziecko pozostające pod ich władzą rodzicielską i kierują nim. Obowiązani są troszczyć się </a:t>
            </a:r>
            <a:r>
              <a:rPr lang="pl-PL" b="1" i="1" dirty="0"/>
              <a:t>o fizyczny i duchowy rozwój dziecka </a:t>
            </a:r>
            <a:r>
              <a:rPr lang="pl-PL" i="1" dirty="0"/>
              <a:t>i przygotować je należycie do pracy dla dobra społeczeństwa </a:t>
            </a:r>
            <a:r>
              <a:rPr lang="pl-PL" b="1" i="1" dirty="0"/>
              <a:t>odpowiednio do jego uzdolnień</a:t>
            </a:r>
            <a:r>
              <a:rPr lang="pl-PL" i="1" dirty="0"/>
              <a:t>.</a:t>
            </a:r>
            <a:endParaRPr lang="pl-PL" dirty="0"/>
          </a:p>
          <a:p>
            <a:pPr algn="just"/>
            <a:r>
              <a:rPr lang="pl-PL" i="1" dirty="0"/>
              <a:t> </a:t>
            </a:r>
            <a:endParaRPr lang="pl-PL" dirty="0"/>
          </a:p>
          <a:p>
            <a:pPr algn="just"/>
            <a:r>
              <a:rPr lang="pl-PL" i="1" dirty="0"/>
              <a:t>§ 2. Rodzice, którzy nie mają pełnej zdolności do czynności prawnych uczestniczą w sprawowaniu bieżącej pieczy nad osobą dziecka i w jego wychowaniu, chyba że sąd opiekuńczy ze względu na dobro dziecka postanowi inaczej.</a:t>
            </a:r>
            <a:endParaRPr lang="pl-PL" dirty="0"/>
          </a:p>
          <a:p>
            <a:r>
              <a:rPr lang="pl-PL" dirty="0"/>
              <a:t> </a:t>
            </a:r>
          </a:p>
          <a:p>
            <a:pPr algn="just"/>
            <a:endParaRPr lang="pl-PL" dirty="0">
              <a:latin typeface="Cambria" pitchFamily="18" charset="0"/>
              <a:ea typeface="Cambria" pitchFamily="18" charset="0"/>
            </a:endParaRPr>
          </a:p>
        </p:txBody>
      </p:sp>
      <p:sp>
        <p:nvSpPr>
          <p:cNvPr id="3" name="Symbol zastępczy stopki 2">
            <a:extLst>
              <a:ext uri="{FF2B5EF4-FFF2-40B4-BE49-F238E27FC236}">
                <a16:creationId xmlns:a16="http://schemas.microsoft.com/office/drawing/2014/main" id="{07674FEB-DBCF-4BF2-BBFF-39447F12D87B}"/>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23447982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187624" y="1124744"/>
            <a:ext cx="7704856" cy="5355312"/>
          </a:xfrm>
          <a:prstGeom prst="rect">
            <a:avLst/>
          </a:prstGeom>
        </p:spPr>
        <p:txBody>
          <a:bodyPr wrap="square">
            <a:spAutoFit/>
          </a:bodyPr>
          <a:lstStyle/>
          <a:p>
            <a:pPr algn="ctr"/>
            <a:r>
              <a:rPr lang="pl-PL" b="1" dirty="0">
                <a:latin typeface="+mj-lt"/>
                <a:ea typeface="Cambria" pitchFamily="18" charset="0"/>
              </a:rPr>
              <a:t>Przykładowa lista wydatków na rzecz dziecka:</a:t>
            </a:r>
          </a:p>
          <a:p>
            <a:pPr lvl="0"/>
            <a:endParaRPr lang="pl-PL" dirty="0"/>
          </a:p>
          <a:p>
            <a:pPr marL="342900" lvl="0" indent="-342900" algn="just">
              <a:buFont typeface="+mj-lt"/>
              <a:buAutoNum type="arabicPeriod"/>
            </a:pPr>
            <a:r>
              <a:rPr lang="pl-PL" dirty="0"/>
              <a:t>Wyżywienie (z zaznaczeniem ewentualnej potrzeby specjalnej diety, np. wykluczająca alergeny, bezglutenowa, tarczycowa, itd.), </a:t>
            </a:r>
          </a:p>
          <a:p>
            <a:pPr marL="342900" lvl="0" indent="-342900" algn="just">
              <a:buFont typeface="+mj-lt"/>
              <a:buAutoNum type="arabicPeriod"/>
            </a:pPr>
            <a:r>
              <a:rPr lang="pl-PL" dirty="0"/>
              <a:t>Odzież, </a:t>
            </a:r>
          </a:p>
          <a:p>
            <a:pPr marL="342900" lvl="0" indent="-342900" algn="just">
              <a:buFont typeface="+mj-lt"/>
              <a:buAutoNum type="arabicPeriod"/>
            </a:pPr>
            <a:r>
              <a:rPr lang="pl-PL" dirty="0"/>
              <a:t>Obuwie, </a:t>
            </a:r>
          </a:p>
          <a:p>
            <a:pPr marL="342900" lvl="0" indent="-342900" algn="just">
              <a:buFont typeface="+mj-lt"/>
              <a:buAutoNum type="arabicPeriod"/>
            </a:pPr>
            <a:r>
              <a:rPr lang="pl-PL" dirty="0"/>
              <a:t>Chemia gospodarcza, </a:t>
            </a:r>
          </a:p>
          <a:p>
            <a:pPr marL="342900" lvl="0" indent="-342900" algn="just">
              <a:buFont typeface="+mj-lt"/>
              <a:buAutoNum type="arabicPeriod"/>
            </a:pPr>
            <a:r>
              <a:rPr lang="pl-PL" dirty="0"/>
              <a:t>Kosmetyki, </a:t>
            </a:r>
          </a:p>
          <a:p>
            <a:pPr marL="342900" lvl="0" indent="-342900" algn="just">
              <a:buFont typeface="+mj-lt"/>
              <a:buAutoNum type="arabicPeriod"/>
            </a:pPr>
            <a:r>
              <a:rPr lang="pl-PL" dirty="0"/>
              <a:t>Leczenie i leki,</a:t>
            </a:r>
          </a:p>
          <a:p>
            <a:pPr marL="342900" lvl="0" indent="-342900" algn="just">
              <a:buFont typeface="+mj-lt"/>
              <a:buAutoNum type="arabicPeriod"/>
            </a:pPr>
            <a:r>
              <a:rPr lang="pl-PL" dirty="0"/>
              <a:t>Czesne za szkołę (jeżeli dziecko chodzi do prywatnej placówki),</a:t>
            </a:r>
          </a:p>
          <a:p>
            <a:pPr marL="342900" lvl="0" indent="-342900" algn="just">
              <a:buFont typeface="+mj-lt"/>
              <a:buAutoNum type="arabicPeriod"/>
            </a:pPr>
            <a:r>
              <a:rPr lang="pl-PL" dirty="0"/>
              <a:t>Rada rodziców, </a:t>
            </a:r>
          </a:p>
          <a:p>
            <a:pPr marL="342900" lvl="0" indent="-342900" algn="just">
              <a:buFont typeface="+mj-lt"/>
              <a:buAutoNum type="arabicPeriod"/>
            </a:pPr>
            <a:r>
              <a:rPr lang="pl-PL" dirty="0"/>
              <a:t>Składki klasowe, </a:t>
            </a:r>
          </a:p>
          <a:p>
            <a:pPr marL="342900" lvl="0" indent="-342900" algn="just">
              <a:buFont typeface="+mj-lt"/>
              <a:buAutoNum type="arabicPeriod"/>
            </a:pPr>
            <a:r>
              <a:rPr lang="pl-PL" dirty="0"/>
              <a:t>Ubezpieczenie szkolne, </a:t>
            </a:r>
          </a:p>
          <a:p>
            <a:pPr marL="342900" lvl="0" indent="-342900" algn="just">
              <a:buFont typeface="+mj-lt"/>
              <a:buAutoNum type="arabicPeriod"/>
            </a:pPr>
            <a:r>
              <a:rPr lang="pl-PL" dirty="0"/>
              <a:t>Wydatki związane z edukacją (zeszyty, plecak, itd.), </a:t>
            </a:r>
          </a:p>
          <a:p>
            <a:pPr marL="342900" lvl="0" indent="-342900" algn="just">
              <a:buFont typeface="+mj-lt"/>
              <a:buAutoNum type="arabicPeriod"/>
            </a:pPr>
            <a:r>
              <a:rPr lang="pl-PL" dirty="0"/>
              <a:t>Wycieczki szkolne, </a:t>
            </a:r>
          </a:p>
          <a:p>
            <a:pPr marL="342900" lvl="0" indent="-342900" algn="just">
              <a:buFont typeface="+mj-lt"/>
              <a:buAutoNum type="arabicPeriod"/>
            </a:pPr>
            <a:r>
              <a:rPr lang="pl-PL" dirty="0"/>
              <a:t>Zajęcia dodatkowe (z wyszczególnieniem rodzaju zajęć i ich kosztu), </a:t>
            </a:r>
          </a:p>
          <a:p>
            <a:pPr algn="ctr"/>
            <a:endParaRPr lang="pl-PL" dirty="0">
              <a:latin typeface="Cambria" pitchFamily="18" charset="0"/>
              <a:ea typeface="Cambria" pitchFamily="18" charset="0"/>
            </a:endParaRPr>
          </a:p>
        </p:txBody>
      </p:sp>
      <p:sp>
        <p:nvSpPr>
          <p:cNvPr id="3" name="Symbol zastępczy stopki 2">
            <a:extLst>
              <a:ext uri="{FF2B5EF4-FFF2-40B4-BE49-F238E27FC236}">
                <a16:creationId xmlns:a16="http://schemas.microsoft.com/office/drawing/2014/main" id="{054F25F6-2023-4E46-B42E-2920F0E57180}"/>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35393519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331640" y="764704"/>
            <a:ext cx="7560840" cy="5078313"/>
          </a:xfrm>
          <a:prstGeom prst="rect">
            <a:avLst/>
          </a:prstGeom>
        </p:spPr>
        <p:txBody>
          <a:bodyPr wrap="square">
            <a:spAutoFit/>
          </a:bodyPr>
          <a:lstStyle/>
          <a:p>
            <a:pPr lvl="0" algn="just"/>
            <a:r>
              <a:rPr lang="pl-PL" dirty="0"/>
              <a:t>14. Korepetycje</a:t>
            </a:r>
          </a:p>
          <a:p>
            <a:pPr lvl="0" algn="just"/>
            <a:r>
              <a:rPr lang="pl-PL" dirty="0"/>
              <a:t>15. Karta miejska, </a:t>
            </a:r>
          </a:p>
          <a:p>
            <a:pPr lvl="0" algn="just"/>
            <a:r>
              <a:rPr lang="pl-PL" dirty="0"/>
              <a:t>16. Telefon, </a:t>
            </a:r>
          </a:p>
          <a:p>
            <a:pPr lvl="0" algn="just"/>
            <a:r>
              <a:rPr lang="pl-PL" dirty="0"/>
              <a:t>17. Wyjazdy wakacyjne/ferie,</a:t>
            </a:r>
          </a:p>
          <a:p>
            <a:pPr lvl="0" algn="just"/>
            <a:r>
              <a:rPr lang="pl-PL" dirty="0"/>
              <a:t>18. Rozrywka, </a:t>
            </a:r>
          </a:p>
          <a:p>
            <a:pPr lvl="0" algn="just"/>
            <a:r>
              <a:rPr lang="pl-PL" dirty="0"/>
              <a:t>19. Udział w kosztach lokalu/domu:</a:t>
            </a:r>
          </a:p>
          <a:p>
            <a:pPr marL="285750" lvl="0" indent="-285750" algn="just">
              <a:buFont typeface="Wingdings" panose="05000000000000000000" pitchFamily="2" charset="2"/>
              <a:buChar char="Ø"/>
            </a:pPr>
            <a:r>
              <a:rPr lang="pl-PL" dirty="0"/>
              <a:t>czynsz najmu – jeżeli mamy do czynienia z najmem, </a:t>
            </a:r>
          </a:p>
          <a:p>
            <a:pPr marL="285750" lvl="0" indent="-285750" algn="just">
              <a:buFont typeface="Wingdings" panose="05000000000000000000" pitchFamily="2" charset="2"/>
              <a:buChar char="Ø"/>
            </a:pPr>
            <a:r>
              <a:rPr lang="pl-PL" dirty="0"/>
              <a:t>czynsz do wspólnoty/spółdzielni mieszkaniowej – w przypadku mieszkania, </a:t>
            </a:r>
          </a:p>
          <a:p>
            <a:pPr marL="285750" lvl="0" indent="-285750" algn="just">
              <a:buFont typeface="Wingdings" panose="05000000000000000000" pitchFamily="2" charset="2"/>
              <a:buChar char="Ø"/>
            </a:pPr>
            <a:r>
              <a:rPr lang="pl-PL" dirty="0"/>
              <a:t>prąd, </a:t>
            </a:r>
          </a:p>
          <a:p>
            <a:pPr marL="285750" lvl="0" indent="-285750" algn="just">
              <a:buFont typeface="Wingdings" panose="05000000000000000000" pitchFamily="2" charset="2"/>
              <a:buChar char="Ø"/>
            </a:pPr>
            <a:r>
              <a:rPr lang="pl-PL" dirty="0"/>
              <a:t>woda – w przypadku domu, </a:t>
            </a:r>
          </a:p>
          <a:p>
            <a:pPr marL="285750" lvl="0" indent="-285750" algn="just">
              <a:buFont typeface="Wingdings" panose="05000000000000000000" pitchFamily="2" charset="2"/>
              <a:buChar char="Ø"/>
            </a:pPr>
            <a:r>
              <a:rPr lang="pl-PL" dirty="0"/>
              <a:t>ogrzewanie – w przypadku domu, </a:t>
            </a:r>
          </a:p>
          <a:p>
            <a:pPr marL="285750" lvl="0" indent="-285750" algn="just">
              <a:buFont typeface="Wingdings" panose="05000000000000000000" pitchFamily="2" charset="2"/>
              <a:buChar char="Ø"/>
            </a:pPr>
            <a:r>
              <a:rPr lang="pl-PL" dirty="0"/>
              <a:t>wywóz nieczystości płynnych – w przypadku domu niepodłączonego do kanalizacji,</a:t>
            </a:r>
          </a:p>
          <a:p>
            <a:pPr marL="285750" lvl="0" indent="-285750" algn="just">
              <a:buFont typeface="Wingdings" panose="05000000000000000000" pitchFamily="2" charset="2"/>
              <a:buChar char="Ø"/>
            </a:pPr>
            <a:r>
              <a:rPr lang="pl-PL" dirty="0"/>
              <a:t>wywóz śmieci – w przypadku domu, </a:t>
            </a:r>
          </a:p>
          <a:p>
            <a:pPr marL="285750" lvl="0" indent="-285750" algn="just">
              <a:buFont typeface="Wingdings" panose="05000000000000000000" pitchFamily="2" charset="2"/>
              <a:buChar char="Ø"/>
            </a:pPr>
            <a:r>
              <a:rPr lang="pl-PL" dirty="0"/>
              <a:t>podatek od nieruchomości, </a:t>
            </a:r>
          </a:p>
          <a:p>
            <a:pPr marL="285750" lvl="0" indent="-285750" algn="just">
              <a:buFont typeface="Wingdings" panose="05000000000000000000" pitchFamily="2" charset="2"/>
              <a:buChar char="Ø"/>
            </a:pPr>
            <a:r>
              <a:rPr lang="pl-PL" dirty="0"/>
              <a:t>Tv + Internet, </a:t>
            </a:r>
          </a:p>
          <a:p>
            <a:pPr lvl="0" algn="just"/>
            <a:r>
              <a:rPr lang="pl-PL" dirty="0"/>
              <a:t>20. Inne – indywidualne potrzeby dziecka (np. niania).</a:t>
            </a:r>
          </a:p>
        </p:txBody>
      </p:sp>
      <p:sp>
        <p:nvSpPr>
          <p:cNvPr id="3" name="Symbol zastępczy stopki 2">
            <a:extLst>
              <a:ext uri="{FF2B5EF4-FFF2-40B4-BE49-F238E27FC236}">
                <a16:creationId xmlns:a16="http://schemas.microsoft.com/office/drawing/2014/main" id="{D958A26C-AF5B-49D4-8C77-8AFD7F8F1323}"/>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37203408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043608" y="1028343"/>
            <a:ext cx="7272808" cy="4801314"/>
          </a:xfrm>
          <a:prstGeom prst="rect">
            <a:avLst/>
          </a:prstGeom>
        </p:spPr>
        <p:txBody>
          <a:bodyPr wrap="square">
            <a:spAutoFit/>
          </a:bodyPr>
          <a:lstStyle/>
          <a:p>
            <a:endParaRPr lang="pl-PL" b="1" dirty="0"/>
          </a:p>
          <a:p>
            <a:endParaRPr lang="pl-PL" b="1" dirty="0"/>
          </a:p>
          <a:p>
            <a:r>
              <a:rPr lang="pl-PL" b="1" dirty="0"/>
              <a:t>Leczenie specjalistyczne i rehabilitacja – orzecznictwo:</a:t>
            </a:r>
          </a:p>
          <a:p>
            <a:endParaRPr lang="pl-PL" dirty="0"/>
          </a:p>
          <a:p>
            <a:pPr marL="285750" lvl="0" indent="-285750">
              <a:buFont typeface="Wingdings" panose="05000000000000000000" pitchFamily="2" charset="2"/>
              <a:buChar char="Ø"/>
            </a:pPr>
            <a:r>
              <a:rPr lang="pl-PL" dirty="0"/>
              <a:t>uzasadnienie wyroku SO w Olsztynie z 17.10.2018 r., </a:t>
            </a:r>
            <a:r>
              <a:rPr lang="pl-PL" u="sng" dirty="0">
                <a:hlinkClick r:id="rId2"/>
              </a:rPr>
              <a:t>VI </a:t>
            </a:r>
            <a:r>
              <a:rPr lang="pl-PL" u="sng" dirty="0" err="1">
                <a:hlinkClick r:id="rId2"/>
              </a:rPr>
              <a:t>RCa</a:t>
            </a:r>
            <a:r>
              <a:rPr lang="pl-PL" u="sng" dirty="0">
                <a:hlinkClick r:id="rId2"/>
              </a:rPr>
              <a:t> 273/18</a:t>
            </a:r>
            <a:r>
              <a:rPr lang="pl-PL" dirty="0"/>
              <a:t>, LEX nr 2579714; </a:t>
            </a:r>
          </a:p>
          <a:p>
            <a:pPr marL="285750" lvl="0" indent="-285750">
              <a:buFont typeface="Wingdings" panose="05000000000000000000" pitchFamily="2" charset="2"/>
              <a:buChar char="Ø"/>
            </a:pPr>
            <a:endParaRPr lang="pl-PL" dirty="0"/>
          </a:p>
          <a:p>
            <a:pPr marL="285750" lvl="0" indent="-285750">
              <a:buFont typeface="Wingdings" panose="05000000000000000000" pitchFamily="2" charset="2"/>
              <a:buChar char="Ø"/>
            </a:pPr>
            <a:r>
              <a:rPr lang="pl-PL" dirty="0"/>
              <a:t>wyrok SR w Słupcy z 11.12.2015 r., </a:t>
            </a:r>
            <a:r>
              <a:rPr lang="pl-PL" u="sng" dirty="0">
                <a:hlinkClick r:id="rId3"/>
              </a:rPr>
              <a:t>III RC 255/15</a:t>
            </a:r>
            <a:r>
              <a:rPr lang="pl-PL" dirty="0"/>
              <a:t>, LEX nr 1980103; </a:t>
            </a:r>
          </a:p>
          <a:p>
            <a:pPr marL="285750" lvl="0" indent="-285750">
              <a:buFont typeface="Wingdings" panose="05000000000000000000" pitchFamily="2" charset="2"/>
              <a:buChar char="Ø"/>
            </a:pPr>
            <a:endParaRPr lang="pl-PL" dirty="0"/>
          </a:p>
          <a:p>
            <a:pPr marL="285750" lvl="0" indent="-285750">
              <a:buFont typeface="Wingdings" panose="05000000000000000000" pitchFamily="2" charset="2"/>
              <a:buChar char="Ø"/>
            </a:pPr>
            <a:r>
              <a:rPr lang="pl-PL" dirty="0"/>
              <a:t>wyrok SR w Olkuszu z 2.10.2019 r., </a:t>
            </a:r>
            <a:r>
              <a:rPr lang="pl-PL" u="sng" dirty="0">
                <a:hlinkClick r:id="rId4"/>
              </a:rPr>
              <a:t>III RC 228/19</a:t>
            </a:r>
            <a:r>
              <a:rPr lang="pl-PL" dirty="0"/>
              <a:t>, LEX nr 2741661;</a:t>
            </a:r>
          </a:p>
          <a:p>
            <a:pPr marL="285750" lvl="0" indent="-285750">
              <a:buFont typeface="Wingdings" panose="05000000000000000000" pitchFamily="2" charset="2"/>
              <a:buChar char="Ø"/>
            </a:pPr>
            <a:r>
              <a:rPr lang="pl-PL" dirty="0"/>
              <a:t> </a:t>
            </a:r>
          </a:p>
          <a:p>
            <a:pPr marL="285750" lvl="0" indent="-285750">
              <a:buFont typeface="Wingdings" panose="05000000000000000000" pitchFamily="2" charset="2"/>
              <a:buChar char="Ø"/>
            </a:pPr>
            <a:r>
              <a:rPr lang="pl-PL" dirty="0"/>
              <a:t>uzasadnienie wyroku SO w Poznaniu z 15.04.2014 r., </a:t>
            </a:r>
            <a:r>
              <a:rPr lang="pl-PL" u="sng" dirty="0">
                <a:hlinkClick r:id="rId5"/>
              </a:rPr>
              <a:t>XV Ca 105/14</a:t>
            </a:r>
            <a:r>
              <a:rPr lang="pl-PL" dirty="0"/>
              <a:t>, LEX nr 1892861; </a:t>
            </a:r>
          </a:p>
          <a:p>
            <a:pPr marL="285750" lvl="0" indent="-285750">
              <a:buFont typeface="Wingdings" panose="05000000000000000000" pitchFamily="2" charset="2"/>
              <a:buChar char="Ø"/>
            </a:pPr>
            <a:endParaRPr lang="pl-PL" dirty="0"/>
          </a:p>
          <a:p>
            <a:pPr marL="285750" lvl="0" indent="-285750">
              <a:buFont typeface="Wingdings" panose="05000000000000000000" pitchFamily="2" charset="2"/>
              <a:buChar char="Ø"/>
            </a:pPr>
            <a:r>
              <a:rPr lang="pl-PL" dirty="0"/>
              <a:t>uzasadnienie wyroku SR w Lidzbarku Warmińskim z 28.05.2019 r., </a:t>
            </a:r>
            <a:r>
              <a:rPr lang="pl-PL" u="sng" dirty="0">
                <a:hlinkClick r:id="rId6"/>
              </a:rPr>
              <a:t>III RC 17/19</a:t>
            </a:r>
            <a:r>
              <a:rPr lang="pl-PL" dirty="0"/>
              <a:t>, LEX nr 2680856.</a:t>
            </a:r>
          </a:p>
        </p:txBody>
      </p:sp>
      <p:sp>
        <p:nvSpPr>
          <p:cNvPr id="3" name="Symbol zastępczy stopki 2">
            <a:extLst>
              <a:ext uri="{FF2B5EF4-FFF2-40B4-BE49-F238E27FC236}">
                <a16:creationId xmlns:a16="http://schemas.microsoft.com/office/drawing/2014/main" id="{F5335044-B516-40E6-8377-BD3372613065}"/>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34305368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691680" y="1124744"/>
            <a:ext cx="7128792" cy="4524315"/>
          </a:xfrm>
          <a:prstGeom prst="rect">
            <a:avLst/>
          </a:prstGeom>
        </p:spPr>
        <p:txBody>
          <a:bodyPr wrap="square">
            <a:spAutoFit/>
          </a:bodyPr>
          <a:lstStyle/>
          <a:p>
            <a:endParaRPr lang="pl-PL" b="1" dirty="0"/>
          </a:p>
          <a:p>
            <a:endParaRPr lang="pl-PL" b="1" dirty="0"/>
          </a:p>
          <a:p>
            <a:pPr algn="just"/>
            <a:r>
              <a:rPr lang="pl-PL" b="1" dirty="0"/>
              <a:t>Pozycje pomocne do ustalenia wysokości alimentów:</a:t>
            </a:r>
            <a:endParaRPr lang="pl-PL" dirty="0"/>
          </a:p>
          <a:p>
            <a:pPr algn="just"/>
            <a:r>
              <a:rPr lang="pl-PL" dirty="0"/>
              <a:t> </a:t>
            </a:r>
          </a:p>
          <a:p>
            <a:pPr marL="285750" lvl="0" indent="-285750" algn="just">
              <a:buFont typeface="Wingdings" panose="05000000000000000000" pitchFamily="2" charset="2"/>
              <a:buChar char="Ø"/>
            </a:pPr>
            <a:r>
              <a:rPr lang="pl-PL" dirty="0"/>
              <a:t>Kalkulator alimentów </a:t>
            </a:r>
          </a:p>
          <a:p>
            <a:pPr marL="285750" lvl="0" indent="-285750" algn="just">
              <a:buFont typeface="Wingdings" panose="05000000000000000000" pitchFamily="2" charset="2"/>
              <a:buChar char="Ø"/>
            </a:pPr>
            <a:endParaRPr lang="pl-PL" dirty="0"/>
          </a:p>
          <a:p>
            <a:pPr marL="285750" lvl="0" indent="-285750" algn="just">
              <a:buFont typeface="Wingdings" panose="05000000000000000000" pitchFamily="2" charset="2"/>
              <a:buChar char="Ø"/>
            </a:pPr>
            <a:r>
              <a:rPr lang="pl-PL" dirty="0"/>
              <a:t>Programy do prowadzenia budżetu domowego – np. kontomierz.pl </a:t>
            </a:r>
          </a:p>
          <a:p>
            <a:pPr marL="285750" lvl="0" indent="-285750" algn="just">
              <a:buFont typeface="Wingdings" panose="05000000000000000000" pitchFamily="2" charset="2"/>
              <a:buChar char="Ø"/>
            </a:pPr>
            <a:endParaRPr lang="pl-PL" dirty="0"/>
          </a:p>
          <a:p>
            <a:pPr marL="285750" lvl="0" indent="-285750" algn="just">
              <a:buFont typeface="Wingdings" panose="05000000000000000000" pitchFamily="2" charset="2"/>
              <a:buChar char="Ø"/>
            </a:pPr>
            <a:r>
              <a:rPr lang="pl-PL" dirty="0"/>
              <a:t>Kategorie wydatków na rachunku bankowym </a:t>
            </a:r>
          </a:p>
          <a:p>
            <a:pPr marL="285750" lvl="0" indent="-285750" algn="just">
              <a:buFont typeface="Wingdings" panose="05000000000000000000" pitchFamily="2" charset="2"/>
              <a:buChar char="Ø"/>
            </a:pPr>
            <a:endParaRPr lang="pl-PL" dirty="0">
              <a:latin typeface="Cambria" pitchFamily="18" charset="0"/>
              <a:ea typeface="Cambria" pitchFamily="18" charset="0"/>
            </a:endParaRPr>
          </a:p>
          <a:p>
            <a:pPr lvl="0" algn="just"/>
            <a:endParaRPr lang="pl-PL" dirty="0">
              <a:latin typeface="Cambria" pitchFamily="18" charset="0"/>
              <a:ea typeface="Cambria" pitchFamily="18" charset="0"/>
            </a:endParaRPr>
          </a:p>
          <a:p>
            <a:pPr lvl="0" algn="just"/>
            <a:endParaRPr lang="pl-PL" dirty="0">
              <a:latin typeface="Cambria" pitchFamily="18" charset="0"/>
              <a:ea typeface="Cambria" pitchFamily="18" charset="0"/>
            </a:endParaRPr>
          </a:p>
          <a:p>
            <a:pPr lvl="0" algn="just"/>
            <a:r>
              <a:rPr lang="pl-PL" b="1" u="sng" dirty="0">
                <a:latin typeface="+mj-lt"/>
                <a:ea typeface="Cambria" pitchFamily="18" charset="0"/>
              </a:rPr>
              <a:t>Pamiętajmy: </a:t>
            </a:r>
          </a:p>
          <a:p>
            <a:pPr lvl="0" algn="just"/>
            <a:endParaRPr lang="pl-PL" b="1" dirty="0">
              <a:latin typeface="+mj-lt"/>
              <a:ea typeface="Cambria" pitchFamily="18" charset="0"/>
            </a:endParaRPr>
          </a:p>
          <a:p>
            <a:pPr lvl="0" algn="just"/>
            <a:r>
              <a:rPr lang="pl-PL" b="1" dirty="0">
                <a:latin typeface="+mj-lt"/>
                <a:ea typeface="Cambria" pitchFamily="18" charset="0"/>
              </a:rPr>
              <a:t>Koszt utrzymania osoby dorosłej ≠ koszt utrzymania dziecka </a:t>
            </a:r>
          </a:p>
        </p:txBody>
      </p:sp>
      <p:sp>
        <p:nvSpPr>
          <p:cNvPr id="3" name="Symbol zastępczy stopki 2">
            <a:extLst>
              <a:ext uri="{FF2B5EF4-FFF2-40B4-BE49-F238E27FC236}">
                <a16:creationId xmlns:a16="http://schemas.microsoft.com/office/drawing/2014/main" id="{B7A6B601-F300-4328-8D9D-B303CB47CCB1}"/>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7301214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485097" y="620688"/>
            <a:ext cx="7335375" cy="4801314"/>
          </a:xfrm>
          <a:prstGeom prst="rect">
            <a:avLst/>
          </a:prstGeom>
        </p:spPr>
        <p:txBody>
          <a:bodyPr wrap="square">
            <a:spAutoFit/>
          </a:bodyPr>
          <a:lstStyle/>
          <a:p>
            <a:pPr algn="just"/>
            <a:endParaRPr lang="pl-PL" b="1" dirty="0"/>
          </a:p>
          <a:p>
            <a:pPr algn="just"/>
            <a:endParaRPr lang="pl-PL" b="1" dirty="0"/>
          </a:p>
          <a:p>
            <a:pPr algn="just"/>
            <a:r>
              <a:rPr lang="pl-PL" b="1" dirty="0"/>
              <a:t>Co nie wchodzi w koszty utrzymania dziecka? – przykłady:</a:t>
            </a:r>
            <a:endParaRPr lang="pl-PL" dirty="0"/>
          </a:p>
          <a:p>
            <a:pPr algn="just"/>
            <a:r>
              <a:rPr lang="pl-PL" dirty="0"/>
              <a:t> </a:t>
            </a:r>
          </a:p>
          <a:p>
            <a:pPr marL="285750" lvl="0" indent="-285750" algn="just">
              <a:buFont typeface="Wingdings" panose="05000000000000000000" pitchFamily="2" charset="2"/>
              <a:buChar char="Ø"/>
            </a:pPr>
            <a:r>
              <a:rPr lang="pl-PL" dirty="0"/>
              <a:t>Podatki płacone przez rodziców z tytułu umów </a:t>
            </a:r>
            <a:r>
              <a:rPr lang="pl-PL" dirty="0" err="1"/>
              <a:t>cywilno</a:t>
            </a:r>
            <a:r>
              <a:rPr lang="pl-PL" dirty="0"/>
              <a:t> – prawnych i umów o pracę,</a:t>
            </a:r>
          </a:p>
          <a:p>
            <a:pPr algn="just"/>
            <a:r>
              <a:rPr lang="pl-PL" dirty="0"/>
              <a:t> </a:t>
            </a:r>
          </a:p>
          <a:p>
            <a:pPr marL="285750" lvl="0" indent="-285750" algn="just">
              <a:buFont typeface="Wingdings" panose="05000000000000000000" pitchFamily="2" charset="2"/>
              <a:buChar char="Ø"/>
            </a:pPr>
            <a:r>
              <a:rPr lang="pl-PL" dirty="0"/>
              <a:t>Kredyt:</a:t>
            </a:r>
          </a:p>
          <a:p>
            <a:pPr marL="285750" lvl="0" indent="-285750" algn="just">
              <a:buFont typeface="Wingdings" panose="05000000000000000000" pitchFamily="2" charset="2"/>
              <a:buChar char="Ø"/>
            </a:pPr>
            <a:endParaRPr lang="pl-PL" dirty="0"/>
          </a:p>
          <a:p>
            <a:r>
              <a:rPr lang="pl-PL" i="1" dirty="0"/>
              <a:t>„Świadczenie alimentacyjne przeznaczone jest bowiem na bezpośrednie potrzeby osoby uprawnionej, do których nie zalicza się zobowiązań kredytowych osób zobowiązanych do alimentacji”</a:t>
            </a:r>
          </a:p>
          <a:p>
            <a:endParaRPr lang="pl-PL" dirty="0"/>
          </a:p>
          <a:p>
            <a:r>
              <a:rPr lang="pl-PL" b="1" dirty="0"/>
              <a:t>Tak: SO w Białymstoku w wyroku z dnia 15 maja 2013r., II Ca 280/13.</a:t>
            </a:r>
            <a:endParaRPr lang="pl-PL" dirty="0"/>
          </a:p>
          <a:p>
            <a:pPr lvl="0" algn="just"/>
            <a:endParaRPr lang="pl-PL" dirty="0"/>
          </a:p>
        </p:txBody>
      </p:sp>
      <p:sp>
        <p:nvSpPr>
          <p:cNvPr id="3" name="Symbol zastępczy stopki 2">
            <a:extLst>
              <a:ext uri="{FF2B5EF4-FFF2-40B4-BE49-F238E27FC236}">
                <a16:creationId xmlns:a16="http://schemas.microsoft.com/office/drawing/2014/main" id="{8D0C2B7A-30B9-4B4C-B718-99D0877CF0FA}"/>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3332655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403648" y="116632"/>
            <a:ext cx="7416824" cy="6463308"/>
          </a:xfrm>
          <a:prstGeom prst="rect">
            <a:avLst/>
          </a:prstGeom>
        </p:spPr>
        <p:txBody>
          <a:bodyPr wrap="square">
            <a:spAutoFit/>
          </a:bodyPr>
          <a:lstStyle/>
          <a:p>
            <a:pPr algn="just"/>
            <a:r>
              <a:rPr lang="pl-PL" b="1" dirty="0"/>
              <a:t>Inaczej: Sąd Apelacyjny w Krakowie, post. Z dnia 19 listopada 2012r., I Acz 1711/12</a:t>
            </a:r>
            <a:endParaRPr lang="pl-PL" dirty="0"/>
          </a:p>
          <a:p>
            <a:pPr algn="just" fontAlgn="base"/>
            <a:r>
              <a:rPr lang="pl-PL" dirty="0"/>
              <a:t> „</a:t>
            </a:r>
            <a:r>
              <a:rPr lang="pl-PL" i="1" dirty="0"/>
              <a:t>w realiach niniejszej sprawy w przypadku małoletnich dzieci stron w zakres ich usprawiedliwionych potrzeb wchodzą wydatki związane bezpośrednio z ich utrzymaniem, takie jak wydatki na wyżywienie, naukę, odzież, czy też środki higieniczne, </a:t>
            </a:r>
            <a:r>
              <a:rPr lang="pl-PL" b="1" i="1" dirty="0"/>
              <a:t>ale także te związane z utrzymaniem miejsca zamieszkania, w którym ulokowane jest ich centrum interesów życiowych</a:t>
            </a:r>
            <a:r>
              <a:rPr lang="pl-PL" i="1" dirty="0"/>
              <a:t>. Dopiero bowiem uwzględnienie wszystkich wydatków powiązanych z utrzymaniem małoletnich dzieci stron prowadzi do uzyskania miarodajnego określenia poziomu usprawiedliwionych potrzeb uprawnionych do świadczeń alimentacyjnych”.</a:t>
            </a:r>
            <a:endParaRPr lang="pl-PL" dirty="0"/>
          </a:p>
          <a:p>
            <a:pPr algn="just" fontAlgn="base"/>
            <a:r>
              <a:rPr lang="pl-PL" i="1" dirty="0"/>
              <a:t>„(…) Sąd Okręgowy trafnie zwrócił uwagę na znaczne wydatki ponoszone przez powódkę z tytułu regulowania opłat za gaz, energię elektryczną, wodę, śmieci, </a:t>
            </a:r>
            <a:r>
              <a:rPr lang="pl-PL" i="1" dirty="0" err="1"/>
              <a:t>internet</a:t>
            </a:r>
            <a:r>
              <a:rPr lang="pl-PL" i="1" dirty="0"/>
              <a:t>, telefony, ubezpieczenie domu i podatek, </a:t>
            </a:r>
            <a:r>
              <a:rPr lang="pl-PL" b="1" i="1" dirty="0"/>
              <a:t>jak również te wynikające z konieczności spłacenia kredytu zaciągniętego wspólnie przez strony oraz za zgodą pozwanego</a:t>
            </a:r>
            <a:r>
              <a:rPr lang="pl-PL" i="1" dirty="0"/>
              <a:t>, co powódka czyniła do (…)  roku. </a:t>
            </a:r>
            <a:r>
              <a:rPr lang="pl-PL" b="1" i="1" dirty="0"/>
              <a:t>Te wydatki należy także potraktować jako zmierzające do zaspokojenia usprawiedliwionych potrzeb małoletnich dzieci stron, gdyż bez ich uregulowania niemożliwe byłoby zapewnienie im właściwych warunków mieszkaniowych</a:t>
            </a:r>
            <a:r>
              <a:rPr lang="pl-PL" i="1" dirty="0"/>
              <a:t>.”</a:t>
            </a:r>
            <a:endParaRPr lang="pl-PL" dirty="0"/>
          </a:p>
          <a:p>
            <a:pPr algn="just"/>
            <a:endParaRPr lang="pl-PL" dirty="0">
              <a:latin typeface="Cambria" pitchFamily="18" charset="0"/>
              <a:ea typeface="Cambria" pitchFamily="18" charset="0"/>
            </a:endParaRPr>
          </a:p>
        </p:txBody>
      </p:sp>
      <p:sp>
        <p:nvSpPr>
          <p:cNvPr id="3" name="Symbol zastępczy stopki 2">
            <a:extLst>
              <a:ext uri="{FF2B5EF4-FFF2-40B4-BE49-F238E27FC236}">
                <a16:creationId xmlns:a16="http://schemas.microsoft.com/office/drawing/2014/main" id="{15A0ED72-F1C1-4D74-8C5E-722C1511B68C}"/>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2540515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331640" y="692696"/>
            <a:ext cx="7200800" cy="5355312"/>
          </a:xfrm>
          <a:prstGeom prst="rect">
            <a:avLst/>
          </a:prstGeom>
        </p:spPr>
        <p:txBody>
          <a:bodyPr wrap="square">
            <a:spAutoFit/>
          </a:bodyPr>
          <a:lstStyle/>
          <a:p>
            <a:pPr marL="285750" lvl="0" indent="-285750" algn="just">
              <a:buFont typeface="Wingdings" panose="05000000000000000000" pitchFamily="2" charset="2"/>
              <a:buChar char="Ø"/>
            </a:pPr>
            <a:r>
              <a:rPr lang="pl-PL" dirty="0"/>
              <a:t>Leasingi pojazdów, sprzętów – w tym zakresie argumentacja jest analogiczna jak w przypadku kredytu. </a:t>
            </a:r>
          </a:p>
          <a:p>
            <a:pPr marL="285750" lvl="0" indent="-285750" algn="just">
              <a:buFont typeface="Wingdings" panose="05000000000000000000" pitchFamily="2" charset="2"/>
              <a:buChar char="Ø"/>
            </a:pPr>
            <a:endParaRPr lang="pl-PL" dirty="0"/>
          </a:p>
          <a:p>
            <a:pPr marL="285750" lvl="0" indent="-285750" algn="just">
              <a:buFont typeface="Wingdings" panose="05000000000000000000" pitchFamily="2" charset="2"/>
              <a:buChar char="Ø"/>
            </a:pPr>
            <a:r>
              <a:rPr lang="pl-PL" dirty="0"/>
              <a:t>Czynsz najmu oraz stałe części czynszu do wspólnoty czy spółdzielni mieszkaniowej.</a:t>
            </a:r>
          </a:p>
          <a:p>
            <a:pPr marL="285750" lvl="0" indent="-285750" algn="just">
              <a:buFont typeface="Wingdings" panose="05000000000000000000" pitchFamily="2" charset="2"/>
              <a:buChar char="Ø"/>
            </a:pPr>
            <a:endParaRPr lang="pl-PL" dirty="0"/>
          </a:p>
          <a:p>
            <a:pPr algn="just"/>
            <a:endParaRPr lang="pl-PL" dirty="0"/>
          </a:p>
          <a:p>
            <a:pPr algn="just"/>
            <a:r>
              <a:rPr lang="pl-PL" dirty="0"/>
              <a:t>„</a:t>
            </a:r>
            <a:r>
              <a:rPr lang="pl-PL" i="1" dirty="0"/>
              <a:t>Brak jest podstaw by uznać, że przypadające na małoletnie dziecko koszty utrzymania mieszkania to aż połowa całkowitych kosztów z tym związanych, bowiem większość z nich i tak musiałaby ponieść matka, gdyby mieszkała sama. Oznacza to, że </a:t>
            </a:r>
            <a:r>
              <a:rPr lang="pl-PL" b="1" i="1" u="sng" dirty="0"/>
              <a:t>w koszty utrzymania małoletniego  można wliczyć tylko te kwoty, o które wzrosły koszty utrzymania mieszkania w związku z zamieszkaniem w nim małoletniego</a:t>
            </a:r>
            <a:r>
              <a:rPr lang="pl-PL" dirty="0"/>
              <a:t>”. </a:t>
            </a:r>
          </a:p>
          <a:p>
            <a:pPr algn="just"/>
            <a:endParaRPr lang="pl-PL" dirty="0"/>
          </a:p>
          <a:p>
            <a:pPr algn="just"/>
            <a:r>
              <a:rPr lang="pl-PL" b="1" dirty="0"/>
              <a:t>Tak: postanowienie Sądu Apelacyjnego w Warszawie, z dnia 24 kwietnia 2013 r., VI Acz 844/13</a:t>
            </a:r>
            <a:endParaRPr lang="pl-PL" dirty="0"/>
          </a:p>
          <a:p>
            <a:pPr lvl="0"/>
            <a:endParaRPr lang="pl-PL" dirty="0"/>
          </a:p>
          <a:p>
            <a:r>
              <a:rPr lang="pl-PL" dirty="0"/>
              <a:t> </a:t>
            </a:r>
          </a:p>
        </p:txBody>
      </p:sp>
      <p:sp>
        <p:nvSpPr>
          <p:cNvPr id="3" name="Symbol zastępczy stopki 2">
            <a:extLst>
              <a:ext uri="{FF2B5EF4-FFF2-40B4-BE49-F238E27FC236}">
                <a16:creationId xmlns:a16="http://schemas.microsoft.com/office/drawing/2014/main" id="{3FB19A95-0E1C-4D2A-9134-5A44B4D52528}"/>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2998186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411760" y="620688"/>
            <a:ext cx="6480720" cy="4247317"/>
          </a:xfrm>
          <a:prstGeom prst="rect">
            <a:avLst/>
          </a:prstGeom>
        </p:spPr>
        <p:txBody>
          <a:bodyPr wrap="square">
            <a:spAutoFit/>
          </a:bodyPr>
          <a:lstStyle/>
          <a:p>
            <a:endParaRPr lang="pl-PL" b="1" dirty="0"/>
          </a:p>
          <a:p>
            <a:endParaRPr lang="pl-PL" b="1" dirty="0"/>
          </a:p>
          <a:p>
            <a:endParaRPr lang="pl-PL" b="1" dirty="0"/>
          </a:p>
          <a:p>
            <a:pPr algn="just"/>
            <a:r>
              <a:rPr lang="pl-PL" b="1" dirty="0"/>
              <a:t>Podstawa istnienia obowiązku alimentacyjnego:</a:t>
            </a:r>
          </a:p>
          <a:p>
            <a:pPr algn="just"/>
            <a:r>
              <a:rPr lang="pl-PL" b="1" dirty="0"/>
              <a:t> </a:t>
            </a:r>
          </a:p>
          <a:p>
            <a:pPr algn="just"/>
            <a:endParaRPr lang="pl-PL" b="1" dirty="0"/>
          </a:p>
          <a:p>
            <a:pPr algn="just"/>
            <a:r>
              <a:rPr lang="pl-PL" dirty="0"/>
              <a:t>„Obowiązek alimentacyjny wynika z pokrewieństwa albo więzów prawnych, z którymi ustawodawca wiąże jego istnienie”.</a:t>
            </a:r>
          </a:p>
          <a:p>
            <a:pPr algn="just"/>
            <a:endParaRPr lang="pl-PL" dirty="0"/>
          </a:p>
          <a:p>
            <a:pPr algn="just"/>
            <a:r>
              <a:rPr lang="pl-PL" b="1" dirty="0"/>
              <a:t>Teza III uchwały SN z dnia 16 grudnia 1987r., III CZP 91/86, OSN 1988, Nr 4, </a:t>
            </a:r>
            <a:r>
              <a:rPr lang="pl-PL" b="1" dirty="0" err="1"/>
              <a:t>poz</a:t>
            </a:r>
            <a:r>
              <a:rPr lang="pl-PL" b="1" dirty="0"/>
              <a:t> 42 – wytyczne SN z 1987r.w zakresie wykładni prawa i praktyki sądowej w sprawach o alimenty</a:t>
            </a:r>
            <a:endParaRPr lang="pl-PL" dirty="0"/>
          </a:p>
          <a:p>
            <a:endParaRPr lang="pl-PL" b="1" dirty="0">
              <a:latin typeface="Cambria" pitchFamily="18" charset="0"/>
              <a:ea typeface="Cambria" pitchFamily="18" charset="0"/>
            </a:endParaRPr>
          </a:p>
        </p:txBody>
      </p:sp>
      <p:sp>
        <p:nvSpPr>
          <p:cNvPr id="3" name="Symbol zastępczy stopki 2">
            <a:extLst>
              <a:ext uri="{FF2B5EF4-FFF2-40B4-BE49-F238E27FC236}">
                <a16:creationId xmlns:a16="http://schemas.microsoft.com/office/drawing/2014/main" id="{CA43AD26-94E8-46E5-9CE9-0CD2AF005C47}"/>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17600098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259632" y="1916832"/>
            <a:ext cx="7200800" cy="3139321"/>
          </a:xfrm>
          <a:prstGeom prst="rect">
            <a:avLst/>
          </a:prstGeom>
        </p:spPr>
        <p:txBody>
          <a:bodyPr wrap="square">
            <a:spAutoFit/>
          </a:bodyPr>
          <a:lstStyle/>
          <a:p>
            <a:pPr algn="just"/>
            <a:r>
              <a:rPr lang="pl-PL" dirty="0"/>
              <a:t> „</a:t>
            </a:r>
            <a:r>
              <a:rPr lang="pl-PL" i="1" dirty="0"/>
              <a:t>Brak jest podstaw do wliczania do obowiązku alimentacyjnego kosztów mieszkania i jego utrzymania. W kwocie alimentów należy uwzględnić niejako ryczałtowo koszty zużycia wody, prądu, gazu do gotowania i ogrzania wody użytkowej dla dzieci. Jednak koszt utrzymania i ogrzania mieszkania obciąża rodzica któremu powierzono wykonywanie władzy rodzicielskiej i zobowiązany jest zapewnić dla siebie takie mieszkanie, które umożliwia pobyt z nim dzieci</a:t>
            </a:r>
            <a:r>
              <a:rPr lang="pl-PL" dirty="0"/>
              <a:t>”. </a:t>
            </a:r>
          </a:p>
          <a:p>
            <a:pPr algn="just"/>
            <a:endParaRPr lang="pl-PL" dirty="0"/>
          </a:p>
          <a:p>
            <a:pPr algn="just"/>
            <a:r>
              <a:rPr lang="pl-PL" b="1" dirty="0"/>
              <a:t>Tak: wyrok Sądu Apelacyjnego w Krakowie z dnia 23 marca 2016 r., sygn. I </a:t>
            </a:r>
            <a:r>
              <a:rPr lang="pl-PL" b="1" dirty="0" err="1"/>
              <a:t>ACa</a:t>
            </a:r>
            <a:r>
              <a:rPr lang="pl-PL" b="1" dirty="0"/>
              <a:t> 1755/15</a:t>
            </a:r>
            <a:endParaRPr lang="pl-PL" dirty="0"/>
          </a:p>
        </p:txBody>
      </p:sp>
      <p:sp>
        <p:nvSpPr>
          <p:cNvPr id="3" name="Symbol zastępczy stopki 2">
            <a:extLst>
              <a:ext uri="{FF2B5EF4-FFF2-40B4-BE49-F238E27FC236}">
                <a16:creationId xmlns:a16="http://schemas.microsoft.com/office/drawing/2014/main" id="{8F61E75B-35FC-4A9F-B6EE-1A7C93726F34}"/>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26896888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485096" y="764704"/>
            <a:ext cx="7335375" cy="4801314"/>
          </a:xfrm>
          <a:prstGeom prst="rect">
            <a:avLst/>
          </a:prstGeom>
        </p:spPr>
        <p:txBody>
          <a:bodyPr wrap="square">
            <a:spAutoFit/>
          </a:bodyPr>
          <a:lstStyle/>
          <a:p>
            <a:pPr algn="just"/>
            <a:r>
              <a:rPr lang="pl-PL" b="1" dirty="0"/>
              <a:t>Przykładowe dowody na potwierdzenie usprawiedliwionych potrzeb małoletniego:</a:t>
            </a:r>
          </a:p>
          <a:p>
            <a:pPr algn="just"/>
            <a:endParaRPr lang="pl-PL" dirty="0"/>
          </a:p>
          <a:p>
            <a:pPr marL="342900" lvl="0" indent="-342900" algn="just">
              <a:buAutoNum type="arabicPeriod"/>
            </a:pPr>
            <a:r>
              <a:rPr lang="pl-PL" dirty="0"/>
              <a:t>Wyżywienie:</a:t>
            </a:r>
          </a:p>
          <a:p>
            <a:pPr marL="342900" lvl="0" indent="-342900" algn="just">
              <a:buAutoNum type="arabicPeriod"/>
            </a:pPr>
            <a:endParaRPr lang="pl-PL" dirty="0"/>
          </a:p>
          <a:p>
            <a:pPr marL="285750" lvl="0" indent="-285750" algn="just">
              <a:buFont typeface="Wingdings" panose="05000000000000000000" pitchFamily="2" charset="2"/>
              <a:buChar char="Ø"/>
            </a:pPr>
            <a:r>
              <a:rPr lang="pl-PL" dirty="0"/>
              <a:t>Faktury VAT (ewentualnie paragon z potwierdzeniem transakcji (II CSK 299/07), paragon z NIP do 400 zł = faktura),</a:t>
            </a:r>
          </a:p>
          <a:p>
            <a:pPr marL="285750" lvl="0" indent="-285750" algn="just">
              <a:buFont typeface="Wingdings" panose="05000000000000000000" pitchFamily="2" charset="2"/>
              <a:buChar char="Ø"/>
            </a:pPr>
            <a:r>
              <a:rPr lang="pl-PL" dirty="0"/>
              <a:t>Historia rachunku bankowego, </a:t>
            </a:r>
          </a:p>
          <a:p>
            <a:pPr marL="285750" lvl="0" indent="-285750" algn="just">
              <a:buFont typeface="Wingdings" panose="05000000000000000000" pitchFamily="2" charset="2"/>
              <a:buChar char="Ø"/>
            </a:pPr>
            <a:r>
              <a:rPr lang="pl-PL" dirty="0"/>
              <a:t>Zamówienia ze sklepów internetowych i restauracji, </a:t>
            </a:r>
          </a:p>
          <a:p>
            <a:pPr marL="285750" lvl="0" indent="-285750" algn="just">
              <a:buFont typeface="Wingdings" panose="05000000000000000000" pitchFamily="2" charset="2"/>
              <a:buChar char="Ø"/>
            </a:pPr>
            <a:r>
              <a:rPr lang="pl-PL" dirty="0"/>
              <a:t>Potwierdzenia przelewów lub odcinki płatności na obiady szkolne – jeżeli dziecko z nich korzysta,</a:t>
            </a:r>
          </a:p>
          <a:p>
            <a:pPr marL="285750" lvl="0" indent="-285750" algn="just">
              <a:buFont typeface="Wingdings" panose="05000000000000000000" pitchFamily="2" charset="2"/>
              <a:buChar char="Ø"/>
            </a:pPr>
            <a:r>
              <a:rPr lang="pl-PL" dirty="0"/>
              <a:t>Dokumentacja medyczna, w tym wyniki badań – uzasadnienie szczególnego rodzaju diety, nietolerancji pokarmowych, itd. </a:t>
            </a:r>
          </a:p>
          <a:p>
            <a:pPr marL="285750" lvl="0" indent="-285750" algn="just">
              <a:buFont typeface="Wingdings" panose="05000000000000000000" pitchFamily="2" charset="2"/>
              <a:buChar char="Ø"/>
            </a:pPr>
            <a:r>
              <a:rPr lang="pl-PL" dirty="0"/>
              <a:t>Np. wydruk diety od dietetyka, zaleceń żywieniowych – jeżeli dziecko wymaga specjalnego rodzaju diety ułożonej przez dietetyka, </a:t>
            </a:r>
          </a:p>
        </p:txBody>
      </p:sp>
      <p:sp>
        <p:nvSpPr>
          <p:cNvPr id="3" name="Symbol zastępczy stopki 2">
            <a:extLst>
              <a:ext uri="{FF2B5EF4-FFF2-40B4-BE49-F238E27FC236}">
                <a16:creationId xmlns:a16="http://schemas.microsoft.com/office/drawing/2014/main" id="{33FC5060-6B80-49DA-BCCF-07385EE2E973}"/>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24011838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403648" y="1772816"/>
            <a:ext cx="7344816" cy="2308324"/>
          </a:xfrm>
          <a:prstGeom prst="rect">
            <a:avLst/>
          </a:prstGeom>
        </p:spPr>
        <p:txBody>
          <a:bodyPr wrap="square">
            <a:spAutoFit/>
          </a:bodyPr>
          <a:lstStyle/>
          <a:p>
            <a:pPr lvl="0" algn="just"/>
            <a:r>
              <a:rPr lang="pl-PL" dirty="0"/>
              <a:t>2. Odzież, obuwie:</a:t>
            </a:r>
          </a:p>
          <a:p>
            <a:pPr lvl="0" algn="just"/>
            <a:endParaRPr lang="pl-PL" dirty="0"/>
          </a:p>
          <a:p>
            <a:pPr marL="285750" lvl="0" indent="-285750" algn="just">
              <a:buFont typeface="Wingdings" panose="05000000000000000000" pitchFamily="2" charset="2"/>
              <a:buChar char="Ø"/>
            </a:pPr>
            <a:r>
              <a:rPr lang="pl-PL" dirty="0"/>
              <a:t>Faktury VAT (ewentualnie paragon z potwierdzeniem transakcji), </a:t>
            </a:r>
          </a:p>
          <a:p>
            <a:pPr marL="285750" lvl="0" indent="-285750" algn="just">
              <a:buFont typeface="Wingdings" panose="05000000000000000000" pitchFamily="2" charset="2"/>
              <a:buChar char="Ø"/>
            </a:pPr>
            <a:r>
              <a:rPr lang="pl-PL" dirty="0"/>
              <a:t>Potwierdzenia płatności kartą jeżeli nie mamy FV, </a:t>
            </a:r>
          </a:p>
          <a:p>
            <a:pPr marL="285750" lvl="0" indent="-285750" algn="just">
              <a:buFont typeface="Wingdings" panose="05000000000000000000" pitchFamily="2" charset="2"/>
              <a:buChar char="Ø"/>
            </a:pPr>
            <a:r>
              <a:rPr lang="pl-PL" dirty="0"/>
              <a:t>Historia rachunku bankowego, </a:t>
            </a:r>
          </a:p>
          <a:p>
            <a:pPr marL="285750" lvl="0" indent="-285750" algn="just">
              <a:buFont typeface="Wingdings" panose="05000000000000000000" pitchFamily="2" charset="2"/>
              <a:buChar char="Ø"/>
            </a:pPr>
            <a:r>
              <a:rPr lang="pl-PL" dirty="0"/>
              <a:t>Potwierdzenia zamówień ze sklepów internetowych wraz potwierdzeniami przelewów, </a:t>
            </a:r>
          </a:p>
        </p:txBody>
      </p:sp>
      <p:sp>
        <p:nvSpPr>
          <p:cNvPr id="3" name="Symbol zastępczy stopki 2">
            <a:extLst>
              <a:ext uri="{FF2B5EF4-FFF2-40B4-BE49-F238E27FC236}">
                <a16:creationId xmlns:a16="http://schemas.microsoft.com/office/drawing/2014/main" id="{AEC65C19-9DCE-497E-A741-9FCA1F9371B9}"/>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19039731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403648" y="1556792"/>
            <a:ext cx="7488832" cy="4247317"/>
          </a:xfrm>
          <a:prstGeom prst="rect">
            <a:avLst/>
          </a:prstGeom>
        </p:spPr>
        <p:txBody>
          <a:bodyPr wrap="square">
            <a:spAutoFit/>
          </a:bodyPr>
          <a:lstStyle/>
          <a:p>
            <a:pPr lvl="0" algn="just"/>
            <a:r>
              <a:rPr lang="pl-PL" dirty="0"/>
              <a:t>3. Chemia gospodarcza i kosmetyki:</a:t>
            </a:r>
          </a:p>
          <a:p>
            <a:pPr lvl="0" algn="just"/>
            <a:endParaRPr lang="pl-PL" dirty="0"/>
          </a:p>
          <a:p>
            <a:pPr marL="285750" lvl="0" indent="-285750" algn="just">
              <a:buFont typeface="Wingdings" panose="05000000000000000000" pitchFamily="2" charset="2"/>
              <a:buChar char="Ø"/>
            </a:pPr>
            <a:r>
              <a:rPr lang="pl-PL" dirty="0"/>
              <a:t>Faktury VAT (ewentualnie paragon z potwierdzeniem transakcji), </a:t>
            </a:r>
          </a:p>
          <a:p>
            <a:pPr marL="285750" lvl="0" indent="-285750" algn="just">
              <a:buFont typeface="Wingdings" panose="05000000000000000000" pitchFamily="2" charset="2"/>
              <a:buChar char="Ø"/>
            </a:pPr>
            <a:r>
              <a:rPr lang="pl-PL" dirty="0"/>
              <a:t>Potwierdzenia płatności kartą jeżeli nie mamy FV, </a:t>
            </a:r>
          </a:p>
          <a:p>
            <a:pPr marL="285750" lvl="0" indent="-285750" algn="just">
              <a:buFont typeface="Wingdings" panose="05000000000000000000" pitchFamily="2" charset="2"/>
              <a:buChar char="Ø"/>
            </a:pPr>
            <a:r>
              <a:rPr lang="pl-PL" dirty="0"/>
              <a:t>Historia rachunku bankowego, </a:t>
            </a:r>
          </a:p>
          <a:p>
            <a:pPr marL="285750" lvl="0" indent="-285750" algn="just">
              <a:buFont typeface="Wingdings" panose="05000000000000000000" pitchFamily="2" charset="2"/>
              <a:buChar char="Ø"/>
            </a:pPr>
            <a:r>
              <a:rPr lang="pl-PL" dirty="0"/>
              <a:t>Potwierdzenia zamówień ze sklepów internetowych wraz potwierdzeniami przelewów, </a:t>
            </a:r>
          </a:p>
          <a:p>
            <a:pPr marL="285750" lvl="0" indent="-285750" algn="just">
              <a:buFont typeface="Wingdings" panose="05000000000000000000" pitchFamily="2" charset="2"/>
              <a:buChar char="Ø"/>
            </a:pPr>
            <a:r>
              <a:rPr lang="pl-PL" dirty="0"/>
              <a:t>Dokumentacja medyczna w tym wyniki badań – w przypadku problemów skórnych, np. trądzik, alergie skórne (konieczność kupowania np. proszków do prania dla alergików, które są nieco droższe, m.in. </a:t>
            </a:r>
            <a:r>
              <a:rPr lang="pl-PL" dirty="0" err="1"/>
              <a:t>Lovela</a:t>
            </a:r>
            <a:r>
              <a:rPr lang="pl-PL" dirty="0"/>
              <a:t>, itd.)</a:t>
            </a:r>
          </a:p>
          <a:p>
            <a:pPr marL="285750" lvl="0" indent="-285750" algn="just">
              <a:buFont typeface="Wingdings" panose="05000000000000000000" pitchFamily="2" charset="2"/>
              <a:buChar char="Ø"/>
            </a:pPr>
            <a:r>
              <a:rPr lang="pl-PL" dirty="0"/>
              <a:t>Recepty na kosmetyki apteczne – ksero, wydruk z IKP (Internetowe Konto Pacjenta) lub wydruk ze strony placówki medycznej, w której mamy abonament,</a:t>
            </a:r>
          </a:p>
        </p:txBody>
      </p:sp>
      <p:sp>
        <p:nvSpPr>
          <p:cNvPr id="3" name="Symbol zastępczy stopki 2">
            <a:extLst>
              <a:ext uri="{FF2B5EF4-FFF2-40B4-BE49-F238E27FC236}">
                <a16:creationId xmlns:a16="http://schemas.microsoft.com/office/drawing/2014/main" id="{B0D4E543-D785-4FA4-85D1-1DAC4D69521A}"/>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17565833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403648" y="908720"/>
            <a:ext cx="7056784" cy="4247317"/>
          </a:xfrm>
          <a:prstGeom prst="rect">
            <a:avLst/>
          </a:prstGeom>
        </p:spPr>
        <p:txBody>
          <a:bodyPr wrap="square">
            <a:spAutoFit/>
          </a:bodyPr>
          <a:lstStyle/>
          <a:p>
            <a:pPr lvl="0" algn="just"/>
            <a:endParaRPr lang="pl-PL" dirty="0"/>
          </a:p>
          <a:p>
            <a:pPr lvl="0" algn="just"/>
            <a:endParaRPr lang="pl-PL" dirty="0"/>
          </a:p>
          <a:p>
            <a:pPr lvl="0" algn="just"/>
            <a:r>
              <a:rPr lang="pl-PL" dirty="0"/>
              <a:t>4. Leczenie i leki:</a:t>
            </a:r>
          </a:p>
          <a:p>
            <a:pPr lvl="0" algn="just"/>
            <a:endParaRPr lang="pl-PL" dirty="0"/>
          </a:p>
          <a:p>
            <a:pPr marL="285750" lvl="0" indent="-285750" algn="just">
              <a:buFont typeface="Wingdings" panose="05000000000000000000" pitchFamily="2" charset="2"/>
              <a:buChar char="Ø"/>
            </a:pPr>
            <a:r>
              <a:rPr lang="pl-PL" dirty="0"/>
              <a:t>Dokumentacja medyczna w tym wyniki badań,</a:t>
            </a:r>
          </a:p>
          <a:p>
            <a:pPr marL="285750" lvl="0" indent="-285750" algn="just">
              <a:buFont typeface="Wingdings" panose="05000000000000000000" pitchFamily="2" charset="2"/>
              <a:buChar char="Ø"/>
            </a:pPr>
            <a:r>
              <a:rPr lang="pl-PL" dirty="0"/>
              <a:t>Zaświadczenia lekarskie, od stomatologa, ortodonty,</a:t>
            </a:r>
          </a:p>
          <a:p>
            <a:pPr marL="285750" lvl="0" indent="-285750" algn="just">
              <a:buFont typeface="Wingdings" panose="05000000000000000000" pitchFamily="2" charset="2"/>
              <a:buChar char="Ø"/>
            </a:pPr>
            <a:r>
              <a:rPr lang="pl-PL" dirty="0"/>
              <a:t>Recepty na leki – ksero, wydruk z IKP (Internetowe Konto Pacjenta) lub wydruk ze strony placówki medycznej, w której mamy abonament,</a:t>
            </a:r>
          </a:p>
          <a:p>
            <a:pPr marL="285750" lvl="0" indent="-285750" algn="just">
              <a:buFont typeface="Wingdings" panose="05000000000000000000" pitchFamily="2" charset="2"/>
              <a:buChar char="Ø"/>
            </a:pPr>
            <a:r>
              <a:rPr lang="pl-PL" dirty="0"/>
              <a:t>Faktury VAT, </a:t>
            </a:r>
          </a:p>
          <a:p>
            <a:pPr marL="285750" lvl="0" indent="-285750" algn="just">
              <a:buFont typeface="Wingdings" panose="05000000000000000000" pitchFamily="2" charset="2"/>
              <a:buChar char="Ø"/>
            </a:pPr>
            <a:r>
              <a:rPr lang="pl-PL" dirty="0"/>
              <a:t>Historia rachunku bankowego,</a:t>
            </a:r>
          </a:p>
          <a:p>
            <a:pPr marL="285750" lvl="0" indent="-285750" algn="just">
              <a:buFont typeface="Wingdings" panose="05000000000000000000" pitchFamily="2" charset="2"/>
              <a:buChar char="Ø"/>
            </a:pPr>
            <a:r>
              <a:rPr lang="pl-PL" dirty="0"/>
              <a:t>Zamówienia z aptek internetowych wraz z potwierdzeniem płatności kartą,</a:t>
            </a:r>
          </a:p>
          <a:p>
            <a:pPr marL="285750" lvl="0" indent="-285750" algn="just">
              <a:buFont typeface="Wingdings" panose="05000000000000000000" pitchFamily="2" charset="2"/>
              <a:buChar char="Ø"/>
            </a:pPr>
            <a:r>
              <a:rPr lang="pl-PL" dirty="0"/>
              <a:t>Umowa na abonament medyczny wraz z </a:t>
            </a:r>
            <a:r>
              <a:rPr lang="pl-PL" dirty="0" err="1"/>
              <a:t>fv</a:t>
            </a:r>
            <a:r>
              <a:rPr lang="pl-PL" dirty="0"/>
              <a:t> lub potwierdzeniem płatności za pakiet,  </a:t>
            </a:r>
          </a:p>
        </p:txBody>
      </p:sp>
      <p:sp>
        <p:nvSpPr>
          <p:cNvPr id="3" name="Symbol zastępczy stopki 2">
            <a:extLst>
              <a:ext uri="{FF2B5EF4-FFF2-40B4-BE49-F238E27FC236}">
                <a16:creationId xmlns:a16="http://schemas.microsoft.com/office/drawing/2014/main" id="{7A98A7F7-9F7A-429E-90B2-A6D6B3256E9D}"/>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6324949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547664" y="692696"/>
            <a:ext cx="7272808" cy="5632311"/>
          </a:xfrm>
          <a:prstGeom prst="rect">
            <a:avLst/>
          </a:prstGeom>
        </p:spPr>
        <p:txBody>
          <a:bodyPr wrap="square">
            <a:spAutoFit/>
          </a:bodyPr>
          <a:lstStyle/>
          <a:p>
            <a:pPr lvl="0" algn="just"/>
            <a:r>
              <a:rPr lang="pl-PL" dirty="0"/>
              <a:t>5. Czesne za szkołę (jeżeli dziecko chodzi do prywatnej placówki):</a:t>
            </a:r>
          </a:p>
          <a:p>
            <a:pPr marL="285750" lvl="0" indent="-285750" algn="just">
              <a:buFont typeface="Wingdings" panose="05000000000000000000" pitchFamily="2" charset="2"/>
              <a:buChar char="Ø"/>
            </a:pPr>
            <a:r>
              <a:rPr lang="pl-PL" dirty="0"/>
              <a:t>Umowa z placówką edukacyjną, </a:t>
            </a:r>
          </a:p>
          <a:p>
            <a:pPr marL="285750" lvl="0" indent="-285750" algn="just">
              <a:buFont typeface="Wingdings" panose="05000000000000000000" pitchFamily="2" charset="2"/>
              <a:buChar char="Ø"/>
            </a:pPr>
            <a:r>
              <a:rPr lang="pl-PL" dirty="0"/>
              <a:t>Harmonogram płatności, </a:t>
            </a:r>
          </a:p>
          <a:p>
            <a:pPr marL="285750" lvl="0" indent="-285750" algn="just">
              <a:buFont typeface="Wingdings" panose="05000000000000000000" pitchFamily="2" charset="2"/>
              <a:buChar char="Ø"/>
            </a:pPr>
            <a:r>
              <a:rPr lang="pl-PL" dirty="0"/>
              <a:t>Potwierdzenie przelewu, </a:t>
            </a:r>
          </a:p>
          <a:p>
            <a:pPr marL="285750" lvl="0" indent="-285750" algn="just">
              <a:buFont typeface="Wingdings" panose="05000000000000000000" pitchFamily="2" charset="2"/>
              <a:buChar char="Ø"/>
            </a:pPr>
            <a:r>
              <a:rPr lang="pl-PL" dirty="0"/>
              <a:t>Potwierdzenie wpłaty,</a:t>
            </a:r>
          </a:p>
          <a:p>
            <a:pPr marL="285750" lvl="0" indent="-285750" algn="just">
              <a:buFont typeface="Wingdings" panose="05000000000000000000" pitchFamily="2" charset="2"/>
              <a:buChar char="Ø"/>
            </a:pPr>
            <a:r>
              <a:rPr lang="pl-PL" dirty="0"/>
              <a:t>Faktury VAT, </a:t>
            </a:r>
          </a:p>
          <a:p>
            <a:pPr lvl="0" algn="just"/>
            <a:r>
              <a:rPr lang="pl-PL" dirty="0"/>
              <a:t>6. Rada rodziców, składki klasowe, ubezpieczenie szkolne, wycieczki szkolne:</a:t>
            </a:r>
          </a:p>
          <a:p>
            <a:pPr marL="285750" lvl="0" indent="-285750" algn="just">
              <a:buFont typeface="Wingdings" panose="05000000000000000000" pitchFamily="2" charset="2"/>
              <a:buChar char="Ø"/>
            </a:pPr>
            <a:r>
              <a:rPr lang="pl-PL" dirty="0"/>
              <a:t>Potwierdzenia przelewów, </a:t>
            </a:r>
          </a:p>
          <a:p>
            <a:pPr marL="285750" lvl="0" indent="-285750" algn="just">
              <a:buFont typeface="Wingdings" panose="05000000000000000000" pitchFamily="2" charset="2"/>
              <a:buChar char="Ø"/>
            </a:pPr>
            <a:r>
              <a:rPr lang="pl-PL" dirty="0"/>
              <a:t>Potwierdzenia płatności,  </a:t>
            </a:r>
          </a:p>
          <a:p>
            <a:pPr lvl="0" algn="just"/>
            <a:r>
              <a:rPr lang="pl-PL" dirty="0"/>
              <a:t>7. Inne wydatki związane z edukacją (zeszyty, plecak, itd.), karta miejska, telefon:</a:t>
            </a:r>
          </a:p>
          <a:p>
            <a:pPr marL="285750" lvl="0" indent="-285750" algn="just">
              <a:buFont typeface="Wingdings" panose="05000000000000000000" pitchFamily="2" charset="2"/>
              <a:buChar char="Ø"/>
            </a:pPr>
            <a:r>
              <a:rPr lang="pl-PL" dirty="0"/>
              <a:t>Faktury VAT (ewentualnie paragon z potwierdzeniem transakcji), </a:t>
            </a:r>
          </a:p>
          <a:p>
            <a:pPr marL="285750" lvl="0" indent="-285750" algn="just">
              <a:buFont typeface="Wingdings" panose="05000000000000000000" pitchFamily="2" charset="2"/>
              <a:buChar char="Ø"/>
            </a:pPr>
            <a:r>
              <a:rPr lang="pl-PL" dirty="0"/>
              <a:t>Potwierdzenia płatności kartą jeżeli nie mamy FV, </a:t>
            </a:r>
          </a:p>
          <a:p>
            <a:pPr marL="285750" lvl="0" indent="-285750" algn="just">
              <a:buFont typeface="Wingdings" panose="05000000000000000000" pitchFamily="2" charset="2"/>
              <a:buChar char="Ø"/>
            </a:pPr>
            <a:r>
              <a:rPr lang="pl-PL" dirty="0"/>
              <a:t>Historia rachunku bankowego, </a:t>
            </a:r>
          </a:p>
          <a:p>
            <a:pPr marL="285750" lvl="0" indent="-285750" algn="just">
              <a:buFont typeface="Wingdings" panose="05000000000000000000" pitchFamily="2" charset="2"/>
              <a:buChar char="Ø"/>
            </a:pPr>
            <a:r>
              <a:rPr lang="pl-PL" dirty="0"/>
              <a:t>Potwierdzenia zamówień ze sklepów internetowych wraz potwierdzeniami przelewów, </a:t>
            </a:r>
          </a:p>
          <a:p>
            <a:pPr lvl="0" algn="just"/>
            <a:endParaRPr lang="pl-PL" dirty="0"/>
          </a:p>
        </p:txBody>
      </p:sp>
      <p:sp>
        <p:nvSpPr>
          <p:cNvPr id="3" name="Symbol zastępczy stopki 2">
            <a:extLst>
              <a:ext uri="{FF2B5EF4-FFF2-40B4-BE49-F238E27FC236}">
                <a16:creationId xmlns:a16="http://schemas.microsoft.com/office/drawing/2014/main" id="{D33522D8-0725-44EA-B702-0BAD8D23CFB7}"/>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24118621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259632" y="548680"/>
            <a:ext cx="7488832" cy="5632311"/>
          </a:xfrm>
          <a:prstGeom prst="rect">
            <a:avLst/>
          </a:prstGeom>
        </p:spPr>
        <p:txBody>
          <a:bodyPr wrap="square">
            <a:spAutoFit/>
          </a:bodyPr>
          <a:lstStyle/>
          <a:p>
            <a:pPr lvl="0" algn="just"/>
            <a:r>
              <a:rPr lang="pl-PL" dirty="0"/>
              <a:t>8. Zajęcia dodatkowe i korepetycje:</a:t>
            </a:r>
          </a:p>
          <a:p>
            <a:pPr lvl="0" algn="just"/>
            <a:endParaRPr lang="pl-PL" dirty="0"/>
          </a:p>
          <a:p>
            <a:pPr marL="285750" lvl="0" indent="-285750" algn="just">
              <a:buFont typeface="Wingdings" panose="05000000000000000000" pitchFamily="2" charset="2"/>
              <a:buChar char="Ø"/>
            </a:pPr>
            <a:r>
              <a:rPr lang="pl-PL" dirty="0"/>
              <a:t>Umowa – np. basen, treningi tenisa, </a:t>
            </a:r>
          </a:p>
          <a:p>
            <a:pPr marL="285750" lvl="0" indent="-285750" algn="just">
              <a:buFont typeface="Wingdings" panose="05000000000000000000" pitchFamily="2" charset="2"/>
              <a:buChar char="Ø"/>
            </a:pPr>
            <a:r>
              <a:rPr lang="pl-PL" dirty="0"/>
              <a:t>Faktury VAT – czy to opłata za zajęcia, ale też np. zakup sprzętu, obuwia i odzieży sportowej, opłat za wpisowe na zawody, składek członkowskich w klubach, </a:t>
            </a:r>
          </a:p>
          <a:p>
            <a:pPr marL="285750" lvl="0" indent="-285750" algn="just">
              <a:buFont typeface="Wingdings" panose="05000000000000000000" pitchFamily="2" charset="2"/>
              <a:buChar char="Ø"/>
            </a:pPr>
            <a:r>
              <a:rPr lang="pl-PL" dirty="0"/>
              <a:t>Potwierdzenia przelewów, </a:t>
            </a:r>
          </a:p>
          <a:p>
            <a:pPr marL="285750" lvl="0" indent="-285750" algn="just">
              <a:buFont typeface="Wingdings" panose="05000000000000000000" pitchFamily="2" charset="2"/>
              <a:buChar char="Ø"/>
            </a:pPr>
            <a:r>
              <a:rPr lang="pl-PL" dirty="0"/>
              <a:t>Historia rachunku bankowego, </a:t>
            </a:r>
          </a:p>
          <a:p>
            <a:pPr marL="285750" lvl="0" indent="-285750" algn="just">
              <a:buFont typeface="Wingdings" panose="05000000000000000000" pitchFamily="2" charset="2"/>
              <a:buChar char="Ø"/>
            </a:pPr>
            <a:r>
              <a:rPr lang="pl-PL" dirty="0"/>
              <a:t>Oświadczenia pisemne,</a:t>
            </a:r>
          </a:p>
          <a:p>
            <a:pPr marL="285750" lvl="0" indent="-285750" algn="just">
              <a:buFont typeface="Wingdings" panose="05000000000000000000" pitchFamily="2" charset="2"/>
              <a:buChar char="Ø"/>
            </a:pPr>
            <a:endParaRPr lang="pl-PL" dirty="0"/>
          </a:p>
          <a:p>
            <a:pPr lvl="0" algn="just"/>
            <a:r>
              <a:rPr lang="pl-PL" dirty="0"/>
              <a:t>9. Wyjazdy wakacyjne/ferie:</a:t>
            </a:r>
          </a:p>
          <a:p>
            <a:pPr lvl="0" algn="just"/>
            <a:endParaRPr lang="pl-PL" dirty="0"/>
          </a:p>
          <a:p>
            <a:pPr marL="285750" lvl="0" indent="-285750" algn="just">
              <a:buFont typeface="Wingdings" panose="05000000000000000000" pitchFamily="2" charset="2"/>
              <a:buChar char="Ø"/>
            </a:pPr>
            <a:r>
              <a:rPr lang="pl-PL" dirty="0"/>
              <a:t>Umowy z biurem podróży, </a:t>
            </a:r>
          </a:p>
          <a:p>
            <a:pPr marL="285750" lvl="0" indent="-285750" algn="just">
              <a:buFont typeface="Wingdings" panose="05000000000000000000" pitchFamily="2" charset="2"/>
              <a:buChar char="Ø"/>
            </a:pPr>
            <a:r>
              <a:rPr lang="pl-PL" dirty="0"/>
              <a:t>Potwierdzenie zamówienia noclegu np. z platformy </a:t>
            </a:r>
            <a:r>
              <a:rPr lang="pl-PL" dirty="0" err="1"/>
              <a:t>booking</a:t>
            </a:r>
            <a:r>
              <a:rPr lang="pl-PL" dirty="0"/>
              <a:t>, </a:t>
            </a:r>
          </a:p>
          <a:p>
            <a:pPr marL="285750" lvl="0" indent="-285750" algn="just">
              <a:buFont typeface="Wingdings" panose="05000000000000000000" pitchFamily="2" charset="2"/>
              <a:buChar char="Ø"/>
            </a:pPr>
            <a:r>
              <a:rPr lang="pl-PL" dirty="0"/>
              <a:t>Bilety, </a:t>
            </a:r>
          </a:p>
          <a:p>
            <a:pPr marL="285750" lvl="0" indent="-285750" algn="just">
              <a:buFont typeface="Wingdings" panose="05000000000000000000" pitchFamily="2" charset="2"/>
              <a:buChar char="Ø"/>
            </a:pPr>
            <a:r>
              <a:rPr lang="pl-PL" dirty="0"/>
              <a:t>Faktury – koszt wyjazdu, atrakcji, itd., wypożyczenie sprzętu, usługi instruktora, np. jazdy na nartach, </a:t>
            </a:r>
          </a:p>
          <a:p>
            <a:pPr marL="285750" lvl="0" indent="-285750" algn="just">
              <a:buFont typeface="Wingdings" panose="05000000000000000000" pitchFamily="2" charset="2"/>
              <a:buChar char="Ø"/>
            </a:pPr>
            <a:r>
              <a:rPr lang="pl-PL" dirty="0"/>
              <a:t>Potwierdzenia przelewów i transakcji, </a:t>
            </a:r>
          </a:p>
          <a:p>
            <a:pPr marL="285750" lvl="0" indent="-285750" algn="just">
              <a:buFont typeface="Wingdings" panose="05000000000000000000" pitchFamily="2" charset="2"/>
              <a:buChar char="Ø"/>
            </a:pPr>
            <a:r>
              <a:rPr lang="pl-PL" dirty="0"/>
              <a:t>Historia rachunku bankowego, </a:t>
            </a:r>
          </a:p>
          <a:p>
            <a:pPr lvl="0" algn="just"/>
            <a:endParaRPr lang="pl-PL" dirty="0"/>
          </a:p>
        </p:txBody>
      </p:sp>
      <p:sp>
        <p:nvSpPr>
          <p:cNvPr id="3" name="Symbol zastępczy stopki 2">
            <a:extLst>
              <a:ext uri="{FF2B5EF4-FFF2-40B4-BE49-F238E27FC236}">
                <a16:creationId xmlns:a16="http://schemas.microsoft.com/office/drawing/2014/main" id="{9378AF45-AA7B-49AB-8763-4744A65D6C36}"/>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2486069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403648" y="980728"/>
            <a:ext cx="7272808" cy="4247317"/>
          </a:xfrm>
          <a:prstGeom prst="rect">
            <a:avLst/>
          </a:prstGeom>
        </p:spPr>
        <p:txBody>
          <a:bodyPr wrap="square">
            <a:spAutoFit/>
          </a:bodyPr>
          <a:lstStyle/>
          <a:p>
            <a:pPr lvl="0" algn="just"/>
            <a:r>
              <a:rPr lang="pl-PL" dirty="0"/>
              <a:t>10. Udział w kosztach lokalu/domu:</a:t>
            </a:r>
          </a:p>
          <a:p>
            <a:pPr lvl="0" algn="just"/>
            <a:endParaRPr lang="pl-PL" dirty="0"/>
          </a:p>
          <a:p>
            <a:pPr marL="285750" lvl="0" indent="-285750" algn="just">
              <a:buFont typeface="Wingdings" panose="05000000000000000000" pitchFamily="2" charset="2"/>
              <a:buChar char="Ø"/>
            </a:pPr>
            <a:r>
              <a:rPr lang="pl-PL" dirty="0"/>
              <a:t>Informacja ze wspólnoty mieszkaniowej, spółdzielni mieszkaniowej o wysokości czynszu na dany rok,</a:t>
            </a:r>
          </a:p>
          <a:p>
            <a:pPr marL="285750" lvl="0" indent="-285750" algn="just">
              <a:buFont typeface="Wingdings" panose="05000000000000000000" pitchFamily="2" charset="2"/>
              <a:buChar char="Ø"/>
            </a:pPr>
            <a:r>
              <a:rPr lang="pl-PL" dirty="0"/>
              <a:t>Informacja z gminy o wysokości rocznego podatku od nieruchomości,  </a:t>
            </a:r>
          </a:p>
          <a:p>
            <a:pPr marL="285750" lvl="0" indent="-285750" algn="just">
              <a:buFont typeface="Wingdings" panose="05000000000000000000" pitchFamily="2" charset="2"/>
              <a:buChar char="Ø"/>
            </a:pPr>
            <a:r>
              <a:rPr lang="pl-PL" dirty="0"/>
              <a:t>Umowa najmu, </a:t>
            </a:r>
          </a:p>
          <a:p>
            <a:pPr marL="285750" lvl="0" indent="-285750" algn="just">
              <a:buFont typeface="Wingdings" panose="05000000000000000000" pitchFamily="2" charset="2"/>
              <a:buChar char="Ø"/>
            </a:pPr>
            <a:r>
              <a:rPr lang="pl-PL" dirty="0"/>
              <a:t>Faktury VAT – prąd, TV, Internet, w domkach – gaz, woda, wywóz nieczystości, itd., </a:t>
            </a:r>
          </a:p>
          <a:p>
            <a:pPr marL="285750" lvl="0" indent="-285750" algn="just">
              <a:buFont typeface="Wingdings" panose="05000000000000000000" pitchFamily="2" charset="2"/>
              <a:buChar char="Ø"/>
            </a:pPr>
            <a:r>
              <a:rPr lang="pl-PL" dirty="0"/>
              <a:t>Potwierdzenia przelewów, płatności, </a:t>
            </a:r>
          </a:p>
          <a:p>
            <a:pPr marL="285750" lvl="0" indent="-285750" algn="just">
              <a:buFont typeface="Wingdings" panose="05000000000000000000" pitchFamily="2" charset="2"/>
              <a:buChar char="Ø"/>
            </a:pPr>
            <a:r>
              <a:rPr lang="pl-PL" dirty="0"/>
              <a:t>Historia rachunku bankowego, </a:t>
            </a:r>
          </a:p>
          <a:p>
            <a:pPr lvl="0" algn="just"/>
            <a:endParaRPr lang="pl-PL" dirty="0"/>
          </a:p>
          <a:p>
            <a:pPr lvl="0" algn="just"/>
            <a:r>
              <a:rPr lang="pl-PL" dirty="0"/>
              <a:t>11. Świadkowie, </a:t>
            </a:r>
          </a:p>
          <a:p>
            <a:pPr lvl="0" algn="just"/>
            <a:endParaRPr lang="pl-PL" dirty="0"/>
          </a:p>
          <a:p>
            <a:pPr lvl="0" algn="just"/>
            <a:r>
              <a:rPr lang="pl-PL" dirty="0"/>
              <a:t>12. Przesłuchanie stron. </a:t>
            </a:r>
          </a:p>
        </p:txBody>
      </p:sp>
      <p:sp>
        <p:nvSpPr>
          <p:cNvPr id="3" name="Symbol zastępczy stopki 2">
            <a:extLst>
              <a:ext uri="{FF2B5EF4-FFF2-40B4-BE49-F238E27FC236}">
                <a16:creationId xmlns:a16="http://schemas.microsoft.com/office/drawing/2014/main" id="{805EAE2D-B29A-40C9-86A5-402B60336331}"/>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24492288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475656" y="692697"/>
            <a:ext cx="7128792" cy="5632311"/>
          </a:xfrm>
          <a:prstGeom prst="rect">
            <a:avLst/>
          </a:prstGeom>
        </p:spPr>
        <p:txBody>
          <a:bodyPr wrap="square">
            <a:spAutoFit/>
          </a:bodyPr>
          <a:lstStyle/>
          <a:p>
            <a:pPr algn="just"/>
            <a:r>
              <a:rPr lang="pl-PL" b="1" dirty="0"/>
              <a:t>Pomocniczo:</a:t>
            </a:r>
          </a:p>
          <a:p>
            <a:pPr algn="just"/>
            <a:endParaRPr lang="pl-PL" dirty="0"/>
          </a:p>
          <a:p>
            <a:pPr marL="285750" lvl="0" indent="-285750" algn="just">
              <a:buFont typeface="Wingdings" panose="05000000000000000000" pitchFamily="2" charset="2"/>
              <a:buChar char="Ø"/>
            </a:pPr>
            <a:r>
              <a:rPr lang="pl-PL" dirty="0"/>
              <a:t>wydruki tabelek przygotowanych przez strony, </a:t>
            </a:r>
          </a:p>
          <a:p>
            <a:pPr marL="285750" lvl="0" indent="-285750" algn="just">
              <a:buFont typeface="Wingdings" panose="05000000000000000000" pitchFamily="2" charset="2"/>
              <a:buChar char="Ø"/>
            </a:pPr>
            <a:r>
              <a:rPr lang="pl-PL" dirty="0"/>
              <a:t>wydruki kalkulatorów alimentów, </a:t>
            </a:r>
          </a:p>
          <a:p>
            <a:pPr marL="285750" lvl="0" indent="-285750" algn="just">
              <a:buFont typeface="Wingdings" panose="05000000000000000000" pitchFamily="2" charset="2"/>
              <a:buChar char="Ø"/>
            </a:pPr>
            <a:r>
              <a:rPr lang="pl-PL" dirty="0"/>
              <a:t>wydruki programów do prowadzenia budżetu domowego. </a:t>
            </a:r>
          </a:p>
          <a:p>
            <a:pPr algn="just"/>
            <a:r>
              <a:rPr lang="pl-PL" dirty="0"/>
              <a:t> </a:t>
            </a:r>
          </a:p>
          <a:p>
            <a:pPr algn="just"/>
            <a:r>
              <a:rPr lang="pl-PL" b="1" dirty="0"/>
              <a:t>Świadek -&gt; tak!</a:t>
            </a:r>
            <a:endParaRPr lang="pl-PL" dirty="0"/>
          </a:p>
          <a:p>
            <a:pPr algn="just"/>
            <a:r>
              <a:rPr lang="pl-PL" b="1" dirty="0"/>
              <a:t>Biegły -&gt; nie! </a:t>
            </a:r>
          </a:p>
          <a:p>
            <a:pPr algn="just"/>
            <a:endParaRPr lang="pl-PL" b="1" dirty="0"/>
          </a:p>
          <a:p>
            <a:pPr algn="just"/>
            <a:r>
              <a:rPr lang="pl-PL" i="1" dirty="0"/>
              <a:t>Jest rzeczą niedopuszczalną, by sąd orzekający przerzucał rozstrzygnięcie sprawy na osoby trzecie, powołane formalnie w charakterze biegłych. Trudno jest znaleźć kryterium, które mogłoby być decydujące do uznania, kto reprezentuje właściwy zasób wiadomości specjalnych dla oceny wysokości potrzeb i możliwości materialnych innych osób. Biegły nie jest wyręczycielem, lecz pomocnikiem Sądu. </a:t>
            </a:r>
            <a:endParaRPr lang="pl-PL" dirty="0"/>
          </a:p>
          <a:p>
            <a:pPr algn="just"/>
            <a:r>
              <a:rPr lang="pl-PL" dirty="0"/>
              <a:t> </a:t>
            </a:r>
          </a:p>
          <a:p>
            <a:pPr algn="just"/>
            <a:r>
              <a:rPr lang="pl-PL" b="1" dirty="0"/>
              <a:t>Tak: postanowienie SN z dnia 29 listopada 1949r., </a:t>
            </a:r>
            <a:r>
              <a:rPr lang="pl-PL" b="1" dirty="0" err="1"/>
              <a:t>WaC</a:t>
            </a:r>
            <a:r>
              <a:rPr lang="pl-PL" b="1" dirty="0"/>
              <a:t> 167/49, NP. 1951, nr 2, str. 62</a:t>
            </a:r>
            <a:endParaRPr lang="pl-PL" dirty="0"/>
          </a:p>
          <a:p>
            <a:pPr algn="just"/>
            <a:endParaRPr lang="pl-PL" dirty="0"/>
          </a:p>
        </p:txBody>
      </p:sp>
      <p:sp>
        <p:nvSpPr>
          <p:cNvPr id="3" name="Symbol zastępczy stopki 2">
            <a:extLst>
              <a:ext uri="{FF2B5EF4-FFF2-40B4-BE49-F238E27FC236}">
                <a16:creationId xmlns:a16="http://schemas.microsoft.com/office/drawing/2014/main" id="{6E1EA0A7-7B4C-4711-BD84-8DC2FD827CE2}"/>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468005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331640" y="2132856"/>
            <a:ext cx="7416824" cy="2031325"/>
          </a:xfrm>
          <a:prstGeom prst="rect">
            <a:avLst/>
          </a:prstGeom>
        </p:spPr>
        <p:txBody>
          <a:bodyPr wrap="square">
            <a:spAutoFit/>
          </a:bodyPr>
          <a:lstStyle/>
          <a:p>
            <a:pPr algn="ctr"/>
            <a:r>
              <a:rPr lang="pl-PL" b="1" dirty="0"/>
              <a:t>Art. 235</a:t>
            </a:r>
            <a:r>
              <a:rPr lang="pl-PL" b="1" baseline="30000" dirty="0"/>
              <a:t>1</a:t>
            </a:r>
            <a:r>
              <a:rPr lang="pl-PL" b="1" dirty="0"/>
              <a:t> k.p.c.</a:t>
            </a:r>
          </a:p>
          <a:p>
            <a:pPr algn="just"/>
            <a:r>
              <a:rPr lang="pl-PL" b="1" dirty="0"/>
              <a:t> </a:t>
            </a:r>
            <a:endParaRPr lang="pl-PL" dirty="0"/>
          </a:p>
          <a:p>
            <a:pPr algn="just"/>
            <a:r>
              <a:rPr lang="pl-PL" b="1" dirty="0"/>
              <a:t>We wniosku o przeprowadzenie dowodu strona jest obowiązana oznaczyć dowód w sposób umożliwiający przeprowadzenie go oraz wyszczególnić fakty, które mają zostać wykazane tym dowodem.</a:t>
            </a:r>
            <a:endParaRPr lang="pl-PL" dirty="0"/>
          </a:p>
          <a:p>
            <a:pPr algn="just"/>
            <a:endParaRPr lang="pl-PL" dirty="0">
              <a:latin typeface="Cambria" pitchFamily="18" charset="0"/>
              <a:ea typeface="Cambria" pitchFamily="18" charset="0"/>
            </a:endParaRPr>
          </a:p>
        </p:txBody>
      </p:sp>
      <p:sp>
        <p:nvSpPr>
          <p:cNvPr id="3" name="Symbol zastępczy stopki 2">
            <a:extLst>
              <a:ext uri="{FF2B5EF4-FFF2-40B4-BE49-F238E27FC236}">
                <a16:creationId xmlns:a16="http://schemas.microsoft.com/office/drawing/2014/main" id="{A23DE78F-C150-41DE-848A-75FFDA82E9C2}"/>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2446905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187624" y="1556792"/>
            <a:ext cx="7704856" cy="3416320"/>
          </a:xfrm>
          <a:prstGeom prst="rect">
            <a:avLst/>
          </a:prstGeom>
        </p:spPr>
        <p:txBody>
          <a:bodyPr wrap="square">
            <a:spAutoFit/>
          </a:bodyPr>
          <a:lstStyle/>
          <a:p>
            <a:pPr algn="just"/>
            <a:r>
              <a:rPr lang="pl-PL" b="1" dirty="0"/>
              <a:t>Katalog podmiotów (na potrzeby wykładu):</a:t>
            </a:r>
          </a:p>
          <a:p>
            <a:pPr algn="just"/>
            <a:endParaRPr lang="pl-PL" b="1" dirty="0"/>
          </a:p>
          <a:p>
            <a:pPr marL="285750" indent="-285750" algn="just">
              <a:buFont typeface="Wingdings" panose="05000000000000000000" pitchFamily="2" charset="2"/>
              <a:buChar char="Ø"/>
            </a:pPr>
            <a:r>
              <a:rPr lang="pl-PL" b="1" dirty="0"/>
              <a:t>Osoba uprawniona – </a:t>
            </a:r>
            <a:r>
              <a:rPr lang="pl-PL" dirty="0"/>
              <a:t>dziecko (małoletnie lub pełnoletnie, ale niesamodzielne finansowo)</a:t>
            </a:r>
          </a:p>
          <a:p>
            <a:pPr marL="285750" indent="-285750" algn="just">
              <a:buFont typeface="Wingdings" panose="05000000000000000000" pitchFamily="2" charset="2"/>
              <a:buChar char="Ø"/>
            </a:pPr>
            <a:r>
              <a:rPr lang="pl-PL" b="1" dirty="0"/>
              <a:t>Osoba zobowiązana – </a:t>
            </a:r>
            <a:r>
              <a:rPr lang="pl-PL" dirty="0"/>
              <a:t>krewny w linii prostej, rodzeństwo </a:t>
            </a:r>
          </a:p>
          <a:p>
            <a:pPr algn="just"/>
            <a:endParaRPr lang="pl-PL" dirty="0"/>
          </a:p>
          <a:p>
            <a:pPr algn="just"/>
            <a:endParaRPr lang="pl-PL" dirty="0"/>
          </a:p>
          <a:p>
            <a:pPr algn="ctr"/>
            <a:r>
              <a:rPr lang="pl-PL" b="1" dirty="0"/>
              <a:t>Art. 128 </a:t>
            </a:r>
            <a:r>
              <a:rPr lang="pl-PL" b="1" dirty="0" err="1"/>
              <a:t>k.r.o</a:t>
            </a:r>
            <a:r>
              <a:rPr lang="pl-PL" b="1" dirty="0"/>
              <a:t>.:</a:t>
            </a:r>
          </a:p>
          <a:p>
            <a:pPr algn="just"/>
            <a:endParaRPr lang="pl-PL" dirty="0"/>
          </a:p>
          <a:p>
            <a:pPr algn="just"/>
            <a:r>
              <a:rPr lang="pl-PL" i="1" dirty="0"/>
              <a:t>Obowiązek alimentacyjny obciąża krewnych w linii prostej oraz rodzeństwo.</a:t>
            </a:r>
            <a:r>
              <a:rPr lang="pl-PL" dirty="0"/>
              <a:t> </a:t>
            </a:r>
          </a:p>
          <a:p>
            <a:pPr algn="just"/>
            <a:endParaRPr lang="pl-PL" dirty="0">
              <a:latin typeface="Cambria" pitchFamily="18" charset="0"/>
              <a:ea typeface="Cambria" pitchFamily="18" charset="0"/>
            </a:endParaRPr>
          </a:p>
        </p:txBody>
      </p:sp>
      <p:sp>
        <p:nvSpPr>
          <p:cNvPr id="3" name="Symbol zastępczy stopki 2">
            <a:extLst>
              <a:ext uri="{FF2B5EF4-FFF2-40B4-BE49-F238E27FC236}">
                <a16:creationId xmlns:a16="http://schemas.microsoft.com/office/drawing/2014/main" id="{932A7052-FD05-4DBB-919E-8AB21E56F672}"/>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2895933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475656" y="692696"/>
            <a:ext cx="7416824" cy="5909310"/>
          </a:xfrm>
          <a:prstGeom prst="rect">
            <a:avLst/>
          </a:prstGeom>
        </p:spPr>
        <p:txBody>
          <a:bodyPr wrap="square">
            <a:spAutoFit/>
          </a:bodyPr>
          <a:lstStyle/>
          <a:p>
            <a:pPr algn="ctr"/>
            <a:r>
              <a:rPr lang="pl-PL" b="1" dirty="0"/>
              <a:t>Art. 128</a:t>
            </a:r>
            <a:r>
              <a:rPr lang="pl-PL" b="1" baseline="30000" dirty="0"/>
              <a:t>1</a:t>
            </a:r>
            <a:r>
              <a:rPr lang="pl-PL" b="1" dirty="0"/>
              <a:t> k.p.c. (nowelizacja wynikająca z ustawy z 9.03.2023r.)</a:t>
            </a:r>
          </a:p>
          <a:p>
            <a:pPr algn="just"/>
            <a:endParaRPr lang="pl-PL" dirty="0"/>
          </a:p>
          <a:p>
            <a:pPr algn="just"/>
            <a:r>
              <a:rPr lang="pl-PL" i="1" dirty="0"/>
              <a:t>Pismo wnoszone przez stronę zastępowaną przez adwokata, radcę prawnego, rzecznika patentowego lub Prokuratorię Generalną Rzeczypospolitej Polskiej </a:t>
            </a:r>
            <a:r>
              <a:rPr lang="pl-PL" b="1" i="1" dirty="0"/>
              <a:t>powinno zawierać wyraźnie wyodrębnione oświadczenia, twierdzenia oraz wnioski, w tym wnioski dowodowe. </a:t>
            </a:r>
            <a:r>
              <a:rPr lang="pl-PL" b="1" i="1" u="sng" dirty="0"/>
              <a:t>Jeżeli pismo zawiera uzasadnienie, wnioski dowodowe, zgłoszone tylko w tym uzasadnieniu, nie wywołują skutków, jakie ustawa wiąże ze zgłoszeniem ich przez stronę</a:t>
            </a:r>
            <a:r>
              <a:rPr lang="pl-PL" b="1" i="1" dirty="0"/>
              <a:t>.</a:t>
            </a:r>
          </a:p>
          <a:p>
            <a:pPr algn="just"/>
            <a:endParaRPr lang="pl-PL" i="1" dirty="0"/>
          </a:p>
          <a:p>
            <a:pPr algn="just"/>
            <a:r>
              <a:rPr lang="pl-PL" i="1" dirty="0"/>
              <a:t>Celem tego przepisu jest przede wszystkim zmobilizowanie zawodowych pełnomocników do konstruowania pism procesowych w sposób zwięzły i przejrzysty. Nierzadko zdarza się bowiem w praktyce, że wnioski dowodowe zgłaszane są jedynie w uzasadnieniu, nieraz bardzo obszernym, przez co mogą zostać przeoczone</a:t>
            </a:r>
            <a:r>
              <a:rPr lang="pl-PL" dirty="0"/>
              <a:t>.</a:t>
            </a:r>
          </a:p>
          <a:p>
            <a:pPr algn="just"/>
            <a:r>
              <a:rPr lang="pl-PL" dirty="0"/>
              <a:t> </a:t>
            </a:r>
          </a:p>
          <a:p>
            <a:pPr algn="just"/>
            <a:r>
              <a:rPr lang="pl-PL" b="1" dirty="0"/>
              <a:t>Tak: Uzasadnienie projektu przygotowanego przez </a:t>
            </a:r>
            <a:r>
              <a:rPr lang="pl-PL" b="1" u="sng" dirty="0">
                <a:hlinkClick r:id="rId2" tooltip="Ministerstwo Sprawiedliwości"/>
              </a:rPr>
              <a:t>Ministerstwo Sprawiedliwości</a:t>
            </a:r>
            <a:r>
              <a:rPr lang="pl-PL" b="1" dirty="0"/>
              <a:t>.</a:t>
            </a:r>
            <a:endParaRPr lang="pl-PL" dirty="0"/>
          </a:p>
          <a:p>
            <a:pPr algn="just"/>
            <a:endParaRPr lang="pl-PL" dirty="0"/>
          </a:p>
          <a:p>
            <a:pPr algn="just"/>
            <a:r>
              <a:rPr lang="pl-PL" dirty="0"/>
              <a:t> </a:t>
            </a:r>
          </a:p>
        </p:txBody>
      </p:sp>
      <p:sp>
        <p:nvSpPr>
          <p:cNvPr id="3" name="Symbol zastępczy stopki 2">
            <a:extLst>
              <a:ext uri="{FF2B5EF4-FFF2-40B4-BE49-F238E27FC236}">
                <a16:creationId xmlns:a16="http://schemas.microsoft.com/office/drawing/2014/main" id="{D3064949-CB5C-4967-8E04-5F8CB2A938DB}"/>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20923869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331640" y="620688"/>
            <a:ext cx="7488832" cy="3970318"/>
          </a:xfrm>
          <a:prstGeom prst="rect">
            <a:avLst/>
          </a:prstGeom>
        </p:spPr>
        <p:txBody>
          <a:bodyPr wrap="square">
            <a:spAutoFit/>
          </a:bodyPr>
          <a:lstStyle/>
          <a:p>
            <a:pPr algn="ctr"/>
            <a:endParaRPr lang="pl-PL" b="1" dirty="0"/>
          </a:p>
          <a:p>
            <a:pPr algn="ctr"/>
            <a:endParaRPr lang="pl-PL" b="1" dirty="0"/>
          </a:p>
          <a:p>
            <a:pPr algn="ctr"/>
            <a:endParaRPr lang="pl-PL" b="1" dirty="0"/>
          </a:p>
          <a:p>
            <a:pPr algn="ctr"/>
            <a:endParaRPr lang="pl-PL" b="1" dirty="0"/>
          </a:p>
          <a:p>
            <a:pPr algn="ctr"/>
            <a:endParaRPr lang="pl-PL" b="1" dirty="0"/>
          </a:p>
          <a:p>
            <a:pPr algn="ctr"/>
            <a:r>
              <a:rPr lang="pl-PL" b="1" dirty="0"/>
              <a:t>Możliwości majątkowe i zarobkowe zobowiązanego</a:t>
            </a:r>
          </a:p>
          <a:p>
            <a:pPr algn="ctr"/>
            <a:endParaRPr lang="pl-PL" b="1" dirty="0">
              <a:latin typeface="Cambria" pitchFamily="18" charset="0"/>
              <a:ea typeface="Cambria" pitchFamily="18" charset="0"/>
            </a:endParaRPr>
          </a:p>
          <a:p>
            <a:pPr algn="just"/>
            <a:r>
              <a:rPr lang="pl-PL" b="1" dirty="0"/>
              <a:t>Pamiętajmy! </a:t>
            </a:r>
          </a:p>
          <a:p>
            <a:pPr algn="just"/>
            <a:endParaRPr lang="pl-PL" b="1" dirty="0"/>
          </a:p>
          <a:p>
            <a:pPr algn="just"/>
            <a:r>
              <a:rPr lang="pl-PL" b="1" dirty="0"/>
              <a:t>Analizujemy możliwości zarobkowe i majątkowe obojga rodziców!</a:t>
            </a:r>
          </a:p>
          <a:p>
            <a:pPr algn="just"/>
            <a:endParaRPr lang="pl-PL" b="1" dirty="0"/>
          </a:p>
          <a:p>
            <a:pPr algn="just"/>
            <a:endParaRPr lang="pl-PL" dirty="0"/>
          </a:p>
          <a:p>
            <a:pPr algn="ctr"/>
            <a:endParaRPr lang="pl-PL" dirty="0">
              <a:latin typeface="Cambria" pitchFamily="18" charset="0"/>
              <a:ea typeface="Cambria" pitchFamily="18" charset="0"/>
            </a:endParaRPr>
          </a:p>
        </p:txBody>
      </p:sp>
      <p:sp>
        <p:nvSpPr>
          <p:cNvPr id="3" name="Symbol zastępczy stopki 2">
            <a:extLst>
              <a:ext uri="{FF2B5EF4-FFF2-40B4-BE49-F238E27FC236}">
                <a16:creationId xmlns:a16="http://schemas.microsoft.com/office/drawing/2014/main" id="{7D6B885D-4324-4AC8-805B-E5BA7BC9AFF6}"/>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8435860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a:extLst>
              <a:ext uri="{FF2B5EF4-FFF2-40B4-BE49-F238E27FC236}">
                <a16:creationId xmlns:a16="http://schemas.microsoft.com/office/drawing/2014/main" id="{E3EC9971-7A42-4BBE-BFA0-C7AB28751DBD}"/>
              </a:ext>
            </a:extLst>
          </p:cNvPr>
          <p:cNvSpPr/>
          <p:nvPr/>
        </p:nvSpPr>
        <p:spPr>
          <a:xfrm>
            <a:off x="1403648" y="980728"/>
            <a:ext cx="7488832" cy="5242076"/>
          </a:xfrm>
          <a:prstGeom prst="rect">
            <a:avLst/>
          </a:prstGeom>
        </p:spPr>
        <p:txBody>
          <a:bodyPr wrap="square">
            <a:spAutoFit/>
          </a:bodyPr>
          <a:lstStyle/>
          <a:p>
            <a:pPr algn="just">
              <a:lnSpc>
                <a:spcPct val="150000"/>
              </a:lnSpc>
              <a:spcAft>
                <a:spcPts val="0"/>
              </a:spcAft>
            </a:pPr>
            <a:r>
              <a:rPr lang="pl-PL" sz="1500" dirty="0">
                <a:solidFill>
                  <a:srgbClr val="000000"/>
                </a:solidFill>
                <a:latin typeface="+mj-lt"/>
                <a:ea typeface="Times New Roman" panose="02020603050405020304" pitchFamily="18" charset="0"/>
                <a:cs typeface="Calibri" panose="020F0502020204030204" pitchFamily="34" charset="0"/>
              </a:rPr>
              <a:t>„</a:t>
            </a:r>
            <a:r>
              <a:rPr lang="pl-PL" sz="1500" i="1" dirty="0">
                <a:solidFill>
                  <a:srgbClr val="000000"/>
                </a:solidFill>
                <a:latin typeface="+mj-lt"/>
                <a:ea typeface="Times New Roman" panose="02020603050405020304" pitchFamily="18" charset="0"/>
                <a:cs typeface="Calibri" panose="020F0502020204030204" pitchFamily="34" charset="0"/>
              </a:rPr>
              <a:t>Przez ustawowe określenie „możliwości zarobkowe i majątkowe” rozumieć należy nie tylko zarobki i dochody rzeczywiście uzyskiwane ze swojego majątku lecz </a:t>
            </a:r>
            <a:r>
              <a:rPr lang="pl-PL" sz="1500" b="1" i="1" u="sng" dirty="0">
                <a:solidFill>
                  <a:srgbClr val="000000"/>
                </a:solidFill>
                <a:latin typeface="+mj-lt"/>
                <a:ea typeface="Times New Roman" panose="02020603050405020304" pitchFamily="18" charset="0"/>
                <a:cs typeface="Calibri" panose="020F0502020204030204" pitchFamily="34" charset="0"/>
              </a:rPr>
              <a:t>te zarobki i te dochody, które osoba zobowiązana może i powinna uzyskiwać przy dołożeniu należytej staranności i przestrzeganiu zasad prawidłowej gospodarki oraz stosownie do swoich sił umysłowych i fizycznych</a:t>
            </a:r>
            <a:r>
              <a:rPr lang="pl-PL" sz="1500" i="1" dirty="0">
                <a:solidFill>
                  <a:srgbClr val="000000"/>
                </a:solidFill>
                <a:latin typeface="+mj-lt"/>
                <a:ea typeface="Times New Roman" panose="02020603050405020304" pitchFamily="18" charset="0"/>
                <a:cs typeface="Calibri" panose="020F0502020204030204" pitchFamily="34" charset="0"/>
              </a:rPr>
              <a:t>.</a:t>
            </a:r>
          </a:p>
          <a:p>
            <a:pPr algn="just">
              <a:lnSpc>
                <a:spcPct val="150000"/>
              </a:lnSpc>
              <a:spcAft>
                <a:spcPts val="0"/>
              </a:spcAft>
            </a:pPr>
            <a:endParaRPr lang="pl-PL" sz="1500" dirty="0">
              <a:latin typeface="+mj-lt"/>
              <a:ea typeface="Calibri" panose="020F0502020204030204" pitchFamily="34" charset="0"/>
              <a:cs typeface="Times New Roman" panose="02020603050405020304" pitchFamily="18" charset="0"/>
            </a:endParaRPr>
          </a:p>
          <a:p>
            <a:pPr algn="just">
              <a:lnSpc>
                <a:spcPct val="150000"/>
              </a:lnSpc>
              <a:spcAft>
                <a:spcPts val="0"/>
              </a:spcAft>
            </a:pPr>
            <a:r>
              <a:rPr lang="pl-PL" sz="1500" i="1" dirty="0">
                <a:solidFill>
                  <a:srgbClr val="000000"/>
                </a:solidFill>
                <a:latin typeface="+mj-lt"/>
                <a:ea typeface="Times New Roman" panose="02020603050405020304" pitchFamily="18" charset="0"/>
                <a:cs typeface="Calibri" panose="020F0502020204030204" pitchFamily="34" charset="0"/>
              </a:rPr>
              <a:t>Możliwości zarobkowe zobowiązanego nie mogą być zawsze utożsamiane z faktycznie osiąganymi zarobkami. W przypadkach uzasadnionych obejmują one także </a:t>
            </a:r>
            <a:r>
              <a:rPr lang="pl-PL" sz="1500" b="1" i="1" dirty="0">
                <a:solidFill>
                  <a:srgbClr val="000000"/>
                </a:solidFill>
                <a:latin typeface="+mj-lt"/>
                <a:ea typeface="Times New Roman" panose="02020603050405020304" pitchFamily="18" charset="0"/>
                <a:cs typeface="Calibri" panose="020F0502020204030204" pitchFamily="34" charset="0"/>
              </a:rPr>
              <a:t>wysokość zarobków, które zobowiązany jest w stanie uzyskać, lecz nie osiąga ich z przyczyn nie zasługujących na usprawiedliwienie. Chodzi tu o przypadki, w których osoba zobowiązana nie wykonuje wyuczonego i dobrze wynagradzanego zawodu, pracuje w niepełnym wymiarze godzin, bądź też pracuje dorywczo</a:t>
            </a:r>
            <a:r>
              <a:rPr lang="pl-PL" sz="1500" dirty="0">
                <a:solidFill>
                  <a:srgbClr val="000000"/>
                </a:solidFill>
                <a:latin typeface="+mj-lt"/>
                <a:ea typeface="Times New Roman" panose="02020603050405020304" pitchFamily="18" charset="0"/>
                <a:cs typeface="Calibri" panose="020F0502020204030204" pitchFamily="34" charset="0"/>
              </a:rPr>
              <a:t>”.</a:t>
            </a:r>
            <a:endParaRPr lang="pl-PL" sz="1500" dirty="0">
              <a:latin typeface="+mj-lt"/>
              <a:ea typeface="Calibri" panose="020F0502020204030204" pitchFamily="34" charset="0"/>
              <a:cs typeface="Times New Roman" panose="02020603050405020304" pitchFamily="18" charset="0"/>
            </a:endParaRPr>
          </a:p>
          <a:p>
            <a:pPr algn="just">
              <a:lnSpc>
                <a:spcPct val="150000"/>
              </a:lnSpc>
              <a:spcAft>
                <a:spcPts val="0"/>
              </a:spcAft>
            </a:pPr>
            <a:r>
              <a:rPr lang="pl-PL" sz="1500" b="1" dirty="0">
                <a:solidFill>
                  <a:srgbClr val="000000"/>
                </a:solidFill>
                <a:latin typeface="+mj-lt"/>
                <a:ea typeface="Times New Roman" panose="02020603050405020304" pitchFamily="18" charset="0"/>
                <a:cs typeface="Calibri" panose="020F0502020204030204" pitchFamily="34" charset="0"/>
              </a:rPr>
              <a:t>Tak: uzasadnienie uchwały SN z dnia 16 grudnia 1987r., III CZP 91/86, LEX nr 3342</a:t>
            </a:r>
            <a:endParaRPr lang="pl-PL" sz="1500" dirty="0">
              <a:effectLst/>
              <a:latin typeface="+mj-lt"/>
              <a:ea typeface="Calibri" panose="020F0502020204030204" pitchFamily="34" charset="0"/>
              <a:cs typeface="Times New Roman" panose="02020603050405020304" pitchFamily="18" charset="0"/>
            </a:endParaRPr>
          </a:p>
        </p:txBody>
      </p:sp>
      <p:sp>
        <p:nvSpPr>
          <p:cNvPr id="5" name="Symbol zastępczy stopki 4">
            <a:extLst>
              <a:ext uri="{FF2B5EF4-FFF2-40B4-BE49-F238E27FC236}">
                <a16:creationId xmlns:a16="http://schemas.microsoft.com/office/drawing/2014/main" id="{6FB89521-8C17-4FDB-938A-F656DA98C06E}"/>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2499794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910249A6-1B03-45A5-B0B2-64C5961A7686}"/>
              </a:ext>
            </a:extLst>
          </p:cNvPr>
          <p:cNvSpPr>
            <a:spLocks noGrp="1"/>
          </p:cNvSpPr>
          <p:nvPr>
            <p:ph type="ftr" sz="quarter" idx="11"/>
          </p:nvPr>
        </p:nvSpPr>
        <p:spPr>
          <a:xfrm>
            <a:off x="1907704" y="6165304"/>
            <a:ext cx="5716488" cy="365125"/>
          </a:xfrm>
        </p:spPr>
        <p:txBody>
          <a:bodyPr/>
          <a:lstStyle/>
          <a:p>
            <a:r>
              <a:rPr lang="pl-PL"/>
              <a:t>kontakt@adwokat-cichocka.pl</a:t>
            </a:r>
          </a:p>
        </p:txBody>
      </p:sp>
      <p:sp>
        <p:nvSpPr>
          <p:cNvPr id="3" name="Prostokąt 2">
            <a:extLst>
              <a:ext uri="{FF2B5EF4-FFF2-40B4-BE49-F238E27FC236}">
                <a16:creationId xmlns:a16="http://schemas.microsoft.com/office/drawing/2014/main" id="{D9A32977-CAD1-4A83-9873-6143DD2B99CC}"/>
              </a:ext>
            </a:extLst>
          </p:cNvPr>
          <p:cNvSpPr/>
          <p:nvPr/>
        </p:nvSpPr>
        <p:spPr>
          <a:xfrm>
            <a:off x="1331640" y="1052736"/>
            <a:ext cx="7344816" cy="4203330"/>
          </a:xfrm>
          <a:prstGeom prst="rect">
            <a:avLst/>
          </a:prstGeom>
        </p:spPr>
        <p:txBody>
          <a:bodyPr wrap="square">
            <a:spAutoFit/>
          </a:bodyPr>
          <a:lstStyle/>
          <a:p>
            <a:pPr algn="just">
              <a:lnSpc>
                <a:spcPct val="150000"/>
              </a:lnSpc>
              <a:spcAft>
                <a:spcPts val="0"/>
              </a:spcAft>
            </a:pPr>
            <a:r>
              <a:rPr lang="pl-PL" sz="1500" dirty="0">
                <a:solidFill>
                  <a:srgbClr val="000000"/>
                </a:solidFill>
                <a:latin typeface="+mj-lt"/>
                <a:ea typeface="Times New Roman" panose="02020603050405020304" pitchFamily="18" charset="0"/>
                <a:cs typeface="Calibri" panose="020F0502020204030204" pitchFamily="34" charset="0"/>
              </a:rPr>
              <a:t>„</a:t>
            </a:r>
            <a:r>
              <a:rPr lang="pl-PL" sz="1500" i="1" dirty="0">
                <a:solidFill>
                  <a:srgbClr val="000000"/>
                </a:solidFill>
                <a:latin typeface="+mj-lt"/>
                <a:ea typeface="Times New Roman" panose="02020603050405020304" pitchFamily="18" charset="0"/>
                <a:cs typeface="Calibri" panose="020F0502020204030204" pitchFamily="34" charset="0"/>
              </a:rPr>
              <a:t>Osoba, na której ciąży ustawowy obowiązek alimentacyjny, a zwłaszcza obowiązek alimentacyjny względem swych nieletnich dzieci, </a:t>
            </a:r>
            <a:r>
              <a:rPr lang="pl-PL" sz="1500" b="1" i="1" dirty="0">
                <a:solidFill>
                  <a:srgbClr val="000000"/>
                </a:solidFill>
                <a:latin typeface="+mj-lt"/>
                <a:ea typeface="Times New Roman" panose="02020603050405020304" pitchFamily="18" charset="0"/>
                <a:cs typeface="Calibri" panose="020F0502020204030204" pitchFamily="34" charset="0"/>
              </a:rPr>
              <a:t>powinna w celu zaspokojenia usprawiedliwionych potrzeb uprawnionego dążyć do pełnego i właściwego wykorzystania swych sił, kwalifikacji i zdolności zarobkowej, jeśli istnieją ku temu realne możliwości</a:t>
            </a:r>
            <a:r>
              <a:rPr lang="pl-PL" sz="1500" i="1" dirty="0">
                <a:solidFill>
                  <a:srgbClr val="000000"/>
                </a:solidFill>
                <a:latin typeface="+mj-lt"/>
                <a:ea typeface="Times New Roman" panose="02020603050405020304" pitchFamily="18" charset="0"/>
                <a:cs typeface="Calibri" panose="020F0502020204030204" pitchFamily="34" charset="0"/>
              </a:rPr>
              <a:t>. Zakres zatem obowiązku alimentacyjnego może i powinien być większy od wynikającego z faktycznych zarobków i dochodów zobowiązanego, </a:t>
            </a:r>
            <a:r>
              <a:rPr lang="pl-PL" sz="1500" b="1" i="1" dirty="0">
                <a:solidFill>
                  <a:srgbClr val="000000"/>
                </a:solidFill>
                <a:latin typeface="+mj-lt"/>
                <a:ea typeface="Times New Roman" panose="02020603050405020304" pitchFamily="18" charset="0"/>
                <a:cs typeface="Calibri" panose="020F0502020204030204" pitchFamily="34" charset="0"/>
              </a:rPr>
              <a:t>jeżeli przy pełnym i właściwym wykorzystaniu jego sił, zarobki i dochody byłyby większe</a:t>
            </a:r>
            <a:r>
              <a:rPr lang="pl-PL" sz="1500" i="1" dirty="0">
                <a:solidFill>
                  <a:srgbClr val="000000"/>
                </a:solidFill>
                <a:latin typeface="+mj-lt"/>
                <a:ea typeface="Times New Roman" panose="02020603050405020304" pitchFamily="18" charset="0"/>
                <a:cs typeface="Calibri" panose="020F0502020204030204" pitchFamily="34" charset="0"/>
              </a:rPr>
              <a:t>, a istniejące warunki </a:t>
            </a:r>
            <a:r>
              <a:rPr lang="pl-PL" sz="1500" i="1" dirty="0" err="1">
                <a:solidFill>
                  <a:srgbClr val="000000"/>
                </a:solidFill>
                <a:latin typeface="+mj-lt"/>
                <a:ea typeface="Times New Roman" panose="02020603050405020304" pitchFamily="18" charset="0"/>
                <a:cs typeface="Calibri" panose="020F0502020204030204" pitchFamily="34" charset="0"/>
              </a:rPr>
              <a:t>społeczno</a:t>
            </a:r>
            <a:r>
              <a:rPr lang="pl-PL" sz="1500" i="1" dirty="0">
                <a:solidFill>
                  <a:srgbClr val="000000"/>
                </a:solidFill>
                <a:latin typeface="+mj-lt"/>
                <a:ea typeface="Times New Roman" panose="02020603050405020304" pitchFamily="18" charset="0"/>
                <a:cs typeface="Calibri" panose="020F0502020204030204" pitchFamily="34" charset="0"/>
              </a:rPr>
              <a:t> – gospodarcze i ważne przyczyny takiemu wykorzystaniu nie stoją na przeszkodzie</a:t>
            </a:r>
            <a:r>
              <a:rPr lang="pl-PL" sz="1500" dirty="0">
                <a:solidFill>
                  <a:srgbClr val="000000"/>
                </a:solidFill>
                <a:latin typeface="+mj-lt"/>
                <a:ea typeface="Times New Roman" panose="02020603050405020304" pitchFamily="18" charset="0"/>
                <a:cs typeface="Calibri" panose="020F0502020204030204" pitchFamily="34" charset="0"/>
              </a:rPr>
              <a:t>”.</a:t>
            </a:r>
            <a:endParaRPr lang="pl-PL" sz="1500" dirty="0">
              <a:latin typeface="+mj-lt"/>
              <a:ea typeface="Calibri" panose="020F0502020204030204" pitchFamily="34" charset="0"/>
              <a:cs typeface="Times New Roman" panose="02020603050405020304" pitchFamily="18" charset="0"/>
            </a:endParaRPr>
          </a:p>
          <a:p>
            <a:pPr algn="just">
              <a:lnSpc>
                <a:spcPct val="150000"/>
              </a:lnSpc>
              <a:spcAft>
                <a:spcPts val="0"/>
              </a:spcAft>
            </a:pPr>
            <a:r>
              <a:rPr lang="pl-PL" sz="1500" dirty="0">
                <a:solidFill>
                  <a:srgbClr val="000000"/>
                </a:solidFill>
                <a:latin typeface="+mj-lt"/>
                <a:ea typeface="Times New Roman" panose="02020603050405020304" pitchFamily="18" charset="0"/>
                <a:cs typeface="Calibri" panose="020F0502020204030204" pitchFamily="34" charset="0"/>
              </a:rPr>
              <a:t> </a:t>
            </a:r>
            <a:endParaRPr lang="pl-PL" sz="1500" dirty="0">
              <a:latin typeface="+mj-lt"/>
              <a:ea typeface="Calibri" panose="020F0502020204030204" pitchFamily="34" charset="0"/>
              <a:cs typeface="Times New Roman" panose="02020603050405020304" pitchFamily="18" charset="0"/>
            </a:endParaRPr>
          </a:p>
          <a:p>
            <a:pPr algn="just">
              <a:lnSpc>
                <a:spcPct val="150000"/>
              </a:lnSpc>
              <a:spcAft>
                <a:spcPts val="0"/>
              </a:spcAft>
            </a:pPr>
            <a:r>
              <a:rPr lang="pl-PL" sz="1500" b="1" dirty="0">
                <a:solidFill>
                  <a:srgbClr val="000000"/>
                </a:solidFill>
                <a:latin typeface="+mj-lt"/>
                <a:ea typeface="Times New Roman" panose="02020603050405020304" pitchFamily="18" charset="0"/>
                <a:cs typeface="Calibri" panose="020F0502020204030204" pitchFamily="34" charset="0"/>
              </a:rPr>
              <a:t>Tak: orzeczenie SN z dnia 9 stycznia 1959r., III CR 212/58, LEX nr 115702</a:t>
            </a:r>
            <a:endParaRPr lang="pl-PL" sz="15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72775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151056" y="980728"/>
            <a:ext cx="7128792" cy="646331"/>
          </a:xfrm>
          <a:prstGeom prst="rect">
            <a:avLst/>
          </a:prstGeom>
        </p:spPr>
        <p:txBody>
          <a:bodyPr wrap="square">
            <a:spAutoFit/>
          </a:bodyPr>
          <a:lstStyle/>
          <a:p>
            <a:pPr algn="just"/>
            <a:r>
              <a:rPr lang="pl-PL" dirty="0">
                <a:latin typeface="Cambria" pitchFamily="18" charset="0"/>
                <a:ea typeface="Cambria" pitchFamily="18" charset="0"/>
              </a:rPr>
              <a:t> </a:t>
            </a:r>
          </a:p>
          <a:p>
            <a:pPr algn="just"/>
            <a:endParaRPr lang="pl-PL" dirty="0">
              <a:latin typeface="Cambria" pitchFamily="18" charset="0"/>
              <a:ea typeface="Cambria" pitchFamily="18" charset="0"/>
            </a:endParaRPr>
          </a:p>
        </p:txBody>
      </p:sp>
      <p:sp>
        <p:nvSpPr>
          <p:cNvPr id="4" name="Symbol zastępczy stopki 3">
            <a:extLst>
              <a:ext uri="{FF2B5EF4-FFF2-40B4-BE49-F238E27FC236}">
                <a16:creationId xmlns:a16="http://schemas.microsoft.com/office/drawing/2014/main" id="{B3F84054-CDC0-4325-92A0-24EF9868575B}"/>
              </a:ext>
            </a:extLst>
          </p:cNvPr>
          <p:cNvSpPr>
            <a:spLocks noGrp="1"/>
          </p:cNvSpPr>
          <p:nvPr>
            <p:ph type="ftr" sz="quarter" idx="11"/>
          </p:nvPr>
        </p:nvSpPr>
        <p:spPr/>
        <p:txBody>
          <a:bodyPr/>
          <a:lstStyle/>
          <a:p>
            <a:r>
              <a:rPr lang="pl-PL" dirty="0"/>
              <a:t>kontakt@adwokat-cichocka.pl</a:t>
            </a:r>
          </a:p>
        </p:txBody>
      </p:sp>
      <p:sp>
        <p:nvSpPr>
          <p:cNvPr id="5" name="Prostokąt 4">
            <a:extLst>
              <a:ext uri="{FF2B5EF4-FFF2-40B4-BE49-F238E27FC236}">
                <a16:creationId xmlns:a16="http://schemas.microsoft.com/office/drawing/2014/main" id="{AB578D28-2180-48DC-9459-F05EFD5925D4}"/>
              </a:ext>
            </a:extLst>
          </p:cNvPr>
          <p:cNvSpPr/>
          <p:nvPr/>
        </p:nvSpPr>
        <p:spPr>
          <a:xfrm>
            <a:off x="1475656" y="980728"/>
            <a:ext cx="6804192" cy="5025478"/>
          </a:xfrm>
          <a:prstGeom prst="rect">
            <a:avLst/>
          </a:prstGeom>
        </p:spPr>
        <p:txBody>
          <a:bodyPr wrap="square">
            <a:spAutoFit/>
          </a:bodyPr>
          <a:lstStyle/>
          <a:p>
            <a:pPr algn="just">
              <a:lnSpc>
                <a:spcPct val="150000"/>
              </a:lnSpc>
              <a:spcAft>
                <a:spcPts val="0"/>
              </a:spcAft>
            </a:pPr>
            <a:r>
              <a:rPr lang="pl-PL" i="1" dirty="0">
                <a:solidFill>
                  <a:srgbClr val="000000"/>
                </a:solidFill>
                <a:latin typeface="+mj-lt"/>
                <a:ea typeface="Times New Roman" panose="02020603050405020304" pitchFamily="18" charset="0"/>
                <a:cs typeface="Calibri" panose="020F0502020204030204" pitchFamily="34" charset="0"/>
              </a:rPr>
              <a:t>„(…) zakres obowiązku alimentacyjnego zależy nie od osiąganych przez zobowiązanego dochodów lecz od jego zarobkowych i majątkowych możliwości. </a:t>
            </a:r>
            <a:r>
              <a:rPr lang="pl-PL" b="1" i="1" dirty="0">
                <a:solidFill>
                  <a:srgbClr val="000000"/>
                </a:solidFill>
                <a:latin typeface="+mj-lt"/>
                <a:ea typeface="Times New Roman" panose="02020603050405020304" pitchFamily="18" charset="0"/>
                <a:cs typeface="Calibri" panose="020F0502020204030204" pitchFamily="34" charset="0"/>
              </a:rPr>
              <a:t>Uchylenie się przeto przez zobowiązanego do alimentacji od podjęcia pracy w ogóle lub od podjęcia pracy lepiej płatnej, ale wymagającej większego wysiłku, nie zwalnia go – zwłaszcza gdy chodzi o obowiązek alimentacyjny wobec dziecka – od łożenia na utrzymanie i wychowanie dziecka w granicach zarobków możliwych do osiągnięcia</a:t>
            </a:r>
            <a:r>
              <a:rPr lang="pl-PL" dirty="0">
                <a:solidFill>
                  <a:srgbClr val="000000"/>
                </a:solidFill>
                <a:latin typeface="+mj-lt"/>
                <a:ea typeface="Times New Roman" panose="02020603050405020304" pitchFamily="18" charset="0"/>
                <a:cs typeface="Calibri" panose="020F0502020204030204" pitchFamily="34" charset="0"/>
              </a:rPr>
              <a:t>”.</a:t>
            </a:r>
            <a:endParaRPr lang="pl-PL" sz="1600" dirty="0">
              <a:latin typeface="+mj-lt"/>
              <a:ea typeface="Calibri" panose="020F0502020204030204" pitchFamily="34" charset="0"/>
              <a:cs typeface="Times New Roman" panose="02020603050405020304" pitchFamily="18" charset="0"/>
            </a:endParaRPr>
          </a:p>
          <a:p>
            <a:pPr algn="just">
              <a:lnSpc>
                <a:spcPct val="150000"/>
              </a:lnSpc>
              <a:spcAft>
                <a:spcPts val="0"/>
              </a:spcAft>
            </a:pPr>
            <a:r>
              <a:rPr lang="pl-PL" dirty="0">
                <a:solidFill>
                  <a:srgbClr val="000000"/>
                </a:solidFill>
                <a:latin typeface="+mj-lt"/>
                <a:ea typeface="Times New Roman" panose="02020603050405020304" pitchFamily="18" charset="0"/>
                <a:cs typeface="Calibri" panose="020F0502020204030204" pitchFamily="34" charset="0"/>
              </a:rPr>
              <a:t> </a:t>
            </a:r>
            <a:endParaRPr lang="pl-PL" sz="1600" dirty="0">
              <a:latin typeface="+mj-lt"/>
              <a:ea typeface="Calibri" panose="020F0502020204030204" pitchFamily="34" charset="0"/>
              <a:cs typeface="Times New Roman" panose="02020603050405020304" pitchFamily="18" charset="0"/>
            </a:endParaRPr>
          </a:p>
          <a:p>
            <a:pPr algn="just">
              <a:lnSpc>
                <a:spcPct val="150000"/>
              </a:lnSpc>
              <a:spcAft>
                <a:spcPts val="0"/>
              </a:spcAft>
            </a:pPr>
            <a:r>
              <a:rPr lang="pl-PL" b="1" dirty="0">
                <a:solidFill>
                  <a:srgbClr val="000000"/>
                </a:solidFill>
                <a:latin typeface="+mj-lt"/>
                <a:ea typeface="Times New Roman" panose="02020603050405020304" pitchFamily="18" charset="0"/>
                <a:cs typeface="Calibri" panose="020F0502020204030204" pitchFamily="34" charset="0"/>
              </a:rPr>
              <a:t>Tak: uchwała SN z dnia 9 czerwca 1976r., III CZP 46/75, LEX nr 1966</a:t>
            </a:r>
            <a:endParaRPr lang="pl-PL" sz="16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158478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403648" y="620688"/>
            <a:ext cx="7416824" cy="5078313"/>
          </a:xfrm>
          <a:prstGeom prst="rect">
            <a:avLst/>
          </a:prstGeom>
        </p:spPr>
        <p:txBody>
          <a:bodyPr wrap="square">
            <a:spAutoFit/>
          </a:bodyPr>
          <a:lstStyle/>
          <a:p>
            <a:pPr algn="just"/>
            <a:endParaRPr lang="pl-PL" b="1" dirty="0"/>
          </a:p>
          <a:p>
            <a:pPr algn="just"/>
            <a:endParaRPr lang="pl-PL" b="1" dirty="0"/>
          </a:p>
          <a:p>
            <a:pPr algn="just"/>
            <a:endParaRPr lang="pl-PL" b="1" dirty="0"/>
          </a:p>
          <a:p>
            <a:pPr algn="just"/>
            <a:r>
              <a:rPr lang="pl-PL" b="1" dirty="0"/>
              <a:t>Dowody (</a:t>
            </a:r>
            <a:r>
              <a:rPr lang="pl-PL" b="1" dirty="0" err="1"/>
              <a:t>basic</a:t>
            </a:r>
            <a:r>
              <a:rPr lang="pl-PL" b="1" dirty="0"/>
              <a:t>) dla wykazania możliwości majątkowych i zarobkowych rodzica, w którym dziecko stale przebywa:</a:t>
            </a:r>
          </a:p>
          <a:p>
            <a:pPr lvl="0" algn="just"/>
            <a:endParaRPr lang="pl-PL" dirty="0"/>
          </a:p>
          <a:p>
            <a:pPr marL="285750" lvl="0" indent="-285750" algn="just">
              <a:buFont typeface="Wingdings" panose="05000000000000000000" pitchFamily="2" charset="2"/>
              <a:buChar char="Ø"/>
            </a:pPr>
            <a:r>
              <a:rPr lang="pl-PL" dirty="0"/>
              <a:t>PIT za zeszły rok lub za kilka ostatnich lat,</a:t>
            </a:r>
          </a:p>
          <a:p>
            <a:pPr marL="285750" lvl="0" indent="-285750" algn="just">
              <a:buFont typeface="Wingdings" panose="05000000000000000000" pitchFamily="2" charset="2"/>
              <a:buChar char="Ø"/>
            </a:pPr>
            <a:endParaRPr lang="pl-PL" dirty="0"/>
          </a:p>
          <a:p>
            <a:pPr marL="285750" lvl="0" indent="-285750" algn="just">
              <a:buFont typeface="Wingdings" panose="05000000000000000000" pitchFamily="2" charset="2"/>
              <a:buChar char="Ø"/>
            </a:pPr>
            <a:r>
              <a:rPr lang="pl-PL" dirty="0"/>
              <a:t>Umowa o pracę, zlecenie, dzieło, kontrakty B2B,</a:t>
            </a:r>
          </a:p>
          <a:p>
            <a:pPr marL="285750" lvl="0" indent="-285750" algn="just">
              <a:buFont typeface="Wingdings" panose="05000000000000000000" pitchFamily="2" charset="2"/>
              <a:buChar char="Ø"/>
            </a:pPr>
            <a:endParaRPr lang="pl-PL" dirty="0"/>
          </a:p>
          <a:p>
            <a:pPr marL="285750" lvl="0" indent="-285750" algn="just">
              <a:buFont typeface="Wingdings" panose="05000000000000000000" pitchFamily="2" charset="2"/>
              <a:buChar char="Ø"/>
            </a:pPr>
            <a:r>
              <a:rPr lang="pl-PL" dirty="0"/>
              <a:t>Zaświadczenie o zarobkach od pracodawcy za ostatnie miesiące brutto/netto (wynagrodzenie zasadnicze, premie, w tym premie specjalne, dodatek stażowy, za wysługę lat),</a:t>
            </a:r>
          </a:p>
          <a:p>
            <a:pPr marL="285750" lvl="0" indent="-285750" algn="just">
              <a:buFont typeface="Wingdings" panose="05000000000000000000" pitchFamily="2" charset="2"/>
              <a:buChar char="Ø"/>
            </a:pPr>
            <a:endParaRPr lang="pl-PL" dirty="0"/>
          </a:p>
          <a:p>
            <a:pPr marL="285750" lvl="0" indent="-285750" algn="just">
              <a:buFont typeface="Wingdings" panose="05000000000000000000" pitchFamily="2" charset="2"/>
              <a:buChar char="Ø"/>
            </a:pPr>
            <a:r>
              <a:rPr lang="pl-PL" dirty="0"/>
              <a:t>Księga przychodów i rozchodów, </a:t>
            </a:r>
          </a:p>
          <a:p>
            <a:pPr marL="285750" lvl="0" indent="-285750" algn="just">
              <a:buFont typeface="Wingdings" panose="05000000000000000000" pitchFamily="2" charset="2"/>
              <a:buChar char="Ø"/>
            </a:pPr>
            <a:endParaRPr lang="pl-PL" dirty="0"/>
          </a:p>
          <a:p>
            <a:pPr marL="285750" lvl="0" indent="-285750" algn="just">
              <a:buFont typeface="Wingdings" panose="05000000000000000000" pitchFamily="2" charset="2"/>
              <a:buChar char="Ø"/>
            </a:pPr>
            <a:r>
              <a:rPr lang="pl-PL" dirty="0"/>
              <a:t>Historia rachunku/rachunków bankowych.</a:t>
            </a:r>
          </a:p>
          <a:p>
            <a:pPr algn="just"/>
            <a:endParaRPr lang="pl-PL" dirty="0">
              <a:latin typeface="Cambria" pitchFamily="18" charset="0"/>
              <a:ea typeface="Cambria" pitchFamily="18" charset="0"/>
            </a:endParaRPr>
          </a:p>
        </p:txBody>
      </p:sp>
      <p:sp>
        <p:nvSpPr>
          <p:cNvPr id="3" name="Symbol zastępczy stopki 2">
            <a:extLst>
              <a:ext uri="{FF2B5EF4-FFF2-40B4-BE49-F238E27FC236}">
                <a16:creationId xmlns:a16="http://schemas.microsoft.com/office/drawing/2014/main" id="{94F446A5-CB45-45E2-83BF-2D3C3FED6CCE}"/>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24835750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85EDC3D3-53B0-4B6A-9ACE-338010290177}"/>
              </a:ext>
            </a:extLst>
          </p:cNvPr>
          <p:cNvSpPr>
            <a:spLocks noGrp="1"/>
          </p:cNvSpPr>
          <p:nvPr>
            <p:ph type="ftr" sz="quarter" idx="11"/>
          </p:nvPr>
        </p:nvSpPr>
        <p:spPr/>
        <p:txBody>
          <a:bodyPr/>
          <a:lstStyle/>
          <a:p>
            <a:r>
              <a:rPr lang="pl-PL" dirty="0"/>
              <a:t>kontakt@adwokat-cichocka.pl</a:t>
            </a:r>
          </a:p>
        </p:txBody>
      </p:sp>
      <p:sp>
        <p:nvSpPr>
          <p:cNvPr id="3" name="Prostokąt 2">
            <a:extLst>
              <a:ext uri="{FF2B5EF4-FFF2-40B4-BE49-F238E27FC236}">
                <a16:creationId xmlns:a16="http://schemas.microsoft.com/office/drawing/2014/main" id="{06786D07-18F7-414C-8792-8F4C0EA69F75}"/>
              </a:ext>
            </a:extLst>
          </p:cNvPr>
          <p:cNvSpPr/>
          <p:nvPr/>
        </p:nvSpPr>
        <p:spPr>
          <a:xfrm>
            <a:off x="1485096" y="620688"/>
            <a:ext cx="7335375" cy="4194674"/>
          </a:xfrm>
          <a:prstGeom prst="rect">
            <a:avLst/>
          </a:prstGeom>
        </p:spPr>
        <p:txBody>
          <a:bodyPr wrap="square">
            <a:spAutoFit/>
          </a:bodyPr>
          <a:lstStyle/>
          <a:p>
            <a:pPr lvl="0" algn="just">
              <a:lnSpc>
                <a:spcPct val="150000"/>
              </a:lnSpc>
              <a:spcAft>
                <a:spcPts val="0"/>
              </a:spcAft>
            </a:pPr>
            <a:endParaRPr lang="pl-PL" b="1" dirty="0">
              <a:solidFill>
                <a:srgbClr val="000000"/>
              </a:solidFill>
              <a:latin typeface="+mj-lt"/>
              <a:ea typeface="Times New Roman" panose="02020603050405020304" pitchFamily="18" charset="0"/>
              <a:cs typeface="Calibri" panose="020F0502020204030204" pitchFamily="34" charset="0"/>
            </a:endParaRPr>
          </a:p>
          <a:p>
            <a:pPr lvl="0" algn="just">
              <a:lnSpc>
                <a:spcPct val="150000"/>
              </a:lnSpc>
              <a:spcAft>
                <a:spcPts val="0"/>
              </a:spcAft>
            </a:pPr>
            <a:endParaRPr lang="pl-PL" b="1" dirty="0">
              <a:solidFill>
                <a:srgbClr val="000000"/>
              </a:solidFill>
              <a:latin typeface="+mj-lt"/>
              <a:ea typeface="Times New Roman" panose="02020603050405020304" pitchFamily="18" charset="0"/>
              <a:cs typeface="Calibri" panose="020F0502020204030204" pitchFamily="34" charset="0"/>
            </a:endParaRPr>
          </a:p>
          <a:p>
            <a:pPr lvl="0" algn="just">
              <a:lnSpc>
                <a:spcPct val="150000"/>
              </a:lnSpc>
              <a:spcAft>
                <a:spcPts val="0"/>
              </a:spcAft>
            </a:pPr>
            <a:r>
              <a:rPr lang="pl-PL" b="1" dirty="0">
                <a:solidFill>
                  <a:srgbClr val="000000"/>
                </a:solidFill>
                <a:latin typeface="+mj-lt"/>
                <a:ea typeface="Times New Roman" panose="02020603050405020304" pitchFamily="18" charset="0"/>
                <a:cs typeface="Calibri" panose="020F0502020204030204" pitchFamily="34" charset="0"/>
              </a:rPr>
              <a:t>Co jeszcze możemy wykorzystać?</a:t>
            </a:r>
          </a:p>
          <a:p>
            <a:pPr marL="342900" lvl="0" indent="-342900" algn="just">
              <a:lnSpc>
                <a:spcPct val="150000"/>
              </a:lnSpc>
              <a:spcAft>
                <a:spcPts val="0"/>
              </a:spcAft>
              <a:buFont typeface="+mj-lt"/>
              <a:buAutoNum type="arabicPeriod"/>
            </a:pPr>
            <a:r>
              <a:rPr lang="pl-PL" dirty="0">
                <a:solidFill>
                  <a:srgbClr val="000000"/>
                </a:solidFill>
                <a:latin typeface="+mj-lt"/>
                <a:ea typeface="Times New Roman" panose="02020603050405020304" pitchFamily="18" charset="0"/>
                <a:cs typeface="Calibri" panose="020F0502020204030204" pitchFamily="34" charset="0"/>
              </a:rPr>
              <a:t>Dokumentacja medyczna – jeżeli nasz klient ma problemy zdrowotne wpływające na jego zdolności zarobkowania, </a:t>
            </a:r>
            <a:endParaRPr lang="pl-PL" sz="1600" dirty="0">
              <a:latin typeface="+mj-lt"/>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eriod"/>
            </a:pPr>
            <a:r>
              <a:rPr lang="pl-PL" dirty="0">
                <a:solidFill>
                  <a:srgbClr val="000000"/>
                </a:solidFill>
                <a:latin typeface="+mj-lt"/>
                <a:ea typeface="Times New Roman" panose="02020603050405020304" pitchFamily="18" charset="0"/>
                <a:cs typeface="Calibri" panose="020F0502020204030204" pitchFamily="34" charset="0"/>
              </a:rPr>
              <a:t>Orzeczenie o niepełnosprawności, </a:t>
            </a:r>
            <a:endParaRPr lang="pl-PL" sz="1600" dirty="0">
              <a:latin typeface="+mj-lt"/>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eriod"/>
            </a:pPr>
            <a:r>
              <a:rPr lang="pl-PL" dirty="0">
                <a:solidFill>
                  <a:srgbClr val="000000"/>
                </a:solidFill>
                <a:latin typeface="+mj-lt"/>
                <a:ea typeface="Times New Roman" panose="02020603050405020304" pitchFamily="18" charset="0"/>
                <a:cs typeface="Calibri" panose="020F0502020204030204" pitchFamily="34" charset="0"/>
              </a:rPr>
              <a:t>Decyzje z ZUS o korzystaniu ze świadczeń, np. zasiłki, itd. </a:t>
            </a:r>
            <a:endParaRPr lang="pl-PL" sz="1600" dirty="0">
              <a:latin typeface="+mj-lt"/>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eriod"/>
            </a:pPr>
            <a:r>
              <a:rPr lang="pl-PL" dirty="0">
                <a:solidFill>
                  <a:srgbClr val="000000"/>
                </a:solidFill>
                <a:latin typeface="+mj-lt"/>
                <a:ea typeface="Times New Roman" panose="02020603050405020304" pitchFamily="18" charset="0"/>
                <a:cs typeface="Calibri" panose="020F0502020204030204" pitchFamily="34" charset="0"/>
              </a:rPr>
              <a:t>Umowa kredytu/pożyczki, </a:t>
            </a:r>
            <a:endParaRPr lang="pl-PL" sz="1600" dirty="0">
              <a:latin typeface="+mj-lt"/>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eriod"/>
            </a:pPr>
            <a:r>
              <a:rPr lang="pl-PL" dirty="0">
                <a:solidFill>
                  <a:srgbClr val="000000"/>
                </a:solidFill>
                <a:latin typeface="+mj-lt"/>
                <a:ea typeface="Times New Roman" panose="02020603050405020304" pitchFamily="18" charset="0"/>
                <a:cs typeface="Calibri" panose="020F0502020204030204" pitchFamily="34" charset="0"/>
              </a:rPr>
              <a:t>Harmonogram spłaty kredytu/pożyczki, </a:t>
            </a:r>
            <a:endParaRPr lang="pl-PL" sz="1600" dirty="0">
              <a:latin typeface="+mj-lt"/>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eriod"/>
            </a:pPr>
            <a:r>
              <a:rPr lang="pl-PL" dirty="0">
                <a:solidFill>
                  <a:srgbClr val="000000"/>
                </a:solidFill>
                <a:latin typeface="+mj-lt"/>
                <a:ea typeface="Times New Roman" panose="02020603050405020304" pitchFamily="18" charset="0"/>
                <a:cs typeface="Calibri" panose="020F0502020204030204" pitchFamily="34" charset="0"/>
              </a:rPr>
              <a:t>Potwierdzenia przelewów na kilka ostatnich rat,</a:t>
            </a:r>
            <a:endParaRPr lang="pl-PL" sz="16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7422920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7873E999-BF7D-42BC-B8C0-A8E5059A5CC6}"/>
              </a:ext>
            </a:extLst>
          </p:cNvPr>
          <p:cNvSpPr>
            <a:spLocks noGrp="1"/>
          </p:cNvSpPr>
          <p:nvPr>
            <p:ph type="ftr" sz="quarter" idx="11"/>
          </p:nvPr>
        </p:nvSpPr>
        <p:spPr/>
        <p:txBody>
          <a:bodyPr/>
          <a:lstStyle/>
          <a:p>
            <a:r>
              <a:rPr lang="pl-PL" dirty="0"/>
              <a:t>kontakt@adwokat-cichocka.pl</a:t>
            </a:r>
          </a:p>
        </p:txBody>
      </p:sp>
      <p:sp>
        <p:nvSpPr>
          <p:cNvPr id="3" name="Prostokąt 2">
            <a:extLst>
              <a:ext uri="{FF2B5EF4-FFF2-40B4-BE49-F238E27FC236}">
                <a16:creationId xmlns:a16="http://schemas.microsoft.com/office/drawing/2014/main" id="{A7DB51E2-4BAE-44E7-B84B-81A428497FC1}"/>
              </a:ext>
            </a:extLst>
          </p:cNvPr>
          <p:cNvSpPr/>
          <p:nvPr/>
        </p:nvSpPr>
        <p:spPr>
          <a:xfrm>
            <a:off x="1547664" y="764704"/>
            <a:ext cx="7056784" cy="5025671"/>
          </a:xfrm>
          <a:prstGeom prst="rect">
            <a:avLst/>
          </a:prstGeom>
        </p:spPr>
        <p:txBody>
          <a:bodyPr wrap="square">
            <a:spAutoFit/>
          </a:bodyPr>
          <a:lstStyle/>
          <a:p>
            <a:pPr lvl="0" algn="just">
              <a:lnSpc>
                <a:spcPct val="150000"/>
              </a:lnSpc>
              <a:spcAft>
                <a:spcPts val="0"/>
              </a:spcAft>
            </a:pPr>
            <a:r>
              <a:rPr lang="pl-PL" dirty="0">
                <a:solidFill>
                  <a:srgbClr val="000000"/>
                </a:solidFill>
                <a:ea typeface="Times New Roman" panose="02020603050405020304" pitchFamily="18" charset="0"/>
                <a:cs typeface="Calibri" panose="020F0502020204030204" pitchFamily="34" charset="0"/>
              </a:rPr>
              <a:t>7. Umowa leasingu + potwierdzenia przelewów na kilka ostatnich rat,</a:t>
            </a:r>
            <a:endParaRPr lang="pl-PL" sz="1600" dirty="0">
              <a:ea typeface="Calibri" panose="020F0502020204030204" pitchFamily="34" charset="0"/>
              <a:cs typeface="Times New Roman" panose="02020603050405020304" pitchFamily="18" charset="0"/>
            </a:endParaRPr>
          </a:p>
          <a:p>
            <a:pPr lvl="0" algn="just">
              <a:lnSpc>
                <a:spcPct val="150000"/>
              </a:lnSpc>
              <a:spcAft>
                <a:spcPts val="0"/>
              </a:spcAft>
            </a:pPr>
            <a:r>
              <a:rPr lang="pl-PL" dirty="0">
                <a:solidFill>
                  <a:srgbClr val="000000"/>
                </a:solidFill>
                <a:ea typeface="Times New Roman" panose="02020603050405020304" pitchFamily="18" charset="0"/>
                <a:cs typeface="Calibri" panose="020F0502020204030204" pitchFamily="34" charset="0"/>
              </a:rPr>
              <a:t>8. Informacja o egzekucjach komorniczych – dokumentacja, </a:t>
            </a:r>
            <a:endParaRPr lang="pl-PL" sz="1600" dirty="0">
              <a:ea typeface="Calibri" panose="020F0502020204030204" pitchFamily="34" charset="0"/>
              <a:cs typeface="Times New Roman" panose="02020603050405020304" pitchFamily="18" charset="0"/>
            </a:endParaRPr>
          </a:p>
          <a:p>
            <a:pPr lvl="0" algn="just">
              <a:lnSpc>
                <a:spcPct val="150000"/>
              </a:lnSpc>
              <a:spcAft>
                <a:spcPts val="0"/>
              </a:spcAft>
            </a:pPr>
            <a:r>
              <a:rPr lang="pl-PL" dirty="0">
                <a:solidFill>
                  <a:srgbClr val="000000"/>
                </a:solidFill>
                <a:ea typeface="Times New Roman" panose="02020603050405020304" pitchFamily="18" charset="0"/>
                <a:cs typeface="Calibri" panose="020F0502020204030204" pitchFamily="34" charset="0"/>
              </a:rPr>
              <a:t>9. Umowy zakupu sprzętów na raty jeżeli są jeszcze płacone + potwierdzenia przelewów na kilka ostatnich rat, </a:t>
            </a:r>
            <a:endParaRPr lang="pl-PL" sz="1600" dirty="0">
              <a:ea typeface="Calibri" panose="020F0502020204030204" pitchFamily="34" charset="0"/>
              <a:cs typeface="Times New Roman" panose="02020603050405020304" pitchFamily="18" charset="0"/>
            </a:endParaRPr>
          </a:p>
          <a:p>
            <a:pPr lvl="0" algn="just">
              <a:lnSpc>
                <a:spcPct val="150000"/>
              </a:lnSpc>
              <a:spcAft>
                <a:spcPts val="0"/>
              </a:spcAft>
            </a:pPr>
            <a:r>
              <a:rPr lang="pl-PL" dirty="0">
                <a:solidFill>
                  <a:srgbClr val="000000"/>
                </a:solidFill>
                <a:ea typeface="Times New Roman" panose="02020603050405020304" pitchFamily="18" charset="0"/>
                <a:cs typeface="Calibri" panose="020F0502020204030204" pitchFamily="34" charset="0"/>
              </a:rPr>
              <a:t>9. Wydruk z BIK, </a:t>
            </a:r>
            <a:endParaRPr lang="pl-PL" sz="1600" dirty="0">
              <a:ea typeface="Calibri" panose="020F0502020204030204" pitchFamily="34" charset="0"/>
              <a:cs typeface="Times New Roman" panose="02020603050405020304" pitchFamily="18" charset="0"/>
            </a:endParaRPr>
          </a:p>
          <a:p>
            <a:pPr lvl="0" algn="just">
              <a:lnSpc>
                <a:spcPct val="150000"/>
              </a:lnSpc>
              <a:spcAft>
                <a:spcPts val="0"/>
              </a:spcAft>
            </a:pPr>
            <a:r>
              <a:rPr lang="pl-PL" dirty="0">
                <a:solidFill>
                  <a:srgbClr val="000000"/>
                </a:solidFill>
                <a:ea typeface="Times New Roman" panose="02020603050405020304" pitchFamily="18" charset="0"/>
                <a:cs typeface="Calibri" panose="020F0502020204030204" pitchFamily="34" charset="0"/>
              </a:rPr>
              <a:t>10. Wydruki ksiąg wieczystych nieruchomości,</a:t>
            </a:r>
            <a:endParaRPr lang="pl-PL" sz="1600" dirty="0">
              <a:ea typeface="Calibri" panose="020F0502020204030204" pitchFamily="34" charset="0"/>
              <a:cs typeface="Times New Roman" panose="02020603050405020304" pitchFamily="18" charset="0"/>
            </a:endParaRPr>
          </a:p>
          <a:p>
            <a:pPr lvl="0" algn="just">
              <a:lnSpc>
                <a:spcPct val="150000"/>
              </a:lnSpc>
              <a:spcAft>
                <a:spcPts val="0"/>
              </a:spcAft>
            </a:pPr>
            <a:r>
              <a:rPr lang="pl-PL" dirty="0">
                <a:solidFill>
                  <a:srgbClr val="000000"/>
                </a:solidFill>
                <a:ea typeface="Times New Roman" panose="02020603050405020304" pitchFamily="18" charset="0"/>
                <a:cs typeface="Calibri" panose="020F0502020204030204" pitchFamily="34" charset="0"/>
              </a:rPr>
              <a:t>11. Inne – np. dowód rejestracyjny pojazdu, pisemne oświadczenia osób trzecich o udzieleniu pomocy finansowej, itd.,</a:t>
            </a:r>
            <a:endParaRPr lang="pl-PL" sz="1600" dirty="0">
              <a:ea typeface="Calibri" panose="020F0502020204030204" pitchFamily="34" charset="0"/>
              <a:cs typeface="Times New Roman" panose="02020603050405020304" pitchFamily="18" charset="0"/>
            </a:endParaRPr>
          </a:p>
          <a:p>
            <a:pPr lvl="0" algn="just">
              <a:lnSpc>
                <a:spcPct val="150000"/>
              </a:lnSpc>
              <a:spcAft>
                <a:spcPts val="0"/>
              </a:spcAft>
            </a:pPr>
            <a:r>
              <a:rPr lang="pl-PL" dirty="0">
                <a:solidFill>
                  <a:srgbClr val="000000"/>
                </a:solidFill>
                <a:ea typeface="Times New Roman" panose="02020603050405020304" pitchFamily="18" charset="0"/>
                <a:cs typeface="Calibri" panose="020F0502020204030204" pitchFamily="34" charset="0"/>
              </a:rPr>
              <a:t>12. Zeznania świadków,</a:t>
            </a:r>
          </a:p>
          <a:p>
            <a:pPr lvl="0" algn="just">
              <a:lnSpc>
                <a:spcPct val="150000"/>
              </a:lnSpc>
              <a:spcAft>
                <a:spcPts val="0"/>
              </a:spcAft>
            </a:pPr>
            <a:r>
              <a:rPr lang="pl-PL" dirty="0">
                <a:solidFill>
                  <a:srgbClr val="000000"/>
                </a:solidFill>
                <a:ea typeface="Times New Roman" panose="02020603050405020304" pitchFamily="18" charset="0"/>
                <a:cs typeface="Calibri" panose="020F0502020204030204" pitchFamily="34" charset="0"/>
              </a:rPr>
              <a:t>13. Przesłuchanie stron. </a:t>
            </a:r>
            <a:endParaRPr lang="pl-PL" dirty="0"/>
          </a:p>
        </p:txBody>
      </p:sp>
    </p:spTree>
    <p:extLst>
      <p:ext uri="{BB962C8B-B14F-4D97-AF65-F5344CB8AC3E}">
        <p14:creationId xmlns:p14="http://schemas.microsoft.com/office/powerpoint/2010/main" val="407816109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403648" y="889843"/>
            <a:ext cx="7344816" cy="5355312"/>
          </a:xfrm>
          <a:prstGeom prst="rect">
            <a:avLst/>
          </a:prstGeom>
        </p:spPr>
        <p:txBody>
          <a:bodyPr wrap="square">
            <a:spAutoFit/>
          </a:bodyPr>
          <a:lstStyle/>
          <a:p>
            <a:pPr lvl="0" algn="just"/>
            <a:r>
              <a:rPr lang="pl-PL" b="1" dirty="0"/>
              <a:t>Przykładowa lista kosztów utrzymania rodzica (wiodącego):</a:t>
            </a:r>
          </a:p>
          <a:p>
            <a:pPr marL="285750" lvl="0" indent="-285750" algn="just">
              <a:buFont typeface="Wingdings" panose="05000000000000000000" pitchFamily="2" charset="2"/>
              <a:buChar char="Ø"/>
            </a:pPr>
            <a:r>
              <a:rPr lang="pl-PL" dirty="0"/>
              <a:t>Wyżywienie (z zaznaczeniem ewentualnej potrzeby specjalnej diety, np. wykluczająca alergeny, bezglutenowa, tarczycowa, itd.), </a:t>
            </a:r>
          </a:p>
          <a:p>
            <a:pPr marL="285750" lvl="0" indent="-285750" algn="just">
              <a:buFont typeface="Wingdings" panose="05000000000000000000" pitchFamily="2" charset="2"/>
              <a:buChar char="Ø"/>
            </a:pPr>
            <a:r>
              <a:rPr lang="pl-PL" dirty="0"/>
              <a:t>Odzież (+ odzież robocza), </a:t>
            </a:r>
          </a:p>
          <a:p>
            <a:pPr marL="285750" lvl="0" indent="-285750" algn="just">
              <a:buFont typeface="Wingdings" panose="05000000000000000000" pitchFamily="2" charset="2"/>
              <a:buChar char="Ø"/>
            </a:pPr>
            <a:r>
              <a:rPr lang="pl-PL" dirty="0"/>
              <a:t>Obuwie (+obuwie robocze), </a:t>
            </a:r>
          </a:p>
          <a:p>
            <a:pPr marL="285750" lvl="0" indent="-285750" algn="just">
              <a:buFont typeface="Wingdings" panose="05000000000000000000" pitchFamily="2" charset="2"/>
              <a:buChar char="Ø"/>
            </a:pPr>
            <a:r>
              <a:rPr lang="pl-PL" dirty="0"/>
              <a:t>Chemia gospodarcza, </a:t>
            </a:r>
          </a:p>
          <a:p>
            <a:pPr marL="285750" lvl="0" indent="-285750" algn="just">
              <a:buFont typeface="Wingdings" panose="05000000000000000000" pitchFamily="2" charset="2"/>
              <a:buChar char="Ø"/>
            </a:pPr>
            <a:r>
              <a:rPr lang="pl-PL" dirty="0"/>
              <a:t>Kosmetyki, </a:t>
            </a:r>
          </a:p>
          <a:p>
            <a:pPr marL="285750" lvl="0" indent="-285750" algn="just">
              <a:buFont typeface="Wingdings" panose="05000000000000000000" pitchFamily="2" charset="2"/>
              <a:buChar char="Ø"/>
            </a:pPr>
            <a:r>
              <a:rPr lang="pl-PL" dirty="0"/>
              <a:t>Leczenie i leki,</a:t>
            </a:r>
          </a:p>
          <a:p>
            <a:pPr marL="285750" lvl="0" indent="-285750" algn="just">
              <a:buFont typeface="Wingdings" panose="05000000000000000000" pitchFamily="2" charset="2"/>
              <a:buChar char="Ø"/>
            </a:pPr>
            <a:r>
              <a:rPr lang="pl-PL" dirty="0"/>
              <a:t>Czesne za studia, kursy (jeżeli rodzic aktualnie się kształci),</a:t>
            </a:r>
          </a:p>
          <a:p>
            <a:pPr marL="285750" lvl="0" indent="-285750" algn="just">
              <a:buFont typeface="Wingdings" panose="05000000000000000000" pitchFamily="2" charset="2"/>
              <a:buChar char="Ø"/>
            </a:pPr>
            <a:r>
              <a:rPr lang="pl-PL" dirty="0"/>
              <a:t>Ubezpieczenie,</a:t>
            </a:r>
          </a:p>
          <a:p>
            <a:pPr marL="285750" lvl="0" indent="-285750" algn="just">
              <a:buFont typeface="Wingdings" panose="05000000000000000000" pitchFamily="2" charset="2"/>
              <a:buChar char="Ø"/>
            </a:pPr>
            <a:r>
              <a:rPr lang="pl-PL" dirty="0"/>
              <a:t>Telefon, </a:t>
            </a:r>
          </a:p>
          <a:p>
            <a:pPr marL="285750" lvl="0" indent="-285750" algn="just">
              <a:buFont typeface="Wingdings" panose="05000000000000000000" pitchFamily="2" charset="2"/>
              <a:buChar char="Ø"/>
            </a:pPr>
            <a:r>
              <a:rPr lang="pl-PL" dirty="0"/>
              <a:t>Wyjazdy,</a:t>
            </a:r>
          </a:p>
          <a:p>
            <a:pPr marL="285750" lvl="0" indent="-285750" algn="just">
              <a:buFont typeface="Wingdings" panose="05000000000000000000" pitchFamily="2" charset="2"/>
              <a:buChar char="Ø"/>
            </a:pPr>
            <a:r>
              <a:rPr lang="pl-PL" dirty="0"/>
              <a:t>Rozrywka, </a:t>
            </a:r>
          </a:p>
          <a:p>
            <a:pPr marL="285750" lvl="0" indent="-285750" algn="just">
              <a:buFont typeface="Wingdings" panose="05000000000000000000" pitchFamily="2" charset="2"/>
              <a:buChar char="Ø"/>
            </a:pPr>
            <a:r>
              <a:rPr lang="pl-PL" dirty="0"/>
              <a:t>Udział w kosztach lokalu/domu,</a:t>
            </a:r>
          </a:p>
          <a:p>
            <a:pPr marL="285750" lvl="0" indent="-285750" algn="just">
              <a:buFont typeface="Wingdings" panose="05000000000000000000" pitchFamily="2" charset="2"/>
              <a:buChar char="Ø"/>
            </a:pPr>
            <a:r>
              <a:rPr lang="pl-PL" dirty="0"/>
              <a:t>Rata kredytu/pożyczki,</a:t>
            </a:r>
          </a:p>
          <a:p>
            <a:pPr marL="285750" lvl="0" indent="-285750" algn="just">
              <a:buFont typeface="Wingdings" panose="05000000000000000000" pitchFamily="2" charset="2"/>
              <a:buChar char="Ø"/>
            </a:pPr>
            <a:r>
              <a:rPr lang="pl-PL" dirty="0"/>
              <a:t>Leasing,</a:t>
            </a:r>
          </a:p>
          <a:p>
            <a:pPr marL="285750" lvl="0" indent="-285750" algn="just">
              <a:buFont typeface="Wingdings" panose="05000000000000000000" pitchFamily="2" charset="2"/>
              <a:buChar char="Ø"/>
            </a:pPr>
            <a:r>
              <a:rPr lang="pl-PL" dirty="0"/>
              <a:t>Paliwo/karta miejska,</a:t>
            </a:r>
          </a:p>
          <a:p>
            <a:pPr marL="285750" lvl="0" indent="-285750" algn="just">
              <a:buFont typeface="Wingdings" panose="05000000000000000000" pitchFamily="2" charset="2"/>
              <a:buChar char="Ø"/>
            </a:pPr>
            <a:r>
              <a:rPr lang="pl-PL" dirty="0"/>
              <a:t>Inne – indywidualne potrzeby rodzica.</a:t>
            </a:r>
          </a:p>
        </p:txBody>
      </p:sp>
      <p:sp>
        <p:nvSpPr>
          <p:cNvPr id="3" name="Symbol zastępczy stopki 2">
            <a:extLst>
              <a:ext uri="{FF2B5EF4-FFF2-40B4-BE49-F238E27FC236}">
                <a16:creationId xmlns:a16="http://schemas.microsoft.com/office/drawing/2014/main" id="{9CFCEDF9-1715-4262-95FC-4BA5A4454502}"/>
              </a:ext>
            </a:extLst>
          </p:cNvPr>
          <p:cNvSpPr>
            <a:spLocks noGrp="1"/>
          </p:cNvSpPr>
          <p:nvPr>
            <p:ph type="ftr" sz="quarter" idx="11"/>
          </p:nvPr>
        </p:nvSpPr>
        <p:spPr/>
        <p:txBody>
          <a:bodyPr/>
          <a:lstStyle/>
          <a:p>
            <a:r>
              <a:rPr lang="pl-PL" dirty="0"/>
              <a:t>kontakt@adwokat-cichocka.pl</a:t>
            </a:r>
          </a:p>
        </p:txBody>
      </p:sp>
    </p:spTree>
    <p:extLst>
      <p:ext uri="{BB962C8B-B14F-4D97-AF65-F5344CB8AC3E}">
        <p14:creationId xmlns:p14="http://schemas.microsoft.com/office/powerpoint/2010/main" val="36606510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835696" y="548680"/>
            <a:ext cx="6840760" cy="5078313"/>
          </a:xfrm>
          <a:prstGeom prst="rect">
            <a:avLst/>
          </a:prstGeom>
        </p:spPr>
        <p:txBody>
          <a:bodyPr wrap="square">
            <a:spAutoFit/>
          </a:bodyPr>
          <a:lstStyle/>
          <a:p>
            <a:pPr algn="just"/>
            <a:r>
              <a:rPr lang="pl-PL" b="1" dirty="0"/>
              <a:t>Przykładowe dowody dla wykazania możliwości majątkowych i zarobkowych rodzica zobowiązanego do uiszczania alimentów:</a:t>
            </a:r>
          </a:p>
          <a:p>
            <a:pPr algn="just"/>
            <a:endParaRPr lang="pl-PL" dirty="0"/>
          </a:p>
          <a:p>
            <a:pPr marL="285750" lvl="0" indent="-285750" algn="just">
              <a:buFont typeface="Wingdings" panose="05000000000000000000" pitchFamily="2" charset="2"/>
              <a:buChar char="Ø"/>
            </a:pPr>
            <a:r>
              <a:rPr lang="pl-PL" dirty="0"/>
              <a:t>PIT za zeszły rok lub za kilka ostatnich lat – jeśli nim dysponujemy,</a:t>
            </a:r>
          </a:p>
          <a:p>
            <a:pPr marL="285750" lvl="0" indent="-285750" algn="just">
              <a:buFont typeface="Wingdings" panose="05000000000000000000" pitchFamily="2" charset="2"/>
              <a:buChar char="Ø"/>
            </a:pPr>
            <a:r>
              <a:rPr lang="pl-PL" dirty="0"/>
              <a:t>Umowa o pracę, zlecenie, dzieło, kontrakt B2B,</a:t>
            </a:r>
          </a:p>
          <a:p>
            <a:pPr marL="285750" lvl="0" indent="-285750" algn="just">
              <a:buFont typeface="Wingdings" panose="05000000000000000000" pitchFamily="2" charset="2"/>
              <a:buChar char="Ø"/>
            </a:pPr>
            <a:r>
              <a:rPr lang="pl-PL" dirty="0"/>
              <a:t>Dyplomy ukończenia studiów, </a:t>
            </a:r>
          </a:p>
          <a:p>
            <a:pPr marL="285750" lvl="0" indent="-285750" algn="just">
              <a:buFont typeface="Wingdings" panose="05000000000000000000" pitchFamily="2" charset="2"/>
              <a:buChar char="Ø"/>
            </a:pPr>
            <a:r>
              <a:rPr lang="pl-PL" dirty="0"/>
              <a:t>Wydruk z </a:t>
            </a:r>
            <a:r>
              <a:rPr lang="pl-PL" dirty="0" err="1"/>
              <a:t>Linkedin</a:t>
            </a:r>
            <a:r>
              <a:rPr lang="pl-PL" dirty="0"/>
              <a:t>, </a:t>
            </a:r>
          </a:p>
          <a:p>
            <a:pPr marL="285750" lvl="0" indent="-285750" algn="just">
              <a:buFont typeface="Wingdings" panose="05000000000000000000" pitchFamily="2" charset="2"/>
              <a:buChar char="Ø"/>
            </a:pPr>
            <a:r>
              <a:rPr lang="pl-PL" dirty="0"/>
              <a:t>Wydruki z CEIDG lub KRS – jeżeli rodzic prowadzi działalność gospodarczą, posiada udziały w spółce,</a:t>
            </a:r>
          </a:p>
          <a:p>
            <a:pPr marL="285750" lvl="0" indent="-285750" algn="just">
              <a:buFont typeface="Wingdings" panose="05000000000000000000" pitchFamily="2" charset="2"/>
              <a:buChar char="Ø"/>
            </a:pPr>
            <a:r>
              <a:rPr lang="pl-PL" dirty="0"/>
              <a:t>Lista znanych nam nieruchomości + wydruk KW (jeżeli znamy numer), </a:t>
            </a:r>
          </a:p>
          <a:p>
            <a:pPr marL="285750" lvl="0" indent="-285750" algn="just">
              <a:buFont typeface="Wingdings" panose="05000000000000000000" pitchFamily="2" charset="2"/>
              <a:buChar char="Ø"/>
            </a:pPr>
            <a:r>
              <a:rPr lang="pl-PL" dirty="0"/>
              <a:t>Lista znanych nam rachunków bankowych – pamiętajmy chociażby o wskazaniu tego, z którego drugi rodzic lub dziecko otrzymywało dotychczas przelewy, </a:t>
            </a:r>
          </a:p>
          <a:p>
            <a:pPr marL="285750" lvl="0" indent="-285750" algn="just">
              <a:buFont typeface="Wingdings" panose="05000000000000000000" pitchFamily="2" charset="2"/>
              <a:buChar char="Ø"/>
            </a:pPr>
            <a:r>
              <a:rPr lang="pl-PL" dirty="0"/>
              <a:t>Lista pojazdów mechanicznych i innych wartościowych przedmiotów, o których mamy wiedzę. </a:t>
            </a:r>
          </a:p>
        </p:txBody>
      </p:sp>
      <p:sp>
        <p:nvSpPr>
          <p:cNvPr id="4" name="Symbol zastępczy stopki 3">
            <a:extLst>
              <a:ext uri="{FF2B5EF4-FFF2-40B4-BE49-F238E27FC236}">
                <a16:creationId xmlns:a16="http://schemas.microsoft.com/office/drawing/2014/main" id="{2606DB34-F0FD-48CB-A8F9-5998390AC7D3}"/>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3783168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727176" y="1988840"/>
            <a:ext cx="7416824" cy="3139321"/>
          </a:xfrm>
          <a:prstGeom prst="rect">
            <a:avLst/>
          </a:prstGeom>
        </p:spPr>
        <p:txBody>
          <a:bodyPr wrap="square">
            <a:spAutoFit/>
          </a:bodyPr>
          <a:lstStyle/>
          <a:p>
            <a:pPr algn="just"/>
            <a:r>
              <a:rPr lang="pl-PL" b="1" dirty="0"/>
              <a:t>Kolejność zobowiązanych do alimentacji – zgodnie z art. 129 </a:t>
            </a:r>
            <a:r>
              <a:rPr lang="pl-PL" b="1" dirty="0" err="1"/>
              <a:t>k.r.o</a:t>
            </a:r>
            <a:r>
              <a:rPr lang="pl-PL" dirty="0"/>
              <a:t>.:</a:t>
            </a:r>
          </a:p>
          <a:p>
            <a:pPr algn="just"/>
            <a:endParaRPr lang="pl-PL" dirty="0"/>
          </a:p>
          <a:p>
            <a:pPr marL="285750" lvl="0" indent="-285750" algn="just">
              <a:buFont typeface="Wingdings" panose="05000000000000000000" pitchFamily="2" charset="2"/>
              <a:buChar char="Ø"/>
            </a:pPr>
            <a:r>
              <a:rPr lang="pl-PL" i="1" dirty="0"/>
              <a:t>Obowiązek alimentacyjny obciąża zstępnych przed wstępnymi – czyli najprościej w odniesieniu do małoletniego dziecka: rodziców, przed dziadkami, </a:t>
            </a:r>
          </a:p>
          <a:p>
            <a:pPr lvl="0" algn="just"/>
            <a:endParaRPr lang="pl-PL" dirty="0"/>
          </a:p>
          <a:p>
            <a:pPr marL="285750" lvl="0" indent="-285750" algn="just">
              <a:buFont typeface="Wingdings" panose="05000000000000000000" pitchFamily="2" charset="2"/>
              <a:buChar char="Ø"/>
            </a:pPr>
            <a:r>
              <a:rPr lang="pl-PL" i="1" dirty="0"/>
              <a:t>Obowiązek alimentacyjny obciąża wstępnych przed rodzeństwem – czyli np. dziadków dziecka przed rodzeństwem dziecka.</a:t>
            </a:r>
            <a:endParaRPr lang="pl-PL" dirty="0"/>
          </a:p>
          <a:p>
            <a:pPr algn="just"/>
            <a:endParaRPr lang="pl-PL" dirty="0">
              <a:latin typeface="Cambria" pitchFamily="18" charset="0"/>
              <a:ea typeface="Cambria" pitchFamily="18" charset="0"/>
            </a:endParaRPr>
          </a:p>
        </p:txBody>
      </p:sp>
      <p:sp>
        <p:nvSpPr>
          <p:cNvPr id="3" name="Symbol zastępczy stopki 2">
            <a:extLst>
              <a:ext uri="{FF2B5EF4-FFF2-40B4-BE49-F238E27FC236}">
                <a16:creationId xmlns:a16="http://schemas.microsoft.com/office/drawing/2014/main" id="{C7D7F7B7-9C39-426F-82CB-79357AE61CE5}"/>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9963017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0097E96A-962F-4661-937E-F197DE3181FE}"/>
              </a:ext>
            </a:extLst>
          </p:cNvPr>
          <p:cNvSpPr>
            <a:spLocks noGrp="1"/>
          </p:cNvSpPr>
          <p:nvPr>
            <p:ph type="ftr" sz="quarter" idx="11"/>
          </p:nvPr>
        </p:nvSpPr>
        <p:spPr/>
        <p:txBody>
          <a:bodyPr/>
          <a:lstStyle/>
          <a:p>
            <a:r>
              <a:rPr lang="pl-PL"/>
              <a:t>kontakt@adwokat-cichocka.pl</a:t>
            </a:r>
          </a:p>
        </p:txBody>
      </p:sp>
      <p:sp>
        <p:nvSpPr>
          <p:cNvPr id="4" name="Prostokąt 3">
            <a:extLst>
              <a:ext uri="{FF2B5EF4-FFF2-40B4-BE49-F238E27FC236}">
                <a16:creationId xmlns:a16="http://schemas.microsoft.com/office/drawing/2014/main" id="{0F4DA0F5-39DE-4FE0-81DD-339AA709A51A}"/>
              </a:ext>
            </a:extLst>
          </p:cNvPr>
          <p:cNvSpPr/>
          <p:nvPr/>
        </p:nvSpPr>
        <p:spPr>
          <a:xfrm>
            <a:off x="1485097" y="764704"/>
            <a:ext cx="7551399" cy="4610173"/>
          </a:xfrm>
          <a:prstGeom prst="rect">
            <a:avLst/>
          </a:prstGeom>
        </p:spPr>
        <p:txBody>
          <a:bodyPr wrap="square">
            <a:spAutoFit/>
          </a:bodyPr>
          <a:lstStyle/>
          <a:p>
            <a:pPr algn="just">
              <a:lnSpc>
                <a:spcPct val="150000"/>
              </a:lnSpc>
              <a:spcAft>
                <a:spcPts val="0"/>
              </a:spcAft>
            </a:pPr>
            <a:r>
              <a:rPr lang="pl-PL" b="1" u="sng" dirty="0">
                <a:solidFill>
                  <a:srgbClr val="000000"/>
                </a:solidFill>
                <a:latin typeface="+mj-lt"/>
                <a:ea typeface="Times New Roman" panose="02020603050405020304" pitchFamily="18" charset="0"/>
                <a:cs typeface="Calibri" panose="020F0502020204030204" pitchFamily="34" charset="0"/>
              </a:rPr>
              <a:t>Przykładowe zobowiązania:</a:t>
            </a:r>
            <a:endParaRPr lang="pl-PL" sz="1600" dirty="0">
              <a:latin typeface="+mj-lt"/>
              <a:ea typeface="Calibri" panose="020F0502020204030204" pitchFamily="34" charset="0"/>
              <a:cs typeface="Times New Roman" panose="02020603050405020304" pitchFamily="18" charset="0"/>
            </a:endParaRPr>
          </a:p>
          <a:p>
            <a:pPr algn="just">
              <a:lnSpc>
                <a:spcPct val="150000"/>
              </a:lnSpc>
              <a:spcAft>
                <a:spcPts val="0"/>
              </a:spcAft>
            </a:pPr>
            <a:r>
              <a:rPr lang="pl-PL" dirty="0">
                <a:solidFill>
                  <a:srgbClr val="000000"/>
                </a:solidFill>
                <a:latin typeface="+mj-lt"/>
                <a:ea typeface="Times New Roman" panose="02020603050405020304" pitchFamily="18" charset="0"/>
                <a:cs typeface="Calibri" panose="020F0502020204030204" pitchFamily="34" charset="0"/>
              </a:rPr>
              <a:t> </a:t>
            </a:r>
            <a:endParaRPr lang="pl-PL" sz="1600" dirty="0">
              <a:latin typeface="+mj-lt"/>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eriod"/>
            </a:pPr>
            <a:r>
              <a:rPr lang="pl-PL" b="1" dirty="0">
                <a:solidFill>
                  <a:srgbClr val="000000"/>
                </a:solidFill>
                <a:latin typeface="+mj-lt"/>
                <a:ea typeface="Calibri" panose="020F0502020204030204" pitchFamily="34" charset="0"/>
                <a:cs typeface="Calibri" panose="020F0502020204030204" pitchFamily="34" charset="0"/>
              </a:rPr>
              <a:t>zobowiązanie pozwanego do przedłożenia do akt sprawy następujących dokumentów:</a:t>
            </a:r>
            <a:endParaRPr lang="pl-PL" sz="1600" dirty="0">
              <a:latin typeface="+mj-lt"/>
              <a:ea typeface="Calibri" panose="020F0502020204030204" pitchFamily="34" charset="0"/>
              <a:cs typeface="Times New Roman" panose="02020603050405020304" pitchFamily="18" charset="0"/>
            </a:endParaRPr>
          </a:p>
          <a:p>
            <a:pPr algn="just">
              <a:lnSpc>
                <a:spcPct val="150000"/>
              </a:lnSpc>
              <a:spcAft>
                <a:spcPts val="0"/>
              </a:spcAft>
            </a:pPr>
            <a:r>
              <a:rPr lang="pl-PL" dirty="0">
                <a:solidFill>
                  <a:srgbClr val="000000"/>
                </a:solidFill>
                <a:latin typeface="+mj-lt"/>
                <a:ea typeface="Calibri" panose="020F0502020204030204" pitchFamily="34" charset="0"/>
                <a:cs typeface="Calibri" panose="020F0502020204030204" pitchFamily="34" charset="0"/>
              </a:rPr>
              <a:t> </a:t>
            </a:r>
            <a:endParaRPr lang="pl-PL" sz="1600" dirty="0">
              <a:latin typeface="+mj-lt"/>
              <a:ea typeface="Calibri" panose="020F0502020204030204" pitchFamily="34" charset="0"/>
              <a:cs typeface="Times New Roman" panose="02020603050405020304" pitchFamily="18" charset="0"/>
            </a:endParaRPr>
          </a:p>
          <a:p>
            <a:pPr marL="285750" lvl="0" indent="-285750" algn="just">
              <a:lnSpc>
                <a:spcPct val="150000"/>
              </a:lnSpc>
              <a:spcAft>
                <a:spcPts val="0"/>
              </a:spcAft>
              <a:buFont typeface="Wingdings" panose="05000000000000000000" pitchFamily="2" charset="2"/>
              <a:buChar char="Ø"/>
            </a:pPr>
            <a:r>
              <a:rPr lang="pl-PL" dirty="0">
                <a:solidFill>
                  <a:srgbClr val="000000"/>
                </a:solidFill>
                <a:latin typeface="+mj-lt"/>
                <a:ea typeface="Calibri" panose="020F0502020204030204" pitchFamily="34" charset="0"/>
                <a:cs typeface="Calibri" panose="020F0502020204030204" pitchFamily="34" charset="0"/>
              </a:rPr>
              <a:t>PIT za określone lata, </a:t>
            </a:r>
            <a:endParaRPr lang="pl-PL" sz="1600" dirty="0">
              <a:latin typeface="+mj-lt"/>
              <a:ea typeface="Calibri" panose="020F0502020204030204" pitchFamily="34" charset="0"/>
              <a:cs typeface="Times New Roman" panose="02020603050405020304" pitchFamily="18" charset="0"/>
            </a:endParaRPr>
          </a:p>
          <a:p>
            <a:pPr marL="285750" lvl="0" indent="-285750" algn="just">
              <a:lnSpc>
                <a:spcPct val="150000"/>
              </a:lnSpc>
              <a:spcAft>
                <a:spcPts val="0"/>
              </a:spcAft>
              <a:buFont typeface="Wingdings" panose="05000000000000000000" pitchFamily="2" charset="2"/>
              <a:buChar char="Ø"/>
            </a:pPr>
            <a:r>
              <a:rPr lang="pl-PL" dirty="0">
                <a:solidFill>
                  <a:srgbClr val="000000"/>
                </a:solidFill>
                <a:latin typeface="+mj-lt"/>
                <a:ea typeface="Calibri" panose="020F0502020204030204" pitchFamily="34" charset="0"/>
                <a:cs typeface="Calibri" panose="020F0502020204030204" pitchFamily="34" charset="0"/>
              </a:rPr>
              <a:t>aktualnej umowy o pracę, zlecenie, itd., </a:t>
            </a:r>
            <a:endParaRPr lang="pl-PL" sz="1600" dirty="0">
              <a:latin typeface="+mj-lt"/>
              <a:ea typeface="Calibri" panose="020F0502020204030204" pitchFamily="34" charset="0"/>
              <a:cs typeface="Times New Roman" panose="02020603050405020304" pitchFamily="18" charset="0"/>
            </a:endParaRPr>
          </a:p>
          <a:p>
            <a:pPr marL="285750" lvl="0" indent="-285750" algn="just">
              <a:lnSpc>
                <a:spcPct val="150000"/>
              </a:lnSpc>
              <a:spcAft>
                <a:spcPts val="0"/>
              </a:spcAft>
              <a:buFont typeface="Wingdings" panose="05000000000000000000" pitchFamily="2" charset="2"/>
              <a:buChar char="Ø"/>
            </a:pPr>
            <a:r>
              <a:rPr lang="pl-PL" dirty="0">
                <a:solidFill>
                  <a:srgbClr val="000000"/>
                </a:solidFill>
                <a:latin typeface="+mj-lt"/>
                <a:ea typeface="Calibri" panose="020F0502020204030204" pitchFamily="34" charset="0"/>
                <a:cs typeface="Calibri" panose="020F0502020204030204" pitchFamily="34" charset="0"/>
              </a:rPr>
              <a:t>zaświadczenia o zarobkach netto i brutto ze wszystkimi dodatkami (w tym dodatkami stażowymi), premiami, nagrodami uznaniowymi i godzinami nadliczbowymi za okres ostatnich sześciu miesięcy,  </a:t>
            </a:r>
            <a:endParaRPr lang="pl-PL" sz="16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471850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15C07926-F4EA-4E67-AE3A-D11798D73A43}"/>
              </a:ext>
            </a:extLst>
          </p:cNvPr>
          <p:cNvSpPr/>
          <p:nvPr/>
        </p:nvSpPr>
        <p:spPr>
          <a:xfrm>
            <a:off x="1331640" y="620688"/>
            <a:ext cx="7632848" cy="5441170"/>
          </a:xfrm>
          <a:prstGeom prst="rect">
            <a:avLst/>
          </a:prstGeom>
        </p:spPr>
        <p:txBody>
          <a:bodyPr wrap="square">
            <a:spAutoFit/>
          </a:bodyPr>
          <a:lstStyle/>
          <a:p>
            <a:pPr marL="285750" lvl="0" indent="-285750" algn="just">
              <a:lnSpc>
                <a:spcPct val="150000"/>
              </a:lnSpc>
              <a:spcAft>
                <a:spcPts val="0"/>
              </a:spcAft>
              <a:buFont typeface="Wingdings" panose="05000000000000000000" pitchFamily="2" charset="2"/>
              <a:buChar char="Ø"/>
            </a:pPr>
            <a:r>
              <a:rPr lang="pl-PL" dirty="0">
                <a:solidFill>
                  <a:srgbClr val="000000"/>
                </a:solidFill>
                <a:ea typeface="Calibri" panose="020F0502020204030204" pitchFamily="34" charset="0"/>
                <a:cs typeface="Calibri" panose="020F0502020204030204" pitchFamily="34" charset="0"/>
              </a:rPr>
              <a:t>historii wszystkich rachunków bankowych, oszczędnościowych, inwestycyjnych, walutowych, lokat terminowych, kart kredytowych posiadanych przez pozwanego za dany okres,</a:t>
            </a:r>
            <a:endParaRPr lang="pl-PL" sz="1600" dirty="0">
              <a:ea typeface="Calibri" panose="020F0502020204030204" pitchFamily="34" charset="0"/>
              <a:cs typeface="Times New Roman" panose="02020603050405020304" pitchFamily="18" charset="0"/>
            </a:endParaRPr>
          </a:p>
          <a:p>
            <a:pPr marL="285750" lvl="0" indent="-285750" algn="just">
              <a:lnSpc>
                <a:spcPct val="150000"/>
              </a:lnSpc>
              <a:spcAft>
                <a:spcPts val="0"/>
              </a:spcAft>
              <a:buFont typeface="Wingdings" panose="05000000000000000000" pitchFamily="2" charset="2"/>
              <a:buChar char="Ø"/>
            </a:pPr>
            <a:r>
              <a:rPr lang="pl-PL" dirty="0">
                <a:solidFill>
                  <a:srgbClr val="000000"/>
                </a:solidFill>
                <a:ea typeface="Calibri" panose="020F0502020204030204" pitchFamily="34" charset="0"/>
                <a:cs typeface="Calibri" panose="020F0502020204030204" pitchFamily="34" charset="0"/>
              </a:rPr>
              <a:t>informacji, czy pozwany posiada </a:t>
            </a:r>
            <a:r>
              <a:rPr lang="pl-PL" dirty="0" err="1">
                <a:solidFill>
                  <a:srgbClr val="000000"/>
                </a:solidFill>
                <a:ea typeface="Calibri" panose="020F0502020204030204" pitchFamily="34" charset="0"/>
                <a:cs typeface="Calibri" panose="020F0502020204030204" pitchFamily="34" charset="0"/>
              </a:rPr>
              <a:t>kryptowaluty</a:t>
            </a:r>
            <a:r>
              <a:rPr lang="pl-PL" dirty="0">
                <a:solidFill>
                  <a:srgbClr val="000000"/>
                </a:solidFill>
                <a:ea typeface="Calibri" panose="020F0502020204030204" pitchFamily="34" charset="0"/>
                <a:cs typeface="Calibri" panose="020F0502020204030204" pitchFamily="34" charset="0"/>
              </a:rPr>
              <a:t>, udziały, akcje i obligacje wraz z ich wykazem i wskazaniem ich wartości,</a:t>
            </a:r>
            <a:endParaRPr lang="pl-PL" sz="1600" dirty="0">
              <a:ea typeface="Calibri" panose="020F0502020204030204" pitchFamily="34" charset="0"/>
              <a:cs typeface="Times New Roman" panose="02020603050405020304" pitchFamily="18" charset="0"/>
            </a:endParaRPr>
          </a:p>
          <a:p>
            <a:pPr marL="285750" lvl="0" indent="-285750" algn="just">
              <a:lnSpc>
                <a:spcPct val="150000"/>
              </a:lnSpc>
              <a:spcAft>
                <a:spcPts val="0"/>
              </a:spcAft>
              <a:buFont typeface="Wingdings" panose="05000000000000000000" pitchFamily="2" charset="2"/>
              <a:buChar char="Ø"/>
            </a:pPr>
            <a:r>
              <a:rPr lang="pl-PL" dirty="0">
                <a:solidFill>
                  <a:srgbClr val="000000"/>
                </a:solidFill>
                <a:ea typeface="Calibri" panose="020F0502020204030204" pitchFamily="34" charset="0"/>
                <a:cs typeface="Calibri" panose="020F0502020204030204" pitchFamily="34" charset="0"/>
              </a:rPr>
              <a:t>informacji czy w danym okresie pozwanemu zostały wypłacone dywidendy i w jakiej wysokości, </a:t>
            </a:r>
            <a:endParaRPr lang="pl-PL" sz="1600" dirty="0">
              <a:ea typeface="Calibri" panose="020F0502020204030204" pitchFamily="34" charset="0"/>
              <a:cs typeface="Times New Roman" panose="02020603050405020304" pitchFamily="18" charset="0"/>
            </a:endParaRPr>
          </a:p>
          <a:p>
            <a:pPr marL="285750" lvl="0" indent="-285750" algn="just">
              <a:lnSpc>
                <a:spcPct val="150000"/>
              </a:lnSpc>
              <a:spcAft>
                <a:spcPts val="0"/>
              </a:spcAft>
              <a:buFont typeface="Wingdings" panose="05000000000000000000" pitchFamily="2" charset="2"/>
              <a:buChar char="Ø"/>
            </a:pPr>
            <a:r>
              <a:rPr lang="pl-PL" dirty="0">
                <a:solidFill>
                  <a:srgbClr val="000000"/>
                </a:solidFill>
                <a:ea typeface="Calibri" panose="020F0502020204030204" pitchFamily="34" charset="0"/>
                <a:cs typeface="Calibri" panose="020F0502020204030204" pitchFamily="34" charset="0"/>
              </a:rPr>
              <a:t>wykazu wszystkich nieruchomości stanowiących przedmiot własności lub współwłasności pozwanego wraz ze wskazaniem numerów ksiąg wieczystych,</a:t>
            </a:r>
            <a:endParaRPr lang="pl-PL" sz="1600" dirty="0">
              <a:ea typeface="Calibri" panose="020F0502020204030204" pitchFamily="34" charset="0"/>
              <a:cs typeface="Times New Roman" panose="02020603050405020304" pitchFamily="18" charset="0"/>
            </a:endParaRPr>
          </a:p>
          <a:p>
            <a:pPr marL="285750" lvl="0" indent="-285750" algn="just">
              <a:lnSpc>
                <a:spcPct val="150000"/>
              </a:lnSpc>
              <a:spcAft>
                <a:spcPts val="0"/>
              </a:spcAft>
              <a:buFont typeface="Wingdings" panose="05000000000000000000" pitchFamily="2" charset="2"/>
              <a:buChar char="Ø"/>
            </a:pPr>
            <a:r>
              <a:rPr lang="pl-PL" dirty="0">
                <a:solidFill>
                  <a:srgbClr val="000000"/>
                </a:solidFill>
                <a:ea typeface="Calibri" panose="020F0502020204030204" pitchFamily="34" charset="0"/>
                <a:cs typeface="Calibri" panose="020F0502020204030204" pitchFamily="34" charset="0"/>
              </a:rPr>
              <a:t>wykazu oraz kopii dowodów rejestracyjnych wszystkich pojazdów mechanicznych stanowiących własność pozwanego,</a:t>
            </a:r>
            <a:endParaRPr lang="pl-PL" sz="1600" dirty="0">
              <a:ea typeface="Calibri" panose="020F0502020204030204" pitchFamily="34" charset="0"/>
              <a:cs typeface="Times New Roman" panose="02020603050405020304" pitchFamily="18" charset="0"/>
            </a:endParaRPr>
          </a:p>
          <a:p>
            <a:pPr marL="285750" lvl="0" indent="-285750" algn="just">
              <a:lnSpc>
                <a:spcPct val="150000"/>
              </a:lnSpc>
              <a:spcAft>
                <a:spcPts val="0"/>
              </a:spcAft>
              <a:buFont typeface="Wingdings" panose="05000000000000000000" pitchFamily="2" charset="2"/>
              <a:buChar char="Ø"/>
            </a:pPr>
            <a:r>
              <a:rPr lang="pl-PL" dirty="0">
                <a:solidFill>
                  <a:srgbClr val="000000"/>
                </a:solidFill>
                <a:ea typeface="Calibri" panose="020F0502020204030204" pitchFamily="34" charset="0"/>
                <a:cs typeface="Calibri" panose="020F0502020204030204" pitchFamily="34" charset="0"/>
              </a:rPr>
              <a:t>wykazu wartościowych rzeczy ruchomych, </a:t>
            </a:r>
            <a:endParaRPr lang="pl-PL" sz="1600" dirty="0">
              <a:ea typeface="Calibri" panose="020F0502020204030204" pitchFamily="34" charset="0"/>
              <a:cs typeface="Times New Roman" panose="02020603050405020304" pitchFamily="18" charset="0"/>
            </a:endParaRPr>
          </a:p>
        </p:txBody>
      </p:sp>
      <p:sp>
        <p:nvSpPr>
          <p:cNvPr id="3" name="Symbol zastępczy stopki 2">
            <a:extLst>
              <a:ext uri="{FF2B5EF4-FFF2-40B4-BE49-F238E27FC236}">
                <a16:creationId xmlns:a16="http://schemas.microsoft.com/office/drawing/2014/main" id="{9B8C3352-F687-490E-BAC5-86D6119FAB55}"/>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252706349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1485096" y="188640"/>
            <a:ext cx="7407384" cy="5909310"/>
          </a:xfrm>
          <a:prstGeom prst="rect">
            <a:avLst/>
          </a:prstGeom>
        </p:spPr>
        <p:txBody>
          <a:bodyPr wrap="square">
            <a:spAutoFit/>
          </a:bodyPr>
          <a:lstStyle/>
          <a:p>
            <a:pPr algn="just"/>
            <a:r>
              <a:rPr lang="pl-PL" dirty="0"/>
              <a:t> </a:t>
            </a:r>
          </a:p>
          <a:p>
            <a:pPr lvl="0" algn="just"/>
            <a:r>
              <a:rPr lang="pl-PL" b="1" dirty="0"/>
              <a:t>2. zobowiązanie za pośrednictwem Sądu, tj. wniosek o zwrócenie się przez Sąd do:</a:t>
            </a:r>
          </a:p>
          <a:p>
            <a:pPr algn="just"/>
            <a:r>
              <a:rPr lang="pl-PL" b="1" dirty="0"/>
              <a:t> </a:t>
            </a:r>
          </a:p>
          <a:p>
            <a:pPr marL="285750" lvl="0" indent="-285750" algn="just">
              <a:buFont typeface="Wingdings" panose="05000000000000000000" pitchFamily="2" charset="2"/>
              <a:buChar char="Ø"/>
            </a:pPr>
            <a:r>
              <a:rPr lang="pl-PL" dirty="0"/>
              <a:t>zwrócenie się przez Sąd, bądź zobowiązanie pozwanego o zwrócenie się za pośrednictwem banku, w którym pozwany posiada rachunek bankowy do Krajowej Izby Rozliczeniowej (ul. Pileckiego 65, 02 – 781 Warszawa) o wskazanie, w jakich bankach lub SKOK pozwany posiada, posiadał lub był współposiadaczem rachunków bankowych, subkont lub innych produktów bankowych, jak również jakich rachunków bankowych, subkont lub innych produktów bankowych pozwany był użytkownikiem lub pełnomocnikiem w konkretnym okresie, a następnie, po uzyskaniu odpowiedzi, wnoszę o zwrócenie się przez Sąd do wskazanych przez KIR instytucji finansowych o przedłożenie do akt sprawy dokumentów w postaci historii transakcji za wskazany okres, z wyszczególnieniem sald </a:t>
            </a:r>
            <a:r>
              <a:rPr lang="pl-PL" dirty="0" err="1"/>
              <a:t>potransakcyjnych</a:t>
            </a:r>
            <a:r>
              <a:rPr lang="pl-PL" dirty="0"/>
              <a:t> oraz danych rachunków, z których i na które dokonywane były transakcje (numerów oraz danych posiadaczy i współposiadaczy rachunków),</a:t>
            </a:r>
          </a:p>
        </p:txBody>
      </p:sp>
      <p:sp>
        <p:nvSpPr>
          <p:cNvPr id="2" name="Symbol zastępczy stopki 1">
            <a:extLst>
              <a:ext uri="{FF2B5EF4-FFF2-40B4-BE49-F238E27FC236}">
                <a16:creationId xmlns:a16="http://schemas.microsoft.com/office/drawing/2014/main" id="{8DD6182E-A178-47B8-824D-805DC6D9BE54}"/>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25854813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9794D2CF-BA1C-4F66-A0E6-74E50C6C2B17}"/>
              </a:ext>
            </a:extLst>
          </p:cNvPr>
          <p:cNvSpPr>
            <a:spLocks noGrp="1"/>
          </p:cNvSpPr>
          <p:nvPr>
            <p:ph type="ftr" sz="quarter" idx="11"/>
          </p:nvPr>
        </p:nvSpPr>
        <p:spPr/>
        <p:txBody>
          <a:bodyPr/>
          <a:lstStyle/>
          <a:p>
            <a:r>
              <a:rPr lang="pl-PL"/>
              <a:t>kontakt@adwokat-cichocka.pl</a:t>
            </a:r>
          </a:p>
        </p:txBody>
      </p:sp>
      <p:sp>
        <p:nvSpPr>
          <p:cNvPr id="3" name="Prostokąt 2">
            <a:extLst>
              <a:ext uri="{FF2B5EF4-FFF2-40B4-BE49-F238E27FC236}">
                <a16:creationId xmlns:a16="http://schemas.microsoft.com/office/drawing/2014/main" id="{53C688B7-3BDA-47C2-A399-6C34280D09C4}"/>
              </a:ext>
            </a:extLst>
          </p:cNvPr>
          <p:cNvSpPr/>
          <p:nvPr/>
        </p:nvSpPr>
        <p:spPr>
          <a:xfrm>
            <a:off x="1331640" y="476672"/>
            <a:ext cx="7560840" cy="5737533"/>
          </a:xfrm>
          <a:prstGeom prst="rect">
            <a:avLst/>
          </a:prstGeom>
        </p:spPr>
        <p:txBody>
          <a:bodyPr wrap="square">
            <a:spAutoFit/>
          </a:bodyPr>
          <a:lstStyle/>
          <a:p>
            <a:pPr marL="285750" lvl="0" indent="-285750" algn="just">
              <a:lnSpc>
                <a:spcPct val="150000"/>
              </a:lnSpc>
              <a:spcAft>
                <a:spcPts val="0"/>
              </a:spcAft>
              <a:buClr>
                <a:srgbClr val="000000"/>
              </a:buClr>
              <a:buFont typeface="Wingdings" panose="05000000000000000000" pitchFamily="2" charset="2"/>
              <a:buChar char="Ø"/>
            </a:pPr>
            <a:r>
              <a:rPr lang="pl-PL" dirty="0">
                <a:solidFill>
                  <a:srgbClr val="000000"/>
                </a:solidFill>
                <a:latin typeface="+mj-lt"/>
                <a:ea typeface="Calibri" panose="020F0502020204030204" pitchFamily="34" charset="0"/>
                <a:cs typeface="Calibri" panose="020F0502020204030204" pitchFamily="34" charset="0"/>
              </a:rPr>
              <a:t>zwrócenie się przez Sąd do właściwego Urzędu Skarbowego i zobowiązanie do nadesłania rozliczeń podatkowych za wskazane lata, </a:t>
            </a:r>
            <a:endParaRPr lang="pl-PL" sz="1600" dirty="0">
              <a:latin typeface="+mj-lt"/>
              <a:ea typeface="Calibri" panose="020F0502020204030204" pitchFamily="34" charset="0"/>
              <a:cs typeface="Calibri" panose="020F0502020204030204" pitchFamily="34" charset="0"/>
            </a:endParaRPr>
          </a:p>
          <a:p>
            <a:pPr algn="just">
              <a:lnSpc>
                <a:spcPct val="150000"/>
              </a:lnSpc>
              <a:spcAft>
                <a:spcPts val="0"/>
              </a:spcAft>
            </a:pPr>
            <a:endParaRPr lang="pl-PL" dirty="0">
              <a:solidFill>
                <a:srgbClr val="000000"/>
              </a:solidFill>
              <a:latin typeface="+mj-lt"/>
              <a:ea typeface="Calibri" panose="020F0502020204030204" pitchFamily="34" charset="0"/>
              <a:cs typeface="Calibri" panose="020F0502020204030204" pitchFamily="34" charset="0"/>
            </a:endParaRPr>
          </a:p>
          <a:p>
            <a:pPr marL="285750" indent="-285750" algn="just">
              <a:lnSpc>
                <a:spcPct val="150000"/>
              </a:lnSpc>
              <a:spcAft>
                <a:spcPts val="0"/>
              </a:spcAft>
              <a:buFont typeface="Wingdings" panose="05000000000000000000" pitchFamily="2" charset="2"/>
              <a:buChar char="Ø"/>
            </a:pPr>
            <a:r>
              <a:rPr lang="pl-PL" dirty="0">
                <a:solidFill>
                  <a:srgbClr val="000000"/>
                </a:solidFill>
                <a:latin typeface="+mj-lt"/>
                <a:ea typeface="Calibri" panose="020F0502020204030204" pitchFamily="34" charset="0"/>
                <a:cs typeface="Calibri" panose="020F0502020204030204" pitchFamily="34" charset="0"/>
              </a:rPr>
              <a:t>zwrócenie się przez Sąd do pracodawcy pozwanego i zobowiązanie pracodawcy do wskazania numeru rachunku bankowego pozwanego, na który pracodawca przelewa uzyskiwane przez niego wynagrodzenia,</a:t>
            </a:r>
            <a:endParaRPr lang="pl-PL" sz="1600" dirty="0">
              <a:latin typeface="+mj-lt"/>
              <a:ea typeface="Calibri" panose="020F0502020204030204" pitchFamily="34" charset="0"/>
              <a:cs typeface="Calibri" panose="020F0502020204030204" pitchFamily="34" charset="0"/>
            </a:endParaRPr>
          </a:p>
          <a:p>
            <a:pPr marL="457200">
              <a:lnSpc>
                <a:spcPct val="107000"/>
              </a:lnSpc>
              <a:spcAft>
                <a:spcPts val="0"/>
              </a:spcAft>
            </a:pPr>
            <a:r>
              <a:rPr lang="pl-PL" dirty="0">
                <a:solidFill>
                  <a:srgbClr val="000000"/>
                </a:solidFill>
                <a:latin typeface="+mj-lt"/>
                <a:ea typeface="Calibri" panose="020F0502020204030204" pitchFamily="34" charset="0"/>
                <a:cs typeface="Calibri" panose="020F0502020204030204" pitchFamily="34" charset="0"/>
              </a:rPr>
              <a:t> </a:t>
            </a:r>
            <a:endParaRPr lang="pl-PL" sz="1600" dirty="0">
              <a:latin typeface="+mj-lt"/>
              <a:ea typeface="Calibri" panose="020F0502020204030204" pitchFamily="34" charset="0"/>
              <a:cs typeface="Times New Roman" panose="02020603050405020304" pitchFamily="18" charset="0"/>
            </a:endParaRPr>
          </a:p>
          <a:p>
            <a:pPr marL="285750" lvl="0" indent="-285750" algn="just">
              <a:lnSpc>
                <a:spcPct val="150000"/>
              </a:lnSpc>
              <a:spcAft>
                <a:spcPts val="0"/>
              </a:spcAft>
              <a:buClr>
                <a:srgbClr val="000000"/>
              </a:buClr>
              <a:buFont typeface="Wingdings" panose="05000000000000000000" pitchFamily="2" charset="2"/>
              <a:buChar char="Ø"/>
            </a:pPr>
            <a:r>
              <a:rPr lang="pl-PL" dirty="0">
                <a:solidFill>
                  <a:srgbClr val="000000"/>
                </a:solidFill>
                <a:latin typeface="+mj-lt"/>
                <a:ea typeface="Calibri" panose="020F0502020204030204" pitchFamily="34" charset="0"/>
                <a:cs typeface="Calibri" panose="020F0502020204030204" pitchFamily="34" charset="0"/>
              </a:rPr>
              <a:t>zwrócenie się przez Sąd do spółki, w której pozwany posiada udziały lub jest członkiem zarządu i zobowiązanie Spółki do wskazania wysokości dywidendy wypłaconej w określonych ściśle latach lub wysokości wynagrodzenia za sprawowanie funkcji członka zarządu.</a:t>
            </a:r>
            <a:endParaRPr lang="pl-PL" sz="1600" dirty="0">
              <a:effectLst/>
              <a:latin typeface="+mj-lt"/>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8882052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FEDF3419-2BB7-443A-B99A-600C18A90D73}"/>
              </a:ext>
            </a:extLst>
          </p:cNvPr>
          <p:cNvSpPr>
            <a:spLocks noGrp="1"/>
          </p:cNvSpPr>
          <p:nvPr>
            <p:ph type="ftr" sz="quarter" idx="11"/>
          </p:nvPr>
        </p:nvSpPr>
        <p:spPr/>
        <p:txBody>
          <a:bodyPr/>
          <a:lstStyle/>
          <a:p>
            <a:r>
              <a:rPr lang="pl-PL"/>
              <a:t>kontakt@adwokat-cichocka.pl</a:t>
            </a:r>
          </a:p>
        </p:txBody>
      </p:sp>
      <p:sp>
        <p:nvSpPr>
          <p:cNvPr id="3" name="Prostokąt 2">
            <a:extLst>
              <a:ext uri="{FF2B5EF4-FFF2-40B4-BE49-F238E27FC236}">
                <a16:creationId xmlns:a16="http://schemas.microsoft.com/office/drawing/2014/main" id="{398DE7A1-E464-475A-88E7-EA8161EB03A5}"/>
              </a:ext>
            </a:extLst>
          </p:cNvPr>
          <p:cNvSpPr/>
          <p:nvPr/>
        </p:nvSpPr>
        <p:spPr>
          <a:xfrm>
            <a:off x="1403648" y="703575"/>
            <a:ext cx="7200800" cy="4610173"/>
          </a:xfrm>
          <a:prstGeom prst="rect">
            <a:avLst/>
          </a:prstGeom>
        </p:spPr>
        <p:txBody>
          <a:bodyPr wrap="square">
            <a:spAutoFit/>
          </a:bodyPr>
          <a:lstStyle/>
          <a:p>
            <a:pPr algn="ctr">
              <a:lnSpc>
                <a:spcPct val="150000"/>
              </a:lnSpc>
              <a:spcAft>
                <a:spcPts val="0"/>
              </a:spcAft>
            </a:pPr>
            <a:endParaRPr lang="pl-PL" b="1" dirty="0">
              <a:solidFill>
                <a:srgbClr val="000000"/>
              </a:solidFill>
              <a:latin typeface="+mj-lt"/>
              <a:ea typeface="Times New Roman" panose="02020603050405020304" pitchFamily="18" charset="0"/>
              <a:cs typeface="Calibri" panose="020F0502020204030204" pitchFamily="34" charset="0"/>
            </a:endParaRPr>
          </a:p>
          <a:p>
            <a:pPr algn="ctr">
              <a:lnSpc>
                <a:spcPct val="150000"/>
              </a:lnSpc>
              <a:spcAft>
                <a:spcPts val="0"/>
              </a:spcAft>
            </a:pPr>
            <a:r>
              <a:rPr lang="pl-PL" b="1" dirty="0">
                <a:solidFill>
                  <a:srgbClr val="000000"/>
                </a:solidFill>
                <a:latin typeface="+mj-lt"/>
                <a:ea typeface="Times New Roman" panose="02020603050405020304" pitchFamily="18" charset="0"/>
                <a:cs typeface="Calibri" panose="020F0502020204030204" pitchFamily="34" charset="0"/>
              </a:rPr>
              <a:t>Art. 187§2 punkt 4 k.p.c.</a:t>
            </a:r>
            <a:endParaRPr lang="pl-PL" sz="1600" dirty="0">
              <a:latin typeface="+mj-lt"/>
              <a:ea typeface="Calibri" panose="020F0502020204030204" pitchFamily="34" charset="0"/>
              <a:cs typeface="Times New Roman" panose="02020603050405020304" pitchFamily="18" charset="0"/>
            </a:endParaRPr>
          </a:p>
          <a:p>
            <a:pPr algn="just">
              <a:lnSpc>
                <a:spcPct val="150000"/>
              </a:lnSpc>
              <a:spcAft>
                <a:spcPts val="0"/>
              </a:spcAft>
            </a:pPr>
            <a:r>
              <a:rPr lang="pl-PL" i="1" dirty="0">
                <a:solidFill>
                  <a:srgbClr val="000000"/>
                </a:solidFill>
                <a:latin typeface="+mj-lt"/>
                <a:ea typeface="Calibri" panose="020F0502020204030204" pitchFamily="34" charset="0"/>
                <a:cs typeface="Calibri" panose="020F0502020204030204" pitchFamily="34" charset="0"/>
              </a:rPr>
              <a:t> </a:t>
            </a:r>
            <a:endParaRPr lang="pl-PL" sz="1600" dirty="0">
              <a:latin typeface="+mj-lt"/>
              <a:ea typeface="Calibri" panose="020F0502020204030204" pitchFamily="34" charset="0"/>
              <a:cs typeface="Times New Roman" panose="02020603050405020304" pitchFamily="18" charset="0"/>
            </a:endParaRPr>
          </a:p>
          <a:p>
            <a:pPr algn="just">
              <a:lnSpc>
                <a:spcPct val="150000"/>
              </a:lnSpc>
              <a:spcAft>
                <a:spcPts val="0"/>
              </a:spcAft>
            </a:pPr>
            <a:r>
              <a:rPr lang="pl-PL" i="1" dirty="0">
                <a:solidFill>
                  <a:srgbClr val="000000"/>
                </a:solidFill>
                <a:latin typeface="+mj-lt"/>
                <a:ea typeface="Calibri" panose="020F0502020204030204" pitchFamily="34" charset="0"/>
                <a:cs typeface="Calibri" panose="020F0502020204030204" pitchFamily="34" charset="0"/>
              </a:rPr>
              <a:t>Pozew może zawierać wnioski o zabezpieczenie powództwa, nadanie wyrokowi rygoru natychmiastowej wykonalności i przeprowadzenie rozprawy w nieobecności powoda oraz wnioski służące do przygotowania rozprawy, a w szczególności wnioski o: zażądanie dowodów znajdujących się w sądach, urzędach lub u osób trzecich, </a:t>
            </a:r>
            <a:r>
              <a:rPr lang="pl-PL" b="1" i="1" u="sng" dirty="0">
                <a:solidFill>
                  <a:srgbClr val="000000"/>
                </a:solidFill>
                <a:latin typeface="+mj-lt"/>
                <a:ea typeface="Calibri" panose="020F0502020204030204" pitchFamily="34" charset="0"/>
                <a:cs typeface="Calibri" panose="020F0502020204030204" pitchFamily="34" charset="0"/>
              </a:rPr>
              <a:t>wraz z uprawdopodobnieniem, że strona sama nie może ich uzyskać</a:t>
            </a:r>
            <a:r>
              <a:rPr lang="pl-PL" b="1" u="sng" dirty="0">
                <a:solidFill>
                  <a:srgbClr val="000000"/>
                </a:solidFill>
                <a:latin typeface="+mj-lt"/>
                <a:ea typeface="Calibri" panose="020F0502020204030204" pitchFamily="34" charset="0"/>
                <a:cs typeface="Calibri" panose="020F0502020204030204" pitchFamily="34" charset="0"/>
              </a:rPr>
              <a:t>.</a:t>
            </a:r>
            <a:endParaRPr lang="pl-PL" sz="1600" dirty="0">
              <a:latin typeface="+mj-lt"/>
              <a:ea typeface="Calibri" panose="020F0502020204030204" pitchFamily="34" charset="0"/>
              <a:cs typeface="Times New Roman" panose="02020603050405020304" pitchFamily="18" charset="0"/>
            </a:endParaRPr>
          </a:p>
          <a:p>
            <a:pPr algn="just">
              <a:lnSpc>
                <a:spcPct val="150000"/>
              </a:lnSpc>
              <a:spcAft>
                <a:spcPts val="0"/>
              </a:spcAft>
            </a:pPr>
            <a:r>
              <a:rPr lang="pl-PL" dirty="0">
                <a:solidFill>
                  <a:srgbClr val="000000"/>
                </a:solidFill>
                <a:latin typeface="+mj-lt"/>
                <a:ea typeface="Times New Roman" panose="02020603050405020304" pitchFamily="18" charset="0"/>
                <a:cs typeface="Calibri" panose="020F0502020204030204" pitchFamily="34" charset="0"/>
              </a:rPr>
              <a:t> </a:t>
            </a:r>
            <a:endParaRPr lang="pl-PL" sz="16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974823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20A38C69-1A2B-4595-A41A-5DBC18500EE5}"/>
              </a:ext>
            </a:extLst>
          </p:cNvPr>
          <p:cNvSpPr>
            <a:spLocks noGrp="1"/>
          </p:cNvSpPr>
          <p:nvPr>
            <p:ph type="ftr" sz="quarter" idx="11"/>
          </p:nvPr>
        </p:nvSpPr>
        <p:spPr/>
        <p:txBody>
          <a:bodyPr/>
          <a:lstStyle/>
          <a:p>
            <a:r>
              <a:rPr lang="pl-PL"/>
              <a:t>kontakt@adwokat-cichocka.pl</a:t>
            </a:r>
          </a:p>
        </p:txBody>
      </p:sp>
      <p:sp>
        <p:nvSpPr>
          <p:cNvPr id="3" name="Prostokąt 2">
            <a:extLst>
              <a:ext uri="{FF2B5EF4-FFF2-40B4-BE49-F238E27FC236}">
                <a16:creationId xmlns:a16="http://schemas.microsoft.com/office/drawing/2014/main" id="{00B7019D-3D20-4A30-B6B1-711BB4CDBE90}"/>
              </a:ext>
            </a:extLst>
          </p:cNvPr>
          <p:cNvSpPr/>
          <p:nvPr/>
        </p:nvSpPr>
        <p:spPr>
          <a:xfrm>
            <a:off x="2051720" y="1484784"/>
            <a:ext cx="6120680" cy="4292842"/>
          </a:xfrm>
          <a:prstGeom prst="rect">
            <a:avLst/>
          </a:prstGeom>
        </p:spPr>
        <p:txBody>
          <a:bodyPr wrap="square">
            <a:spAutoFit/>
          </a:bodyPr>
          <a:lstStyle/>
          <a:p>
            <a:pPr algn="just">
              <a:lnSpc>
                <a:spcPct val="150000"/>
              </a:lnSpc>
              <a:spcAft>
                <a:spcPts val="0"/>
              </a:spcAft>
            </a:pPr>
            <a:r>
              <a:rPr lang="pl-PL" b="1" dirty="0">
                <a:solidFill>
                  <a:srgbClr val="000000"/>
                </a:solidFill>
                <a:latin typeface="+mj-lt"/>
                <a:ea typeface="Times New Roman" panose="02020603050405020304" pitchFamily="18" charset="0"/>
                <a:cs typeface="Calibri" panose="020F0502020204030204" pitchFamily="34" charset="0"/>
              </a:rPr>
              <a:t>Problematyka karty podatkowej! </a:t>
            </a:r>
          </a:p>
          <a:p>
            <a:pPr algn="just">
              <a:lnSpc>
                <a:spcPct val="150000"/>
              </a:lnSpc>
              <a:spcAft>
                <a:spcPts val="0"/>
              </a:spcAft>
            </a:pPr>
            <a:endParaRPr lang="pl-PL" b="1" dirty="0">
              <a:solidFill>
                <a:srgbClr val="000000"/>
              </a:solidFill>
              <a:latin typeface="+mj-lt"/>
              <a:ea typeface="Times New Roman" panose="02020603050405020304" pitchFamily="18" charset="0"/>
              <a:cs typeface="Calibri" panose="020F0502020204030204" pitchFamily="34" charset="0"/>
            </a:endParaRPr>
          </a:p>
          <a:p>
            <a:pPr algn="just">
              <a:lnSpc>
                <a:spcPct val="150000"/>
              </a:lnSpc>
            </a:pPr>
            <a:r>
              <a:rPr lang="pl-PL" b="1" dirty="0">
                <a:latin typeface="+mj-lt"/>
              </a:rPr>
              <a:t>Zabawa w detektywa </a:t>
            </a:r>
            <a:r>
              <a:rPr lang="pl-PL" b="1" dirty="0">
                <a:latin typeface="+mj-lt"/>
                <a:sym typeface="Segoe UI Emoji" panose="020B0502040204020203" pitchFamily="34" charset="0"/>
              </a:rPr>
              <a:t>😊</a:t>
            </a:r>
            <a:r>
              <a:rPr lang="pl-PL" b="1" dirty="0">
                <a:latin typeface="+mj-lt"/>
              </a:rPr>
              <a:t> -&gt; media społecznościowe</a:t>
            </a:r>
          </a:p>
          <a:p>
            <a:r>
              <a:rPr lang="pl-PL" b="1" dirty="0"/>
              <a:t>Wydruki:</a:t>
            </a:r>
            <a:endParaRPr lang="pl-PL" dirty="0"/>
          </a:p>
          <a:p>
            <a:pPr marL="285750" lvl="0" indent="-285750">
              <a:buFont typeface="Wingdings" panose="05000000000000000000" pitchFamily="2" charset="2"/>
              <a:buChar char="Ø"/>
            </a:pPr>
            <a:r>
              <a:rPr lang="pl-PL" b="1" dirty="0"/>
              <a:t>Facebook – np. zdjęcia z zagranicznych wakacji, odzież i gadżety marek luksusowych, </a:t>
            </a:r>
            <a:endParaRPr lang="pl-PL" dirty="0"/>
          </a:p>
          <a:p>
            <a:pPr marL="285750" lvl="0" indent="-285750">
              <a:buFont typeface="Wingdings" panose="05000000000000000000" pitchFamily="2" charset="2"/>
              <a:buChar char="Ø"/>
            </a:pPr>
            <a:r>
              <a:rPr lang="pl-PL" b="1" dirty="0"/>
              <a:t>Instagram,</a:t>
            </a:r>
            <a:endParaRPr lang="pl-PL" dirty="0"/>
          </a:p>
          <a:p>
            <a:pPr marL="285750" lvl="0" indent="-285750">
              <a:buFont typeface="Wingdings" panose="05000000000000000000" pitchFamily="2" charset="2"/>
              <a:buChar char="Ø"/>
            </a:pPr>
            <a:r>
              <a:rPr lang="pl-PL" b="1" dirty="0"/>
              <a:t>OLX – oferty sprzedaży domu, mieszkania, samochodu, itd.</a:t>
            </a:r>
            <a:endParaRPr lang="pl-PL" dirty="0"/>
          </a:p>
          <a:p>
            <a:pPr algn="just">
              <a:lnSpc>
                <a:spcPct val="150000"/>
              </a:lnSpc>
            </a:pPr>
            <a:endParaRPr lang="pl-PL" dirty="0">
              <a:latin typeface="+mj-lt"/>
            </a:endParaRPr>
          </a:p>
          <a:p>
            <a:r>
              <a:rPr lang="pl-PL" b="1" dirty="0">
                <a:latin typeface="+mj-lt"/>
              </a:rPr>
              <a:t>Świadkowie! </a:t>
            </a:r>
            <a:endParaRPr lang="pl-PL" dirty="0">
              <a:latin typeface="+mj-lt"/>
            </a:endParaRPr>
          </a:p>
          <a:p>
            <a:r>
              <a:rPr lang="pl-PL" dirty="0">
                <a:latin typeface="+mj-lt"/>
              </a:rPr>
              <a:t> </a:t>
            </a:r>
          </a:p>
          <a:p>
            <a:pPr algn="just">
              <a:lnSpc>
                <a:spcPct val="150000"/>
              </a:lnSpc>
              <a:spcAft>
                <a:spcPts val="0"/>
              </a:spcAft>
            </a:pPr>
            <a:endParaRPr lang="pl-PL" sz="16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9832922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CA988A92-1109-4A24-BD64-C56AA9A64CF8}"/>
              </a:ext>
            </a:extLst>
          </p:cNvPr>
          <p:cNvSpPr>
            <a:spLocks noGrp="1"/>
          </p:cNvSpPr>
          <p:nvPr>
            <p:ph type="ftr" sz="quarter" idx="11"/>
          </p:nvPr>
        </p:nvSpPr>
        <p:spPr/>
        <p:txBody>
          <a:bodyPr/>
          <a:lstStyle/>
          <a:p>
            <a:r>
              <a:rPr lang="pl-PL"/>
              <a:t>kontakt@adwokat-cichocka.pl</a:t>
            </a:r>
          </a:p>
        </p:txBody>
      </p:sp>
      <p:sp>
        <p:nvSpPr>
          <p:cNvPr id="3" name="Prostokąt 2">
            <a:extLst>
              <a:ext uri="{FF2B5EF4-FFF2-40B4-BE49-F238E27FC236}">
                <a16:creationId xmlns:a16="http://schemas.microsoft.com/office/drawing/2014/main" id="{0A0D50E9-EFC4-4F9A-B407-C781E7BBE2FE}"/>
              </a:ext>
            </a:extLst>
          </p:cNvPr>
          <p:cNvSpPr/>
          <p:nvPr/>
        </p:nvSpPr>
        <p:spPr>
          <a:xfrm>
            <a:off x="1619672" y="1030459"/>
            <a:ext cx="7128792" cy="3956404"/>
          </a:xfrm>
          <a:prstGeom prst="rect">
            <a:avLst/>
          </a:prstGeom>
        </p:spPr>
        <p:txBody>
          <a:bodyPr wrap="square">
            <a:spAutoFit/>
          </a:bodyPr>
          <a:lstStyle/>
          <a:p>
            <a:pPr algn="ctr">
              <a:lnSpc>
                <a:spcPct val="107000"/>
              </a:lnSpc>
              <a:spcAft>
                <a:spcPts val="0"/>
              </a:spcAft>
            </a:pPr>
            <a:r>
              <a:rPr lang="pl-PL" b="1" dirty="0">
                <a:solidFill>
                  <a:srgbClr val="000000"/>
                </a:solidFill>
                <a:latin typeface="+mj-lt"/>
                <a:ea typeface="Times New Roman" panose="02020603050405020304" pitchFamily="18" charset="0"/>
                <a:cs typeface="Calibri" panose="020F0502020204030204" pitchFamily="34" charset="0"/>
              </a:rPr>
              <a:t>Art. 135§2 </a:t>
            </a:r>
            <a:r>
              <a:rPr lang="pl-PL" b="1" dirty="0" err="1">
                <a:solidFill>
                  <a:srgbClr val="000000"/>
                </a:solidFill>
                <a:latin typeface="+mj-lt"/>
                <a:ea typeface="Times New Roman" panose="02020603050405020304" pitchFamily="18" charset="0"/>
                <a:cs typeface="Calibri" panose="020F0502020204030204" pitchFamily="34" charset="0"/>
              </a:rPr>
              <a:t>k.r.o</a:t>
            </a:r>
            <a:r>
              <a:rPr lang="pl-PL" b="1" dirty="0">
                <a:solidFill>
                  <a:srgbClr val="000000"/>
                </a:solidFill>
                <a:latin typeface="+mj-lt"/>
                <a:ea typeface="Times New Roman" panose="02020603050405020304" pitchFamily="18" charset="0"/>
                <a:cs typeface="Calibri" panose="020F0502020204030204" pitchFamily="34" charset="0"/>
              </a:rPr>
              <a:t>.</a:t>
            </a:r>
            <a:endParaRPr lang="pl-PL" sz="1600" dirty="0">
              <a:latin typeface="+mj-lt"/>
              <a:ea typeface="Calibri" panose="020F0502020204030204" pitchFamily="34" charset="0"/>
              <a:cs typeface="Times New Roman" panose="02020603050405020304" pitchFamily="18" charset="0"/>
            </a:endParaRPr>
          </a:p>
          <a:p>
            <a:pPr>
              <a:lnSpc>
                <a:spcPct val="107000"/>
              </a:lnSpc>
              <a:spcAft>
                <a:spcPts val="0"/>
              </a:spcAft>
            </a:pPr>
            <a:r>
              <a:rPr lang="pl-PL" b="1" dirty="0">
                <a:solidFill>
                  <a:srgbClr val="000000"/>
                </a:solidFill>
                <a:latin typeface="+mj-lt"/>
                <a:ea typeface="Times New Roman" panose="02020603050405020304" pitchFamily="18" charset="0"/>
                <a:cs typeface="Calibri" panose="020F0502020204030204" pitchFamily="34" charset="0"/>
              </a:rPr>
              <a:t> </a:t>
            </a:r>
            <a:endParaRPr lang="pl-PL" sz="1600" dirty="0">
              <a:latin typeface="+mj-lt"/>
              <a:ea typeface="Calibri" panose="020F0502020204030204" pitchFamily="34" charset="0"/>
              <a:cs typeface="Times New Roman" panose="02020603050405020304" pitchFamily="18" charset="0"/>
            </a:endParaRPr>
          </a:p>
          <a:p>
            <a:pPr algn="just">
              <a:lnSpc>
                <a:spcPct val="150000"/>
              </a:lnSpc>
              <a:spcAft>
                <a:spcPts val="0"/>
              </a:spcAft>
            </a:pPr>
            <a:r>
              <a:rPr lang="pl-PL" i="1" dirty="0">
                <a:solidFill>
                  <a:srgbClr val="000000"/>
                </a:solidFill>
                <a:latin typeface="+mj-lt"/>
                <a:ea typeface="Times New Roman" panose="02020603050405020304" pitchFamily="18" charset="0"/>
                <a:cs typeface="Calibri" panose="020F0502020204030204" pitchFamily="34" charset="0"/>
              </a:rPr>
              <a:t>Wykonanie obowiązku alimentacyjnego względem dziecka, które nie jest jeszcze w stanie utrzymać się samodzielnie albo wobec osoby niepełnosprawnej może polegać w całości lub w części na osobistych staraniach o utrzymanie lub o wychowanie uprawnionego; w takim wypadku świadczenie alimentacyjne pozostałych zobowiązanych polega na pokrywaniu w całości lub w części kosztów utrzymania lub wychowania uprawnionego</a:t>
            </a:r>
            <a:r>
              <a:rPr lang="pl-PL" dirty="0">
                <a:solidFill>
                  <a:srgbClr val="000000"/>
                </a:solidFill>
                <a:latin typeface="+mj-lt"/>
                <a:ea typeface="Times New Roman" panose="02020603050405020304" pitchFamily="18" charset="0"/>
                <a:cs typeface="Calibri" panose="020F0502020204030204" pitchFamily="34" charset="0"/>
              </a:rPr>
              <a:t>.</a:t>
            </a:r>
            <a:endParaRPr lang="pl-PL" sz="16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3479733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CA988A92-1109-4A24-BD64-C56AA9A64CF8}"/>
              </a:ext>
            </a:extLst>
          </p:cNvPr>
          <p:cNvSpPr>
            <a:spLocks noGrp="1"/>
          </p:cNvSpPr>
          <p:nvPr>
            <p:ph type="ftr" sz="quarter" idx="11"/>
          </p:nvPr>
        </p:nvSpPr>
        <p:spPr/>
        <p:txBody>
          <a:bodyPr/>
          <a:lstStyle/>
          <a:p>
            <a:r>
              <a:rPr lang="pl-PL" dirty="0"/>
              <a:t>kontakt@adwokat-cichocka.pl</a:t>
            </a:r>
          </a:p>
        </p:txBody>
      </p:sp>
      <p:sp>
        <p:nvSpPr>
          <p:cNvPr id="3" name="Prostokąt 2">
            <a:extLst>
              <a:ext uri="{FF2B5EF4-FFF2-40B4-BE49-F238E27FC236}">
                <a16:creationId xmlns:a16="http://schemas.microsoft.com/office/drawing/2014/main" id="{6B86D62A-7A10-483D-BF8C-15C482EFB821}"/>
              </a:ext>
            </a:extLst>
          </p:cNvPr>
          <p:cNvSpPr/>
          <p:nvPr/>
        </p:nvSpPr>
        <p:spPr>
          <a:xfrm>
            <a:off x="1403648" y="548680"/>
            <a:ext cx="7344816" cy="5441170"/>
          </a:xfrm>
          <a:prstGeom prst="rect">
            <a:avLst/>
          </a:prstGeom>
        </p:spPr>
        <p:txBody>
          <a:bodyPr wrap="square">
            <a:spAutoFit/>
          </a:bodyPr>
          <a:lstStyle/>
          <a:p>
            <a:pPr algn="just">
              <a:lnSpc>
                <a:spcPct val="150000"/>
              </a:lnSpc>
              <a:spcAft>
                <a:spcPts val="0"/>
              </a:spcAft>
            </a:pPr>
            <a:r>
              <a:rPr lang="pl-PL" b="1" dirty="0">
                <a:solidFill>
                  <a:srgbClr val="000000"/>
                </a:solidFill>
                <a:latin typeface="+mj-lt"/>
                <a:ea typeface="Times New Roman" panose="02020603050405020304" pitchFamily="18" charset="0"/>
                <a:cs typeface="Calibri" panose="020F0502020204030204" pitchFamily="34" charset="0"/>
              </a:rPr>
              <a:t>Osobiste starania – przykładowe dowody:</a:t>
            </a:r>
            <a:endParaRPr lang="pl-PL" sz="1600" dirty="0">
              <a:latin typeface="+mj-lt"/>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eriod"/>
            </a:pPr>
            <a:r>
              <a:rPr lang="pl-PL" dirty="0">
                <a:solidFill>
                  <a:srgbClr val="000000"/>
                </a:solidFill>
                <a:latin typeface="+mj-lt"/>
                <a:ea typeface="Times New Roman" panose="02020603050405020304" pitchFamily="18" charset="0"/>
                <a:cs typeface="Calibri" panose="020F0502020204030204" pitchFamily="34" charset="0"/>
              </a:rPr>
              <a:t>opinia z placówki edukacyjnej – obecność na zebraniach, kontakt rodzica ze szkołą, zaangażowanie w życie szkolne, </a:t>
            </a:r>
            <a:endParaRPr lang="pl-PL" sz="1600" dirty="0">
              <a:latin typeface="+mj-lt"/>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eriod"/>
            </a:pPr>
            <a:r>
              <a:rPr lang="pl-PL" dirty="0">
                <a:solidFill>
                  <a:srgbClr val="000000"/>
                </a:solidFill>
                <a:latin typeface="+mj-lt"/>
                <a:ea typeface="Times New Roman" panose="02020603050405020304" pitchFamily="18" charset="0"/>
                <a:cs typeface="Calibri" panose="020F0502020204030204" pitchFamily="34" charset="0"/>
              </a:rPr>
              <a:t>e dziennik – wydruk logowań, </a:t>
            </a:r>
            <a:endParaRPr lang="pl-PL" sz="1600" dirty="0">
              <a:latin typeface="+mj-lt"/>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eriod"/>
            </a:pPr>
            <a:r>
              <a:rPr lang="pl-PL" dirty="0">
                <a:solidFill>
                  <a:srgbClr val="000000"/>
                </a:solidFill>
                <a:latin typeface="+mj-lt"/>
                <a:ea typeface="Times New Roman" panose="02020603050405020304" pitchFamily="18" charset="0"/>
                <a:cs typeface="Calibri" panose="020F0502020204030204" pitchFamily="34" charset="0"/>
              </a:rPr>
              <a:t>zaświadczenia od poszczególnych lekarzy – obecność rodzica na wizytach lekarskich, </a:t>
            </a:r>
            <a:endParaRPr lang="pl-PL" sz="1600" dirty="0">
              <a:latin typeface="+mj-lt"/>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eriod"/>
            </a:pPr>
            <a:r>
              <a:rPr lang="pl-PL" dirty="0">
                <a:solidFill>
                  <a:srgbClr val="000000"/>
                </a:solidFill>
                <a:latin typeface="+mj-lt"/>
                <a:ea typeface="Times New Roman" panose="02020603050405020304" pitchFamily="18" charset="0"/>
                <a:cs typeface="Calibri" panose="020F0502020204030204" pitchFamily="34" charset="0"/>
              </a:rPr>
              <a:t>wydruki wiadomości SMS, mailowych, z Messengera itd.,</a:t>
            </a:r>
            <a:endParaRPr lang="pl-PL" sz="1600" dirty="0">
              <a:latin typeface="+mj-lt"/>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eriod"/>
            </a:pPr>
            <a:r>
              <a:rPr lang="pl-PL" dirty="0">
                <a:solidFill>
                  <a:srgbClr val="000000"/>
                </a:solidFill>
                <a:latin typeface="+mj-lt"/>
                <a:ea typeface="Times New Roman" panose="02020603050405020304" pitchFamily="18" charset="0"/>
                <a:cs typeface="Calibri" panose="020F0502020204030204" pitchFamily="34" charset="0"/>
              </a:rPr>
              <a:t>wydruki kalendarzy kontaktów,</a:t>
            </a:r>
            <a:endParaRPr lang="pl-PL" sz="1600" dirty="0">
              <a:latin typeface="+mj-lt"/>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eriod"/>
            </a:pPr>
            <a:r>
              <a:rPr lang="pl-PL" dirty="0">
                <a:solidFill>
                  <a:srgbClr val="000000"/>
                </a:solidFill>
                <a:latin typeface="+mj-lt"/>
                <a:ea typeface="Times New Roman" panose="02020603050405020304" pitchFamily="18" charset="0"/>
                <a:cs typeface="Calibri" panose="020F0502020204030204" pitchFamily="34" charset="0"/>
              </a:rPr>
              <a:t>postanowienie o kontaktach lub o zakazie kontaktów, porozumienie rodzicielskie funkcjonujące w praktyce w zakresie kontaktów, </a:t>
            </a:r>
            <a:endParaRPr lang="pl-PL" sz="1600" dirty="0">
              <a:latin typeface="+mj-lt"/>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eriod"/>
            </a:pPr>
            <a:r>
              <a:rPr lang="pl-PL" dirty="0">
                <a:solidFill>
                  <a:srgbClr val="000000"/>
                </a:solidFill>
                <a:latin typeface="+mj-lt"/>
                <a:ea typeface="Times New Roman" panose="02020603050405020304" pitchFamily="18" charset="0"/>
                <a:cs typeface="Calibri" panose="020F0502020204030204" pitchFamily="34" charset="0"/>
              </a:rPr>
              <a:t>zeznania świadków, </a:t>
            </a:r>
            <a:endParaRPr lang="pl-PL" sz="1600" dirty="0">
              <a:latin typeface="+mj-lt"/>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eriod"/>
            </a:pPr>
            <a:r>
              <a:rPr lang="pl-PL" dirty="0">
                <a:solidFill>
                  <a:srgbClr val="000000"/>
                </a:solidFill>
                <a:latin typeface="+mj-lt"/>
                <a:ea typeface="Times New Roman" panose="02020603050405020304" pitchFamily="18" charset="0"/>
                <a:cs typeface="Calibri" panose="020F0502020204030204" pitchFamily="34" charset="0"/>
              </a:rPr>
              <a:t>przesłuchanie stron. </a:t>
            </a:r>
            <a:endParaRPr lang="pl-PL" sz="16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3210163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CA988A92-1109-4A24-BD64-C56AA9A64CF8}"/>
              </a:ext>
            </a:extLst>
          </p:cNvPr>
          <p:cNvSpPr>
            <a:spLocks noGrp="1"/>
          </p:cNvSpPr>
          <p:nvPr>
            <p:ph type="ftr" sz="quarter" idx="11"/>
          </p:nvPr>
        </p:nvSpPr>
        <p:spPr/>
        <p:txBody>
          <a:bodyPr/>
          <a:lstStyle/>
          <a:p>
            <a:r>
              <a:rPr lang="pl-PL"/>
              <a:t>kontakt@adwokat-cichocka.pl</a:t>
            </a:r>
          </a:p>
        </p:txBody>
      </p:sp>
      <p:sp>
        <p:nvSpPr>
          <p:cNvPr id="3" name="Prostokąt 2">
            <a:extLst>
              <a:ext uri="{FF2B5EF4-FFF2-40B4-BE49-F238E27FC236}">
                <a16:creationId xmlns:a16="http://schemas.microsoft.com/office/drawing/2014/main" id="{1A854D0C-AB20-4790-B433-42356AFEE398}"/>
              </a:ext>
            </a:extLst>
          </p:cNvPr>
          <p:cNvSpPr/>
          <p:nvPr/>
        </p:nvSpPr>
        <p:spPr>
          <a:xfrm>
            <a:off x="1403648" y="764704"/>
            <a:ext cx="7560840" cy="4385175"/>
          </a:xfrm>
          <a:prstGeom prst="rect">
            <a:avLst/>
          </a:prstGeom>
        </p:spPr>
        <p:txBody>
          <a:bodyPr wrap="square">
            <a:spAutoFit/>
          </a:bodyPr>
          <a:lstStyle/>
          <a:p>
            <a:pPr algn="ctr">
              <a:lnSpc>
                <a:spcPct val="150000"/>
              </a:lnSpc>
              <a:spcAft>
                <a:spcPts val="0"/>
              </a:spcAft>
            </a:pPr>
            <a:r>
              <a:rPr lang="pl-PL" b="1" dirty="0">
                <a:solidFill>
                  <a:srgbClr val="000000"/>
                </a:solidFill>
                <a:latin typeface="+mj-lt"/>
                <a:ea typeface="Times New Roman" panose="02020603050405020304" pitchFamily="18" charset="0"/>
                <a:cs typeface="Calibri" panose="020F0502020204030204" pitchFamily="34" charset="0"/>
              </a:rPr>
              <a:t>Art. 138 </a:t>
            </a:r>
            <a:r>
              <a:rPr lang="pl-PL" b="1" dirty="0" err="1">
                <a:solidFill>
                  <a:srgbClr val="000000"/>
                </a:solidFill>
                <a:latin typeface="+mj-lt"/>
                <a:ea typeface="Times New Roman" panose="02020603050405020304" pitchFamily="18" charset="0"/>
                <a:cs typeface="Calibri" panose="020F0502020204030204" pitchFamily="34" charset="0"/>
              </a:rPr>
              <a:t>k.r.o</a:t>
            </a:r>
            <a:r>
              <a:rPr lang="pl-PL" b="1" dirty="0">
                <a:solidFill>
                  <a:srgbClr val="000000"/>
                </a:solidFill>
                <a:latin typeface="+mj-lt"/>
                <a:ea typeface="Times New Roman" panose="02020603050405020304" pitchFamily="18" charset="0"/>
                <a:cs typeface="Calibri" panose="020F0502020204030204" pitchFamily="34" charset="0"/>
              </a:rPr>
              <a:t>.</a:t>
            </a:r>
            <a:endParaRPr lang="pl-PL" sz="1600" dirty="0">
              <a:latin typeface="+mj-lt"/>
              <a:ea typeface="Calibri" panose="020F0502020204030204" pitchFamily="34" charset="0"/>
              <a:cs typeface="Times New Roman" panose="02020603050405020304" pitchFamily="18" charset="0"/>
            </a:endParaRPr>
          </a:p>
          <a:p>
            <a:pPr algn="just">
              <a:lnSpc>
                <a:spcPct val="150000"/>
              </a:lnSpc>
              <a:spcAft>
                <a:spcPts val="0"/>
              </a:spcAft>
            </a:pPr>
            <a:r>
              <a:rPr lang="pl-PL" dirty="0">
                <a:solidFill>
                  <a:srgbClr val="000000"/>
                </a:solidFill>
                <a:latin typeface="+mj-lt"/>
                <a:ea typeface="Times New Roman" panose="02020603050405020304" pitchFamily="18" charset="0"/>
                <a:cs typeface="Calibri" panose="020F0502020204030204" pitchFamily="34" charset="0"/>
              </a:rPr>
              <a:t> </a:t>
            </a:r>
            <a:endParaRPr lang="pl-PL" sz="1600" dirty="0">
              <a:latin typeface="+mj-lt"/>
              <a:ea typeface="Calibri" panose="020F0502020204030204" pitchFamily="34" charset="0"/>
              <a:cs typeface="Times New Roman" panose="02020603050405020304" pitchFamily="18" charset="0"/>
            </a:endParaRPr>
          </a:p>
          <a:p>
            <a:pPr algn="just">
              <a:lnSpc>
                <a:spcPct val="150000"/>
              </a:lnSpc>
              <a:spcAft>
                <a:spcPts val="0"/>
              </a:spcAft>
            </a:pPr>
            <a:r>
              <a:rPr lang="pl-PL" dirty="0">
                <a:solidFill>
                  <a:srgbClr val="333333"/>
                </a:solidFill>
                <a:latin typeface="+mj-lt"/>
                <a:ea typeface="Calibri" panose="020F0502020204030204" pitchFamily="34" charset="0"/>
                <a:cs typeface="Calibri" panose="020F0502020204030204" pitchFamily="34" charset="0"/>
              </a:rPr>
              <a:t>W razie zmiany stosunków można żądać zmiany orzeczenia lub umowy dotyczącej obowiązku alimentacyjnego.</a:t>
            </a:r>
          </a:p>
          <a:p>
            <a:pPr algn="just">
              <a:lnSpc>
                <a:spcPct val="150000"/>
              </a:lnSpc>
              <a:spcAft>
                <a:spcPts val="0"/>
              </a:spcAft>
            </a:pPr>
            <a:endParaRPr lang="pl-PL" sz="1600" dirty="0">
              <a:solidFill>
                <a:srgbClr val="333333"/>
              </a:solidFill>
              <a:effectLst/>
              <a:latin typeface="+mj-lt"/>
              <a:ea typeface="Calibri" panose="020F0502020204030204" pitchFamily="34" charset="0"/>
              <a:cs typeface="Calibri" panose="020F0502020204030204" pitchFamily="34" charset="0"/>
            </a:endParaRPr>
          </a:p>
          <a:p>
            <a:pPr algn="just"/>
            <a:r>
              <a:rPr lang="pl-PL" b="1" dirty="0"/>
              <a:t>Zmiana stosunków:</a:t>
            </a:r>
          </a:p>
          <a:p>
            <a:pPr algn="just"/>
            <a:endParaRPr lang="pl-PL" dirty="0"/>
          </a:p>
          <a:p>
            <a:pPr marL="285750" lvl="0" indent="-285750" algn="just">
              <a:buFont typeface="Wingdings" panose="05000000000000000000" pitchFamily="2" charset="2"/>
              <a:buChar char="Ø"/>
            </a:pPr>
            <a:r>
              <a:rPr lang="pl-PL" dirty="0"/>
              <a:t>zwiększenie lub zmniejszenie usprawiedliwionych potrzeb uprawnionego, </a:t>
            </a:r>
          </a:p>
          <a:p>
            <a:pPr marL="285750" lvl="0" indent="-285750" algn="just">
              <a:buFont typeface="Wingdings" panose="05000000000000000000" pitchFamily="2" charset="2"/>
              <a:buChar char="Ø"/>
            </a:pPr>
            <a:endParaRPr lang="pl-PL" dirty="0"/>
          </a:p>
          <a:p>
            <a:pPr marL="285750" lvl="0" indent="-285750" algn="just">
              <a:buFont typeface="Wingdings" panose="05000000000000000000" pitchFamily="2" charset="2"/>
              <a:buChar char="Ø"/>
            </a:pPr>
            <a:r>
              <a:rPr lang="pl-PL" dirty="0"/>
              <a:t>zwiększenie lub zmniejszenie możliwości zarobkowych i majątkowych zobowiązanego.</a:t>
            </a:r>
          </a:p>
          <a:p>
            <a:pPr algn="just">
              <a:lnSpc>
                <a:spcPct val="150000"/>
              </a:lnSpc>
              <a:spcAft>
                <a:spcPts val="0"/>
              </a:spcAft>
            </a:pPr>
            <a:endParaRPr lang="pl-PL" sz="16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2651890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CA988A92-1109-4A24-BD64-C56AA9A64CF8}"/>
              </a:ext>
            </a:extLst>
          </p:cNvPr>
          <p:cNvSpPr>
            <a:spLocks noGrp="1"/>
          </p:cNvSpPr>
          <p:nvPr>
            <p:ph type="ftr" sz="quarter" idx="11"/>
          </p:nvPr>
        </p:nvSpPr>
        <p:spPr/>
        <p:txBody>
          <a:bodyPr/>
          <a:lstStyle/>
          <a:p>
            <a:r>
              <a:rPr lang="pl-PL"/>
              <a:t>kontakt@adwokat-cichocka.pl</a:t>
            </a:r>
          </a:p>
        </p:txBody>
      </p:sp>
      <p:sp>
        <p:nvSpPr>
          <p:cNvPr id="3" name="Prostokąt 2">
            <a:extLst>
              <a:ext uri="{FF2B5EF4-FFF2-40B4-BE49-F238E27FC236}">
                <a16:creationId xmlns:a16="http://schemas.microsoft.com/office/drawing/2014/main" id="{53D720D2-C8BD-4825-BE6F-451A9560135E}"/>
              </a:ext>
            </a:extLst>
          </p:cNvPr>
          <p:cNvSpPr/>
          <p:nvPr/>
        </p:nvSpPr>
        <p:spPr>
          <a:xfrm>
            <a:off x="1485096" y="260648"/>
            <a:ext cx="7407383" cy="5979586"/>
          </a:xfrm>
          <a:prstGeom prst="rect">
            <a:avLst/>
          </a:prstGeom>
        </p:spPr>
        <p:txBody>
          <a:bodyPr wrap="square">
            <a:spAutoFit/>
          </a:bodyPr>
          <a:lstStyle/>
          <a:p>
            <a:pPr algn="just">
              <a:lnSpc>
                <a:spcPct val="150000"/>
              </a:lnSpc>
              <a:spcBef>
                <a:spcPts val="600"/>
              </a:spcBef>
              <a:spcAft>
                <a:spcPts val="750"/>
              </a:spcAft>
            </a:pPr>
            <a:r>
              <a:rPr lang="pl-PL" dirty="0">
                <a:solidFill>
                  <a:srgbClr val="333333"/>
                </a:solidFill>
                <a:latin typeface="+mj-lt"/>
                <a:ea typeface="Times New Roman" panose="02020603050405020304" pitchFamily="18" charset="0"/>
              </a:rPr>
              <a:t>„</a:t>
            </a:r>
            <a:r>
              <a:rPr lang="pl-PL" i="1" dirty="0">
                <a:solidFill>
                  <a:srgbClr val="333333"/>
                </a:solidFill>
                <a:latin typeface="+mj-lt"/>
                <a:ea typeface="Times New Roman" panose="02020603050405020304" pitchFamily="18" charset="0"/>
              </a:rPr>
              <a:t>Podstawą zmiany wysokości obowiązku alimentacyjnego w myśl art. 138 </a:t>
            </a:r>
            <a:r>
              <a:rPr lang="pl-PL" i="1" dirty="0" err="1">
                <a:solidFill>
                  <a:srgbClr val="333333"/>
                </a:solidFill>
                <a:latin typeface="+mj-lt"/>
                <a:ea typeface="Times New Roman" panose="02020603050405020304" pitchFamily="18" charset="0"/>
              </a:rPr>
              <a:t>k.r.o</a:t>
            </a:r>
            <a:r>
              <a:rPr lang="pl-PL" i="1" dirty="0">
                <a:solidFill>
                  <a:srgbClr val="333333"/>
                </a:solidFill>
                <a:latin typeface="+mj-lt"/>
                <a:ea typeface="Times New Roman" panose="02020603050405020304" pitchFamily="18" charset="0"/>
              </a:rPr>
              <a:t>. jest zmiana stosunków, przez którą rozumie się zwiększenie lub zmniejszenie usprawiedliwionych potrzeb uprawnionego albo możliwości zarobkowych zobowiązanego</a:t>
            </a:r>
            <a:r>
              <a:rPr lang="pl-PL" dirty="0">
                <a:solidFill>
                  <a:srgbClr val="333333"/>
                </a:solidFill>
                <a:latin typeface="+mj-lt"/>
                <a:ea typeface="Times New Roman" panose="02020603050405020304" pitchFamily="18" charset="0"/>
              </a:rPr>
              <a:t>”.</a:t>
            </a:r>
            <a:endParaRPr lang="pl-PL" dirty="0">
              <a:latin typeface="+mj-lt"/>
              <a:ea typeface="Times New Roman" panose="02020603050405020304" pitchFamily="18" charset="0"/>
            </a:endParaRPr>
          </a:p>
          <a:p>
            <a:pPr>
              <a:lnSpc>
                <a:spcPct val="150000"/>
              </a:lnSpc>
              <a:spcBef>
                <a:spcPts val="600"/>
              </a:spcBef>
              <a:spcAft>
                <a:spcPts val="750"/>
              </a:spcAft>
            </a:pPr>
            <a:r>
              <a:rPr lang="pl-PL" b="1" dirty="0">
                <a:solidFill>
                  <a:srgbClr val="333333"/>
                </a:solidFill>
                <a:latin typeface="+mj-lt"/>
                <a:ea typeface="Times New Roman" panose="02020603050405020304" pitchFamily="18" charset="0"/>
              </a:rPr>
              <a:t>Tak: wyrok SO w Kielcach z dnia 27 listopada 2013r., II Ca 1150/13</a:t>
            </a:r>
            <a:endParaRPr lang="pl-PL" dirty="0">
              <a:latin typeface="+mj-lt"/>
              <a:ea typeface="Times New Roman" panose="02020603050405020304" pitchFamily="18" charset="0"/>
            </a:endParaRPr>
          </a:p>
          <a:p>
            <a:pPr algn="just">
              <a:lnSpc>
                <a:spcPct val="150000"/>
              </a:lnSpc>
              <a:spcAft>
                <a:spcPts val="0"/>
              </a:spcAft>
            </a:pPr>
            <a:r>
              <a:rPr lang="pl-PL" dirty="0">
                <a:solidFill>
                  <a:srgbClr val="000000"/>
                </a:solidFill>
                <a:latin typeface="+mj-lt"/>
                <a:ea typeface="Times New Roman" panose="02020603050405020304" pitchFamily="18" charset="0"/>
                <a:cs typeface="Calibri" panose="020F0502020204030204" pitchFamily="34" charset="0"/>
              </a:rPr>
              <a:t> </a:t>
            </a:r>
            <a:endParaRPr lang="pl-PL" sz="1600" dirty="0">
              <a:latin typeface="+mj-lt"/>
              <a:ea typeface="Calibri" panose="020F0502020204030204" pitchFamily="34" charset="0"/>
              <a:cs typeface="Times New Roman" panose="02020603050405020304" pitchFamily="18" charset="0"/>
            </a:endParaRPr>
          </a:p>
          <a:p>
            <a:pPr marL="34925" algn="just">
              <a:lnSpc>
                <a:spcPct val="150000"/>
              </a:lnSpc>
              <a:spcBef>
                <a:spcPts val="600"/>
              </a:spcBef>
              <a:spcAft>
                <a:spcPts val="750"/>
              </a:spcAft>
            </a:pPr>
            <a:r>
              <a:rPr lang="pl-PL" dirty="0">
                <a:solidFill>
                  <a:srgbClr val="333333"/>
                </a:solidFill>
                <a:latin typeface="+mj-lt"/>
                <a:ea typeface="Times New Roman" panose="02020603050405020304" pitchFamily="18" charset="0"/>
              </a:rPr>
              <a:t>„</a:t>
            </a:r>
            <a:r>
              <a:rPr lang="pl-PL" i="1" dirty="0">
                <a:solidFill>
                  <a:srgbClr val="333333"/>
                </a:solidFill>
                <a:latin typeface="+mj-lt"/>
                <a:ea typeface="Times New Roman" panose="02020603050405020304" pitchFamily="18" charset="0"/>
              </a:rPr>
              <a:t>Naturalny rozwój dzieci pociąga za sobą wzrost ich usprawiedliwionych potrzeb, tak bytowych jak i edukacyjnych. Okoliczność ta czyni zasadnym żądanie podwyższenia alimentów</a:t>
            </a:r>
            <a:r>
              <a:rPr lang="pl-PL" dirty="0">
                <a:solidFill>
                  <a:srgbClr val="333333"/>
                </a:solidFill>
                <a:latin typeface="+mj-lt"/>
                <a:ea typeface="Times New Roman" panose="02020603050405020304" pitchFamily="18" charset="0"/>
              </a:rPr>
              <a:t>”.</a:t>
            </a:r>
            <a:endParaRPr lang="pl-PL" dirty="0">
              <a:latin typeface="+mj-lt"/>
              <a:ea typeface="Times New Roman" panose="02020603050405020304" pitchFamily="18" charset="0"/>
            </a:endParaRPr>
          </a:p>
          <a:p>
            <a:pPr marL="34925" algn="just">
              <a:lnSpc>
                <a:spcPct val="150000"/>
              </a:lnSpc>
              <a:spcBef>
                <a:spcPts val="600"/>
              </a:spcBef>
              <a:spcAft>
                <a:spcPts val="750"/>
              </a:spcAft>
            </a:pPr>
            <a:r>
              <a:rPr lang="pl-PL" b="1" dirty="0">
                <a:solidFill>
                  <a:srgbClr val="333333"/>
                </a:solidFill>
                <a:latin typeface="+mj-lt"/>
                <a:ea typeface="Times New Roman" panose="02020603050405020304" pitchFamily="18" charset="0"/>
              </a:rPr>
              <a:t>Tak: wyrok SO w Olsztynie z dnia 25 września 2019r., VI </a:t>
            </a:r>
            <a:r>
              <a:rPr lang="pl-PL" b="1" dirty="0" err="1">
                <a:solidFill>
                  <a:srgbClr val="333333"/>
                </a:solidFill>
                <a:latin typeface="+mj-lt"/>
                <a:ea typeface="Times New Roman" panose="02020603050405020304" pitchFamily="18" charset="0"/>
              </a:rPr>
              <a:t>RCa</a:t>
            </a:r>
            <a:r>
              <a:rPr lang="pl-PL" b="1" dirty="0">
                <a:solidFill>
                  <a:srgbClr val="333333"/>
                </a:solidFill>
                <a:latin typeface="+mj-lt"/>
                <a:ea typeface="Times New Roman" panose="02020603050405020304" pitchFamily="18" charset="0"/>
              </a:rPr>
              <a:t> 246/19</a:t>
            </a:r>
            <a:endParaRPr lang="pl-PL" dirty="0">
              <a:latin typeface="+mj-lt"/>
              <a:ea typeface="Times New Roman" panose="02020603050405020304" pitchFamily="18" charset="0"/>
            </a:endParaRPr>
          </a:p>
        </p:txBody>
      </p:sp>
    </p:spTree>
    <p:extLst>
      <p:ext uri="{BB962C8B-B14F-4D97-AF65-F5344CB8AC3E}">
        <p14:creationId xmlns:p14="http://schemas.microsoft.com/office/powerpoint/2010/main" val="3873754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259632" y="1124744"/>
            <a:ext cx="6840760" cy="3416320"/>
          </a:xfrm>
          <a:prstGeom prst="rect">
            <a:avLst/>
          </a:prstGeom>
        </p:spPr>
        <p:txBody>
          <a:bodyPr wrap="square">
            <a:spAutoFit/>
          </a:bodyPr>
          <a:lstStyle/>
          <a:p>
            <a:pPr algn="ctr"/>
            <a:endParaRPr lang="pl-PL" b="1" dirty="0"/>
          </a:p>
          <a:p>
            <a:pPr algn="ctr"/>
            <a:endParaRPr lang="pl-PL" b="1" dirty="0"/>
          </a:p>
          <a:p>
            <a:pPr algn="ctr"/>
            <a:endParaRPr lang="pl-PL" b="1" dirty="0"/>
          </a:p>
          <a:p>
            <a:pPr algn="ctr"/>
            <a:r>
              <a:rPr lang="pl-PL" b="1" dirty="0"/>
              <a:t>Art. 132 </a:t>
            </a:r>
            <a:r>
              <a:rPr lang="pl-PL" b="1" dirty="0" err="1"/>
              <a:t>k.r.o</a:t>
            </a:r>
            <a:r>
              <a:rPr lang="pl-PL" b="1" dirty="0"/>
              <a:t>.</a:t>
            </a:r>
          </a:p>
          <a:p>
            <a:pPr algn="just"/>
            <a:endParaRPr lang="pl-PL" dirty="0"/>
          </a:p>
          <a:p>
            <a:pPr algn="just"/>
            <a:r>
              <a:rPr lang="pl-PL" i="1" dirty="0"/>
              <a:t>Obowiązek alimentacyjny zobowiązanego w dalszej kolejności powstaje dopiero wtedy, gdy nie ma osoby zobowiązanej w bliższej kolejności albo gdy osoba ta nie jest w stanie uczynić zadość swemu obowiązkowi lub gdy uzyskanie od niej na czas potrzebnych uprawnionemu środków utrzymania jest niemożliwe lub połączone z nadmiernymi trudnościami</a:t>
            </a:r>
            <a:r>
              <a:rPr lang="pl-PL" dirty="0"/>
              <a:t>.</a:t>
            </a:r>
          </a:p>
        </p:txBody>
      </p:sp>
      <p:sp>
        <p:nvSpPr>
          <p:cNvPr id="3" name="Symbol zastępczy stopki 2">
            <a:extLst>
              <a:ext uri="{FF2B5EF4-FFF2-40B4-BE49-F238E27FC236}">
                <a16:creationId xmlns:a16="http://schemas.microsoft.com/office/drawing/2014/main" id="{CB3FA807-0F6E-4320-B243-6091457E653E}"/>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260365022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4958EE0D-9CAB-4929-900B-030C70F3364B}"/>
              </a:ext>
            </a:extLst>
          </p:cNvPr>
          <p:cNvSpPr>
            <a:spLocks noGrp="1"/>
          </p:cNvSpPr>
          <p:nvPr>
            <p:ph type="ftr" sz="quarter" idx="11"/>
          </p:nvPr>
        </p:nvSpPr>
        <p:spPr/>
        <p:txBody>
          <a:bodyPr/>
          <a:lstStyle/>
          <a:p>
            <a:r>
              <a:rPr lang="pl-PL"/>
              <a:t>kontakt@adwokat-cichocka.pl</a:t>
            </a:r>
          </a:p>
        </p:txBody>
      </p:sp>
      <p:sp>
        <p:nvSpPr>
          <p:cNvPr id="3" name="Prostokąt 2">
            <a:extLst>
              <a:ext uri="{FF2B5EF4-FFF2-40B4-BE49-F238E27FC236}">
                <a16:creationId xmlns:a16="http://schemas.microsoft.com/office/drawing/2014/main" id="{DA738379-D22D-4428-A0B9-757946DB4942}"/>
              </a:ext>
            </a:extLst>
          </p:cNvPr>
          <p:cNvSpPr/>
          <p:nvPr/>
        </p:nvSpPr>
        <p:spPr>
          <a:xfrm>
            <a:off x="1259632" y="980727"/>
            <a:ext cx="7884368" cy="5119350"/>
          </a:xfrm>
          <a:prstGeom prst="rect">
            <a:avLst/>
          </a:prstGeom>
        </p:spPr>
        <p:txBody>
          <a:bodyPr wrap="square">
            <a:spAutoFit/>
          </a:bodyPr>
          <a:lstStyle/>
          <a:p>
            <a:pPr marL="34925" algn="just">
              <a:lnSpc>
                <a:spcPts val="1800"/>
              </a:lnSpc>
              <a:spcBef>
                <a:spcPts val="600"/>
              </a:spcBef>
              <a:spcAft>
                <a:spcPts val="750"/>
              </a:spcAft>
            </a:pPr>
            <a:r>
              <a:rPr lang="pl-PL" i="1" dirty="0">
                <a:solidFill>
                  <a:srgbClr val="333333"/>
                </a:solidFill>
                <a:latin typeface="+mj-lt"/>
                <a:ea typeface="Times New Roman" panose="02020603050405020304" pitchFamily="18" charset="0"/>
              </a:rPr>
              <a:t>„Zmianą stosunków w rozumieniu art. 138 </a:t>
            </a:r>
            <a:r>
              <a:rPr lang="pl-PL" i="1" dirty="0" err="1">
                <a:solidFill>
                  <a:srgbClr val="333333"/>
                </a:solidFill>
                <a:latin typeface="+mj-lt"/>
                <a:ea typeface="Times New Roman" panose="02020603050405020304" pitchFamily="18" charset="0"/>
              </a:rPr>
              <a:t>k.r.o</a:t>
            </a:r>
            <a:r>
              <a:rPr lang="pl-PL" i="1" dirty="0">
                <a:solidFill>
                  <a:srgbClr val="333333"/>
                </a:solidFill>
                <a:latin typeface="+mj-lt"/>
                <a:ea typeface="Times New Roman" panose="02020603050405020304" pitchFamily="18" charset="0"/>
              </a:rPr>
              <a:t>. jest każda zmiana stosunków zarówno po stronie zobowiązanego jak i uprawnionego. Taką zmianą może być zwiększenie lub zmniejszenie potrzeb uprawnionego, ale też zwiększenie lub zmniejszenie możliwości zarobkowych zobowiązanego. Do zmiany sytuacji majątkowej dochodzi także w przypadku zmiany dochodów stron, przesunięć w ich majątku; zwiększenia się, bądź zmniejszenia koniecznych wydatków i kosztów utrzymania; uzyskania nowych możliwości zarobkowania, bądź też w przypadku utraty dotychczasowych a także w przypadku zwiększenia się, bądź zmniejszenia liczby osób pozostających na ich utrzymaniu. Te przesłanki wyznaczają zakres obowiązku alimentacyjnego, muszą więc zostać ustalone w postępowaniu o zmianę wysokości alimentów. Reasumując - bez ustalenia aktualnych potrzeb powoda i możliwości majątkowych i zarobkowych pozwanego nie byłoby możliwe stwierdzenie, czy doszło do istotnej zmiany stosunków, uzasadniającej zmianę orzeczenia w przedmiocie alimentów. Przedmiotem badania jest zawsze okres od ostatniego wyroku, ugody, bądź umowy ustalającej wysokość alimentów”.</a:t>
            </a:r>
            <a:endParaRPr lang="pl-PL" dirty="0">
              <a:latin typeface="+mj-lt"/>
              <a:ea typeface="Times New Roman" panose="02020603050405020304" pitchFamily="18" charset="0"/>
            </a:endParaRPr>
          </a:p>
          <a:p>
            <a:pPr marL="34925" algn="just">
              <a:lnSpc>
                <a:spcPts val="1800"/>
              </a:lnSpc>
              <a:spcBef>
                <a:spcPts val="600"/>
              </a:spcBef>
              <a:spcAft>
                <a:spcPts val="750"/>
              </a:spcAft>
            </a:pPr>
            <a:r>
              <a:rPr lang="pl-PL" b="1" dirty="0">
                <a:solidFill>
                  <a:srgbClr val="333333"/>
                </a:solidFill>
                <a:latin typeface="+mj-lt"/>
                <a:ea typeface="Times New Roman" panose="02020603050405020304" pitchFamily="18" charset="0"/>
              </a:rPr>
              <a:t>Tak: wyrok Sądu Okręgowego w Olsztynie z dnia 18 września 2019 r., VI </a:t>
            </a:r>
            <a:r>
              <a:rPr lang="pl-PL" b="1" dirty="0" err="1">
                <a:solidFill>
                  <a:srgbClr val="333333"/>
                </a:solidFill>
                <a:latin typeface="+mj-lt"/>
                <a:ea typeface="Times New Roman" panose="02020603050405020304" pitchFamily="18" charset="0"/>
              </a:rPr>
              <a:t>RCa</a:t>
            </a:r>
            <a:r>
              <a:rPr lang="pl-PL" b="1" dirty="0">
                <a:solidFill>
                  <a:srgbClr val="333333"/>
                </a:solidFill>
                <a:latin typeface="+mj-lt"/>
                <a:ea typeface="Times New Roman" panose="02020603050405020304" pitchFamily="18" charset="0"/>
              </a:rPr>
              <a:t> 179/19</a:t>
            </a:r>
            <a:endParaRPr lang="pl-PL" dirty="0">
              <a:latin typeface="+mj-lt"/>
              <a:ea typeface="Times New Roman" panose="02020603050405020304" pitchFamily="18" charset="0"/>
            </a:endParaRPr>
          </a:p>
        </p:txBody>
      </p:sp>
    </p:spTree>
    <p:extLst>
      <p:ext uri="{BB962C8B-B14F-4D97-AF65-F5344CB8AC3E}">
        <p14:creationId xmlns:p14="http://schemas.microsoft.com/office/powerpoint/2010/main" val="38483334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1FDB9041-63AE-41CD-AB1A-C46537E53E3D}"/>
              </a:ext>
            </a:extLst>
          </p:cNvPr>
          <p:cNvSpPr>
            <a:spLocks noGrp="1"/>
          </p:cNvSpPr>
          <p:nvPr>
            <p:ph type="ftr" sz="quarter" idx="11"/>
          </p:nvPr>
        </p:nvSpPr>
        <p:spPr/>
        <p:txBody>
          <a:bodyPr/>
          <a:lstStyle/>
          <a:p>
            <a:r>
              <a:rPr lang="pl-PL"/>
              <a:t>kontakt@adwokat-cichocka.pl</a:t>
            </a:r>
          </a:p>
        </p:txBody>
      </p:sp>
      <p:sp>
        <p:nvSpPr>
          <p:cNvPr id="3" name="Prostokąt 2">
            <a:extLst>
              <a:ext uri="{FF2B5EF4-FFF2-40B4-BE49-F238E27FC236}">
                <a16:creationId xmlns:a16="http://schemas.microsoft.com/office/drawing/2014/main" id="{994D1CE4-683A-4902-A9E4-10B6346368C0}"/>
              </a:ext>
            </a:extLst>
          </p:cNvPr>
          <p:cNvSpPr/>
          <p:nvPr/>
        </p:nvSpPr>
        <p:spPr>
          <a:xfrm>
            <a:off x="1403648" y="548680"/>
            <a:ext cx="7344816" cy="5440977"/>
          </a:xfrm>
          <a:prstGeom prst="rect">
            <a:avLst/>
          </a:prstGeom>
        </p:spPr>
        <p:txBody>
          <a:bodyPr wrap="square">
            <a:spAutoFit/>
          </a:bodyPr>
          <a:lstStyle/>
          <a:p>
            <a:pPr algn="just">
              <a:lnSpc>
                <a:spcPct val="150000"/>
              </a:lnSpc>
            </a:pPr>
            <a:r>
              <a:rPr lang="pl-PL" dirty="0">
                <a:solidFill>
                  <a:srgbClr val="333333"/>
                </a:solidFill>
                <a:latin typeface="+mj-lt"/>
                <a:ea typeface="Times New Roman" panose="02020603050405020304" pitchFamily="18" charset="0"/>
              </a:rPr>
              <a:t>„</a:t>
            </a:r>
            <a:r>
              <a:rPr lang="pl-PL" i="1" dirty="0">
                <a:solidFill>
                  <a:srgbClr val="333333"/>
                </a:solidFill>
                <a:latin typeface="+mj-lt"/>
                <a:ea typeface="Times New Roman" panose="02020603050405020304" pitchFamily="18" charset="0"/>
              </a:rPr>
              <a:t>Oczywiście sam upływ czasu nie może być podstawą zmiany wysokości obowiązku alimentacyjnego. Niemniej, o ile w tym okresie nastąpił spadek siły nabywczej pieniądza, to okoliczność ta nie może pozostawać bez wpływu na zakres obowiązku alimentacyjnego</a:t>
            </a:r>
            <a:r>
              <a:rPr lang="pl-PL" dirty="0">
                <a:solidFill>
                  <a:srgbClr val="333333"/>
                </a:solidFill>
                <a:latin typeface="+mj-lt"/>
                <a:ea typeface="Times New Roman" panose="02020603050405020304" pitchFamily="18" charset="0"/>
              </a:rPr>
              <a:t>”.</a:t>
            </a:r>
            <a:endParaRPr lang="pl-PL" dirty="0">
              <a:latin typeface="+mj-lt"/>
              <a:ea typeface="Times New Roman" panose="02020603050405020304" pitchFamily="18" charset="0"/>
            </a:endParaRPr>
          </a:p>
          <a:p>
            <a:pPr algn="just">
              <a:lnSpc>
                <a:spcPct val="150000"/>
              </a:lnSpc>
            </a:pPr>
            <a:r>
              <a:rPr lang="pl-PL" b="1" dirty="0">
                <a:solidFill>
                  <a:srgbClr val="333333"/>
                </a:solidFill>
                <a:latin typeface="+mj-lt"/>
                <a:ea typeface="Times New Roman" panose="02020603050405020304" pitchFamily="18" charset="0"/>
              </a:rPr>
              <a:t>Tak: wyrok Sądu Okręgowego w Sieradzu z dnia 18 grudnia 2013 r., I Ca 464/13</a:t>
            </a:r>
            <a:endParaRPr lang="pl-PL" dirty="0">
              <a:latin typeface="+mj-lt"/>
              <a:ea typeface="Times New Roman" panose="02020603050405020304" pitchFamily="18" charset="0"/>
            </a:endParaRPr>
          </a:p>
          <a:p>
            <a:pPr algn="just">
              <a:lnSpc>
                <a:spcPct val="150000"/>
              </a:lnSpc>
            </a:pPr>
            <a:r>
              <a:rPr lang="pl-PL" dirty="0">
                <a:solidFill>
                  <a:srgbClr val="333333"/>
                </a:solidFill>
                <a:latin typeface="+mj-lt"/>
                <a:ea typeface="Times New Roman" panose="02020603050405020304" pitchFamily="18" charset="0"/>
              </a:rPr>
              <a:t> </a:t>
            </a:r>
            <a:endParaRPr lang="pl-PL" dirty="0">
              <a:latin typeface="+mj-lt"/>
              <a:ea typeface="Times New Roman" panose="02020603050405020304" pitchFamily="18" charset="0"/>
            </a:endParaRPr>
          </a:p>
          <a:p>
            <a:pPr algn="just">
              <a:lnSpc>
                <a:spcPct val="150000"/>
              </a:lnSpc>
            </a:pPr>
            <a:r>
              <a:rPr lang="pl-PL" dirty="0">
                <a:solidFill>
                  <a:srgbClr val="333333"/>
                </a:solidFill>
                <a:latin typeface="+mj-lt"/>
                <a:ea typeface="Times New Roman" panose="02020603050405020304" pitchFamily="18" charset="0"/>
              </a:rPr>
              <a:t> „</a:t>
            </a:r>
            <a:r>
              <a:rPr lang="pl-PL" i="1" dirty="0">
                <a:solidFill>
                  <a:srgbClr val="333333"/>
                </a:solidFill>
                <a:latin typeface="+mj-lt"/>
                <a:ea typeface="Times New Roman" panose="02020603050405020304" pitchFamily="18" charset="0"/>
              </a:rPr>
              <a:t>Posiadanie innych dzieci, z innego związku nie ma wpływu na obowiązek alimentacyjny względem dzieci starszych, ze związku pierwszego o tyle tylko, że pierwsze nie uchyla drugiego</a:t>
            </a:r>
            <a:r>
              <a:rPr lang="pl-PL" dirty="0">
                <a:solidFill>
                  <a:srgbClr val="333333"/>
                </a:solidFill>
                <a:latin typeface="+mj-lt"/>
                <a:ea typeface="Times New Roman" panose="02020603050405020304" pitchFamily="18" charset="0"/>
              </a:rPr>
              <a:t>”.</a:t>
            </a:r>
            <a:endParaRPr lang="pl-PL" dirty="0">
              <a:latin typeface="+mj-lt"/>
              <a:ea typeface="Times New Roman" panose="02020603050405020304" pitchFamily="18" charset="0"/>
            </a:endParaRPr>
          </a:p>
          <a:p>
            <a:pPr>
              <a:lnSpc>
                <a:spcPct val="150000"/>
              </a:lnSpc>
            </a:pPr>
            <a:r>
              <a:rPr lang="pl-PL" b="1" dirty="0">
                <a:solidFill>
                  <a:srgbClr val="333333"/>
                </a:solidFill>
                <a:latin typeface="+mj-lt"/>
                <a:ea typeface="Times New Roman" panose="02020603050405020304" pitchFamily="18" charset="0"/>
              </a:rPr>
              <a:t>Tak: wyrok Sądu Okręgowego w Białymstoku z dnia 12 grudnia 2013 r., II Ca 1065/13</a:t>
            </a:r>
            <a:endParaRPr lang="pl-PL" dirty="0">
              <a:latin typeface="+mj-lt"/>
              <a:ea typeface="Times New Roman" panose="02020603050405020304" pitchFamily="18" charset="0"/>
            </a:endParaRPr>
          </a:p>
        </p:txBody>
      </p:sp>
    </p:spTree>
    <p:extLst>
      <p:ext uri="{BB962C8B-B14F-4D97-AF65-F5344CB8AC3E}">
        <p14:creationId xmlns:p14="http://schemas.microsoft.com/office/powerpoint/2010/main" val="327022556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FAC44158-F15F-49B1-A1A2-933108B8D754}"/>
              </a:ext>
            </a:extLst>
          </p:cNvPr>
          <p:cNvSpPr>
            <a:spLocks noGrp="1"/>
          </p:cNvSpPr>
          <p:nvPr>
            <p:ph type="ftr" sz="quarter" idx="11"/>
          </p:nvPr>
        </p:nvSpPr>
        <p:spPr/>
        <p:txBody>
          <a:bodyPr/>
          <a:lstStyle/>
          <a:p>
            <a:r>
              <a:rPr lang="pl-PL"/>
              <a:t>kontakt@adwokat-cichocka.pl</a:t>
            </a:r>
          </a:p>
        </p:txBody>
      </p:sp>
      <p:sp>
        <p:nvSpPr>
          <p:cNvPr id="3" name="Prostokąt 2">
            <a:extLst>
              <a:ext uri="{FF2B5EF4-FFF2-40B4-BE49-F238E27FC236}">
                <a16:creationId xmlns:a16="http://schemas.microsoft.com/office/drawing/2014/main" id="{CF8224A0-B7A5-4853-9D76-86065A7129C9}"/>
              </a:ext>
            </a:extLst>
          </p:cNvPr>
          <p:cNvSpPr/>
          <p:nvPr/>
        </p:nvSpPr>
        <p:spPr>
          <a:xfrm>
            <a:off x="1475656" y="911324"/>
            <a:ext cx="7200800" cy="4194674"/>
          </a:xfrm>
          <a:prstGeom prst="rect">
            <a:avLst/>
          </a:prstGeom>
        </p:spPr>
        <p:txBody>
          <a:bodyPr wrap="square">
            <a:spAutoFit/>
          </a:bodyPr>
          <a:lstStyle/>
          <a:p>
            <a:pPr algn="just">
              <a:lnSpc>
                <a:spcPct val="150000"/>
              </a:lnSpc>
              <a:tabLst>
                <a:tab pos="3498850" algn="l"/>
              </a:tabLst>
            </a:pPr>
            <a:r>
              <a:rPr lang="pl-PL" dirty="0">
                <a:latin typeface="+mj-lt"/>
                <a:ea typeface="Times New Roman" panose="02020603050405020304" pitchFamily="18" charset="0"/>
                <a:cs typeface="Calibri" panose="020F0502020204030204" pitchFamily="34" charset="0"/>
              </a:rPr>
              <a:t>„</a:t>
            </a:r>
            <a:r>
              <a:rPr lang="pl-PL" i="1" dirty="0">
                <a:latin typeface="+mj-lt"/>
                <a:ea typeface="Times New Roman" panose="02020603050405020304" pitchFamily="18" charset="0"/>
                <a:cs typeface="Calibri" panose="020F0502020204030204" pitchFamily="34" charset="0"/>
              </a:rPr>
              <a:t>Zmiana stosunków, o której mowa w art. 138 </a:t>
            </a:r>
            <a:r>
              <a:rPr lang="pl-PL" i="1" dirty="0" err="1">
                <a:latin typeface="+mj-lt"/>
                <a:ea typeface="Times New Roman" panose="02020603050405020304" pitchFamily="18" charset="0"/>
                <a:cs typeface="Calibri" panose="020F0502020204030204" pitchFamily="34" charset="0"/>
              </a:rPr>
              <a:t>k.r.o</a:t>
            </a:r>
            <a:r>
              <a:rPr lang="pl-PL" i="1" dirty="0">
                <a:latin typeface="+mj-lt"/>
                <a:ea typeface="Times New Roman" panose="02020603050405020304" pitchFamily="18" charset="0"/>
                <a:cs typeface="Calibri" panose="020F0502020204030204" pitchFamily="34" charset="0"/>
              </a:rPr>
              <a:t>., może polegać również na tym, że nastąpią zmiany w sferze osobistej zobowiązanego w tym sensie, że np. zobowiązanemu do świadczeń alimentacyjnych wobec dziecka urodzi się kolejne dziecko. </a:t>
            </a:r>
            <a:r>
              <a:rPr lang="pl-PL" b="1" i="1" dirty="0">
                <a:latin typeface="+mj-lt"/>
                <a:ea typeface="Times New Roman" panose="02020603050405020304" pitchFamily="18" charset="0"/>
                <a:cs typeface="Calibri" panose="020F0502020204030204" pitchFamily="34" charset="0"/>
              </a:rPr>
              <a:t>Fakt urodzenia się kolejnego dziecka zobowiązanego nie prowadzi automatycznie do uchylenia jego obowiązku wobec pierwszego dziecka, ani do proporcjonalnej redukcji tego obowiązku</a:t>
            </a:r>
            <a:r>
              <a:rPr lang="pl-PL" dirty="0">
                <a:latin typeface="+mj-lt"/>
                <a:ea typeface="Times New Roman" panose="02020603050405020304" pitchFamily="18" charset="0"/>
                <a:cs typeface="Calibri" panose="020F0502020204030204" pitchFamily="34" charset="0"/>
              </a:rPr>
              <a:t>” </a:t>
            </a:r>
          </a:p>
          <a:p>
            <a:pPr algn="just">
              <a:lnSpc>
                <a:spcPct val="150000"/>
              </a:lnSpc>
              <a:tabLst>
                <a:tab pos="3498850" algn="l"/>
              </a:tabLst>
            </a:pPr>
            <a:endParaRPr lang="pl-PL" i="1" dirty="0">
              <a:latin typeface="+mj-lt"/>
              <a:ea typeface="Times New Roman" panose="02020603050405020304" pitchFamily="18" charset="0"/>
              <a:cs typeface="Calibri" panose="020F0502020204030204" pitchFamily="34" charset="0"/>
            </a:endParaRPr>
          </a:p>
          <a:p>
            <a:pPr algn="just">
              <a:lnSpc>
                <a:spcPct val="150000"/>
              </a:lnSpc>
              <a:tabLst>
                <a:tab pos="3498850" algn="l"/>
              </a:tabLst>
            </a:pPr>
            <a:r>
              <a:rPr lang="pl-PL" i="1" dirty="0">
                <a:latin typeface="+mj-lt"/>
                <a:ea typeface="Times New Roman" panose="02020603050405020304" pitchFamily="18" charset="0"/>
                <a:cs typeface="Calibri" panose="020F0502020204030204" pitchFamily="34" charset="0"/>
              </a:rPr>
              <a:t>(</a:t>
            </a:r>
            <a:r>
              <a:rPr lang="pl-PL" i="1" dirty="0" err="1">
                <a:latin typeface="+mj-lt"/>
                <a:ea typeface="Times New Roman" panose="02020603050405020304" pitchFamily="18" charset="0"/>
                <a:cs typeface="Calibri" panose="020F0502020204030204" pitchFamily="34" charset="0"/>
              </a:rPr>
              <a:t>M.Fras</a:t>
            </a:r>
            <a:r>
              <a:rPr lang="pl-PL" i="1" dirty="0">
                <a:latin typeface="+mj-lt"/>
                <a:ea typeface="Times New Roman" panose="02020603050405020304" pitchFamily="18" charset="0"/>
                <a:cs typeface="Calibri" panose="020F0502020204030204" pitchFamily="34" charset="0"/>
              </a:rPr>
              <a:t>, </a:t>
            </a:r>
            <a:r>
              <a:rPr lang="pl-PL" i="1" dirty="0" err="1">
                <a:latin typeface="+mj-lt"/>
                <a:ea typeface="Times New Roman" panose="02020603050405020304" pitchFamily="18" charset="0"/>
                <a:cs typeface="Calibri" panose="020F0502020204030204" pitchFamily="34" charset="0"/>
              </a:rPr>
              <a:t>M.Habdas</a:t>
            </a:r>
            <a:r>
              <a:rPr lang="pl-PL" i="1" dirty="0">
                <a:latin typeface="+mj-lt"/>
                <a:ea typeface="Times New Roman" panose="02020603050405020304" pitchFamily="18" charset="0"/>
                <a:cs typeface="Calibri" panose="020F0502020204030204" pitchFamily="34" charset="0"/>
              </a:rPr>
              <a:t> ' Kodeks rodzinny i opiekuńczy. Komentarz").</a:t>
            </a:r>
            <a:endParaRPr lang="pl-PL" sz="16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8479428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D9A52C12-54CC-477D-BC6F-F240F22D0AAA}"/>
              </a:ext>
            </a:extLst>
          </p:cNvPr>
          <p:cNvSpPr>
            <a:spLocks noGrp="1"/>
          </p:cNvSpPr>
          <p:nvPr>
            <p:ph type="ftr" sz="quarter" idx="11"/>
          </p:nvPr>
        </p:nvSpPr>
        <p:spPr/>
        <p:txBody>
          <a:bodyPr/>
          <a:lstStyle/>
          <a:p>
            <a:r>
              <a:rPr lang="pl-PL"/>
              <a:t>kontakt@adwokat-cichocka.pl</a:t>
            </a:r>
          </a:p>
        </p:txBody>
      </p:sp>
      <p:sp>
        <p:nvSpPr>
          <p:cNvPr id="3" name="Prostokąt 2">
            <a:extLst>
              <a:ext uri="{FF2B5EF4-FFF2-40B4-BE49-F238E27FC236}">
                <a16:creationId xmlns:a16="http://schemas.microsoft.com/office/drawing/2014/main" id="{DD09D589-FBCA-4C9D-BF21-0304C10DEC6A}"/>
              </a:ext>
            </a:extLst>
          </p:cNvPr>
          <p:cNvSpPr/>
          <p:nvPr/>
        </p:nvSpPr>
        <p:spPr>
          <a:xfrm>
            <a:off x="1331640" y="692696"/>
            <a:ext cx="7560840" cy="5529719"/>
          </a:xfrm>
          <a:prstGeom prst="rect">
            <a:avLst/>
          </a:prstGeom>
        </p:spPr>
        <p:txBody>
          <a:bodyPr wrap="square">
            <a:spAutoFit/>
          </a:bodyPr>
          <a:lstStyle/>
          <a:p>
            <a:pPr algn="ctr">
              <a:lnSpc>
                <a:spcPts val="1800"/>
              </a:lnSpc>
              <a:spcAft>
                <a:spcPts val="800"/>
              </a:spcAft>
            </a:pPr>
            <a:r>
              <a:rPr lang="pl-PL" b="1" dirty="0">
                <a:solidFill>
                  <a:srgbClr val="000000"/>
                </a:solidFill>
                <a:latin typeface="+mj-lt"/>
                <a:ea typeface="Calibri" panose="020F0502020204030204" pitchFamily="34" charset="0"/>
                <a:cs typeface="Calibri" panose="020F0502020204030204" pitchFamily="34" charset="0"/>
              </a:rPr>
              <a:t>Art. 135§3 </a:t>
            </a:r>
            <a:r>
              <a:rPr lang="pl-PL" b="1" dirty="0" err="1">
                <a:solidFill>
                  <a:srgbClr val="000000"/>
                </a:solidFill>
                <a:latin typeface="+mj-lt"/>
                <a:ea typeface="Calibri" panose="020F0502020204030204" pitchFamily="34" charset="0"/>
                <a:cs typeface="Calibri" panose="020F0502020204030204" pitchFamily="34" charset="0"/>
              </a:rPr>
              <a:t>k.r.o</a:t>
            </a:r>
            <a:r>
              <a:rPr lang="pl-PL" b="1" dirty="0">
                <a:solidFill>
                  <a:srgbClr val="000000"/>
                </a:solidFill>
                <a:latin typeface="+mj-lt"/>
                <a:ea typeface="Calibri" panose="020F0502020204030204" pitchFamily="34" charset="0"/>
                <a:cs typeface="Calibri" panose="020F0502020204030204" pitchFamily="34" charset="0"/>
              </a:rPr>
              <a:t>.</a:t>
            </a:r>
            <a:endParaRPr lang="pl-PL" sz="1600" dirty="0">
              <a:latin typeface="+mj-lt"/>
              <a:ea typeface="Calibri" panose="020F0502020204030204" pitchFamily="34" charset="0"/>
              <a:cs typeface="Times New Roman" panose="02020603050405020304" pitchFamily="18" charset="0"/>
            </a:endParaRPr>
          </a:p>
          <a:p>
            <a:pPr algn="just">
              <a:lnSpc>
                <a:spcPts val="1800"/>
              </a:lnSpc>
              <a:spcAft>
                <a:spcPts val="800"/>
              </a:spcAft>
            </a:pPr>
            <a:r>
              <a:rPr lang="pl-PL" i="1" dirty="0">
                <a:solidFill>
                  <a:srgbClr val="000000"/>
                </a:solidFill>
                <a:latin typeface="+mj-lt"/>
                <a:ea typeface="Calibri" panose="020F0502020204030204" pitchFamily="34" charset="0"/>
                <a:cs typeface="Calibri" panose="020F0502020204030204" pitchFamily="34" charset="0"/>
              </a:rPr>
              <a:t>Na zakres świadczeń alimentacyjnych nie wpływają:</a:t>
            </a:r>
            <a:endParaRPr lang="pl-PL" sz="1600" dirty="0">
              <a:latin typeface="+mj-lt"/>
              <a:ea typeface="Calibri" panose="020F0502020204030204" pitchFamily="34" charset="0"/>
              <a:cs typeface="Times New Roman" panose="02020603050405020304" pitchFamily="18" charset="0"/>
            </a:endParaRPr>
          </a:p>
          <a:p>
            <a:pPr algn="just">
              <a:lnSpc>
                <a:spcPts val="1980"/>
              </a:lnSpc>
              <a:spcAft>
                <a:spcPts val="800"/>
              </a:spcAft>
            </a:pPr>
            <a:r>
              <a:rPr lang="pl-PL" i="1" dirty="0">
                <a:solidFill>
                  <a:srgbClr val="000000"/>
                </a:solidFill>
                <a:latin typeface="+mj-lt"/>
                <a:ea typeface="Calibri" panose="020F0502020204030204" pitchFamily="34" charset="0"/>
                <a:cs typeface="Calibri" panose="020F0502020204030204" pitchFamily="34" charset="0"/>
              </a:rPr>
              <a:t>1) świadczenia z pomocy społecznej lub funduszu alimentacyjnego, o którym mowa w </a:t>
            </a:r>
            <a:r>
              <a:rPr lang="pl-PL" i="1" u="sng" dirty="0">
                <a:solidFill>
                  <a:srgbClr val="000000"/>
                </a:solidFill>
                <a:latin typeface="+mj-lt"/>
                <a:ea typeface="Calibri" panose="020F0502020204030204" pitchFamily="34" charset="0"/>
                <a:cs typeface="Calibri" panose="020F0502020204030204" pitchFamily="34" charset="0"/>
                <a:hlinkClick r:id="rId2"/>
              </a:rPr>
              <a:t>ustawie</a:t>
            </a:r>
            <a:r>
              <a:rPr lang="pl-PL" i="1" dirty="0">
                <a:solidFill>
                  <a:srgbClr val="000000"/>
                </a:solidFill>
                <a:latin typeface="+mj-lt"/>
                <a:ea typeface="Calibri" panose="020F0502020204030204" pitchFamily="34" charset="0"/>
                <a:cs typeface="Calibri" panose="020F0502020204030204" pitchFamily="34" charset="0"/>
              </a:rPr>
              <a:t> z dnia 7 września 2007 r. o pomocy osobom uprawnionym do alimentów (Dz. U. z 2020 r. poz. 808 i 875), podlegające zwrotowi przez zobowiązanego do alimentacji;</a:t>
            </a:r>
            <a:endParaRPr lang="pl-PL" sz="1600" dirty="0">
              <a:latin typeface="+mj-lt"/>
              <a:ea typeface="Calibri" panose="020F0502020204030204" pitchFamily="34" charset="0"/>
              <a:cs typeface="Times New Roman" panose="02020603050405020304" pitchFamily="18" charset="0"/>
            </a:endParaRPr>
          </a:p>
          <a:p>
            <a:pPr algn="just">
              <a:lnSpc>
                <a:spcPts val="1980"/>
              </a:lnSpc>
              <a:spcAft>
                <a:spcPts val="800"/>
              </a:spcAft>
            </a:pPr>
            <a:r>
              <a:rPr lang="pl-PL" i="1" dirty="0">
                <a:solidFill>
                  <a:srgbClr val="000000"/>
                </a:solidFill>
                <a:latin typeface="+mj-lt"/>
                <a:ea typeface="Calibri" panose="020F0502020204030204" pitchFamily="34" charset="0"/>
                <a:cs typeface="Calibri" panose="020F0502020204030204" pitchFamily="34" charset="0"/>
              </a:rPr>
              <a:t>2) świadczenia, wydatki i inne środki finansowe związane z umieszczeniem dziecka w pieczy zastępczej, o których mowa w </a:t>
            </a:r>
            <a:r>
              <a:rPr lang="pl-PL" i="1" u="sng" dirty="0">
                <a:solidFill>
                  <a:srgbClr val="000000"/>
                </a:solidFill>
                <a:latin typeface="+mj-lt"/>
                <a:ea typeface="Calibri" panose="020F0502020204030204" pitchFamily="34" charset="0"/>
                <a:cs typeface="Calibri" panose="020F0502020204030204" pitchFamily="34" charset="0"/>
                <a:hlinkClick r:id="rId3"/>
              </a:rPr>
              <a:t>przepisach</a:t>
            </a:r>
            <a:r>
              <a:rPr lang="pl-PL" i="1" dirty="0">
                <a:solidFill>
                  <a:srgbClr val="000000"/>
                </a:solidFill>
                <a:latin typeface="+mj-lt"/>
                <a:ea typeface="Calibri" panose="020F0502020204030204" pitchFamily="34" charset="0"/>
                <a:cs typeface="Calibri" panose="020F0502020204030204" pitchFamily="34" charset="0"/>
              </a:rPr>
              <a:t> o wspieraniu rodziny i systemie pieczy zastępczej;</a:t>
            </a:r>
            <a:endParaRPr lang="pl-PL" sz="1600" dirty="0">
              <a:latin typeface="+mj-lt"/>
              <a:ea typeface="Calibri" panose="020F0502020204030204" pitchFamily="34" charset="0"/>
              <a:cs typeface="Times New Roman" panose="02020603050405020304" pitchFamily="18" charset="0"/>
            </a:endParaRPr>
          </a:p>
          <a:p>
            <a:pPr algn="just">
              <a:lnSpc>
                <a:spcPts val="1980"/>
              </a:lnSpc>
              <a:spcAft>
                <a:spcPts val="800"/>
              </a:spcAft>
            </a:pPr>
            <a:r>
              <a:rPr lang="pl-PL" b="1" i="1" u="sng" dirty="0">
                <a:solidFill>
                  <a:srgbClr val="000000"/>
                </a:solidFill>
                <a:latin typeface="+mj-lt"/>
                <a:ea typeface="Calibri" panose="020F0502020204030204" pitchFamily="34" charset="0"/>
                <a:cs typeface="Calibri" panose="020F0502020204030204" pitchFamily="34" charset="0"/>
              </a:rPr>
              <a:t>3) świadczenie wychowawcze, o którym mowa w </a:t>
            </a:r>
            <a:r>
              <a:rPr lang="pl-PL" b="1" i="1" u="sng" dirty="0">
                <a:solidFill>
                  <a:srgbClr val="000000"/>
                </a:solidFill>
                <a:latin typeface="+mj-lt"/>
                <a:ea typeface="Calibri" panose="020F0502020204030204" pitchFamily="34" charset="0"/>
                <a:cs typeface="Calibri" panose="020F0502020204030204" pitchFamily="34" charset="0"/>
                <a:hlinkClick r:id="rId4"/>
              </a:rPr>
              <a:t>ustawie</a:t>
            </a:r>
            <a:r>
              <a:rPr lang="pl-PL" b="1" i="1" u="sng" dirty="0">
                <a:solidFill>
                  <a:srgbClr val="000000"/>
                </a:solidFill>
                <a:latin typeface="+mj-lt"/>
                <a:ea typeface="Calibri" panose="020F0502020204030204" pitchFamily="34" charset="0"/>
                <a:cs typeface="Calibri" panose="020F0502020204030204" pitchFamily="34" charset="0"/>
              </a:rPr>
              <a:t> z dnia 11 lutego 2016 r. o pomocy państwa w wychowywaniu dzieci (Dz. U. z 2019 r. poz. 2407);</a:t>
            </a:r>
            <a:endParaRPr lang="pl-PL" sz="1600" dirty="0">
              <a:latin typeface="+mj-lt"/>
              <a:ea typeface="Calibri" panose="020F0502020204030204" pitchFamily="34" charset="0"/>
              <a:cs typeface="Times New Roman" panose="02020603050405020304" pitchFamily="18" charset="0"/>
            </a:endParaRPr>
          </a:p>
          <a:p>
            <a:pPr algn="just">
              <a:lnSpc>
                <a:spcPts val="1980"/>
              </a:lnSpc>
              <a:spcAft>
                <a:spcPts val="800"/>
              </a:spcAft>
            </a:pPr>
            <a:r>
              <a:rPr lang="pl-PL" i="1" dirty="0">
                <a:solidFill>
                  <a:srgbClr val="000000"/>
                </a:solidFill>
                <a:latin typeface="+mj-lt"/>
                <a:ea typeface="Calibri" panose="020F0502020204030204" pitchFamily="34" charset="0"/>
                <a:cs typeface="Calibri" panose="020F0502020204030204" pitchFamily="34" charset="0"/>
              </a:rPr>
              <a:t>4) świadczenia rodzinne, o których mowa w </a:t>
            </a:r>
            <a:r>
              <a:rPr lang="pl-PL" i="1" u="sng" dirty="0">
                <a:solidFill>
                  <a:srgbClr val="000000"/>
                </a:solidFill>
                <a:latin typeface="+mj-lt"/>
                <a:ea typeface="Calibri" panose="020F0502020204030204" pitchFamily="34" charset="0"/>
                <a:cs typeface="Calibri" panose="020F0502020204030204" pitchFamily="34" charset="0"/>
                <a:hlinkClick r:id="rId5"/>
              </a:rPr>
              <a:t>ustawie</a:t>
            </a:r>
            <a:r>
              <a:rPr lang="pl-PL" i="1" dirty="0">
                <a:solidFill>
                  <a:srgbClr val="000000"/>
                </a:solidFill>
                <a:latin typeface="+mj-lt"/>
                <a:ea typeface="Calibri" panose="020F0502020204030204" pitchFamily="34" charset="0"/>
                <a:cs typeface="Calibri" panose="020F0502020204030204" pitchFamily="34" charset="0"/>
              </a:rPr>
              <a:t> z dnia 28 listopada 2003 r. o świadczeniach rodzinnych (Dz. U. z 2020 r. poz. 111);</a:t>
            </a:r>
            <a:endParaRPr lang="pl-PL" sz="1600" dirty="0">
              <a:latin typeface="+mj-lt"/>
              <a:ea typeface="Calibri" panose="020F0502020204030204" pitchFamily="34" charset="0"/>
              <a:cs typeface="Times New Roman" panose="02020603050405020304" pitchFamily="18" charset="0"/>
            </a:endParaRPr>
          </a:p>
          <a:p>
            <a:pPr algn="just">
              <a:lnSpc>
                <a:spcPts val="1980"/>
              </a:lnSpc>
              <a:spcAft>
                <a:spcPts val="800"/>
              </a:spcAft>
            </a:pPr>
            <a:r>
              <a:rPr lang="pl-PL" i="1" dirty="0">
                <a:solidFill>
                  <a:srgbClr val="000000"/>
                </a:solidFill>
                <a:latin typeface="+mj-lt"/>
                <a:ea typeface="Calibri" panose="020F0502020204030204" pitchFamily="34" charset="0"/>
                <a:cs typeface="Calibri" panose="020F0502020204030204" pitchFamily="34" charset="0"/>
              </a:rPr>
              <a:t>5) rodzicielskie świadczenie uzupełniające, o którym mowa w </a:t>
            </a:r>
            <a:r>
              <a:rPr lang="pl-PL" i="1" u="sng" dirty="0">
                <a:solidFill>
                  <a:srgbClr val="000000"/>
                </a:solidFill>
                <a:latin typeface="+mj-lt"/>
                <a:ea typeface="Calibri" panose="020F0502020204030204" pitchFamily="34" charset="0"/>
                <a:cs typeface="Calibri" panose="020F0502020204030204" pitchFamily="34" charset="0"/>
                <a:hlinkClick r:id="rId6"/>
              </a:rPr>
              <a:t>ustawie</a:t>
            </a:r>
            <a:r>
              <a:rPr lang="pl-PL" i="1" dirty="0">
                <a:solidFill>
                  <a:srgbClr val="000000"/>
                </a:solidFill>
                <a:latin typeface="+mj-lt"/>
                <a:ea typeface="Calibri" panose="020F0502020204030204" pitchFamily="34" charset="0"/>
                <a:cs typeface="Calibri" panose="020F0502020204030204" pitchFamily="34" charset="0"/>
              </a:rPr>
              <a:t> z dnia 31 stycznia 2019 r. o rodzicielskim świadczeniu uzupełniającym (Dz. U. poz. 303).</a:t>
            </a:r>
            <a:endParaRPr lang="pl-PL" sz="16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3789870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DE9C5C8F-4EDB-4B64-9381-771BF54AA9C0}"/>
              </a:ext>
            </a:extLst>
          </p:cNvPr>
          <p:cNvSpPr>
            <a:spLocks noGrp="1"/>
          </p:cNvSpPr>
          <p:nvPr>
            <p:ph type="ftr" sz="quarter" idx="11"/>
          </p:nvPr>
        </p:nvSpPr>
        <p:spPr/>
        <p:txBody>
          <a:bodyPr/>
          <a:lstStyle/>
          <a:p>
            <a:r>
              <a:rPr lang="pl-PL" dirty="0"/>
              <a:t>kontakt@adwokat-cichocka.pl</a:t>
            </a:r>
          </a:p>
        </p:txBody>
      </p:sp>
      <p:sp>
        <p:nvSpPr>
          <p:cNvPr id="3" name="Prostokąt 2">
            <a:extLst>
              <a:ext uri="{FF2B5EF4-FFF2-40B4-BE49-F238E27FC236}">
                <a16:creationId xmlns:a16="http://schemas.microsoft.com/office/drawing/2014/main" id="{5C70C806-0D50-4116-999B-3326448D91DE}"/>
              </a:ext>
            </a:extLst>
          </p:cNvPr>
          <p:cNvSpPr/>
          <p:nvPr/>
        </p:nvSpPr>
        <p:spPr>
          <a:xfrm>
            <a:off x="1331640" y="764704"/>
            <a:ext cx="7781967" cy="4846840"/>
          </a:xfrm>
          <a:prstGeom prst="rect">
            <a:avLst/>
          </a:prstGeom>
        </p:spPr>
        <p:txBody>
          <a:bodyPr wrap="square">
            <a:spAutoFit/>
          </a:bodyPr>
          <a:lstStyle/>
          <a:p>
            <a:pPr algn="just">
              <a:lnSpc>
                <a:spcPct val="150000"/>
              </a:lnSpc>
              <a:spcAft>
                <a:spcPts val="0"/>
              </a:spcAft>
            </a:pPr>
            <a:r>
              <a:rPr lang="pl-PL" sz="1600" dirty="0">
                <a:latin typeface="+mj-lt"/>
                <a:ea typeface="Calibri" panose="020F0502020204030204" pitchFamily="34" charset="0"/>
                <a:cs typeface="Calibri" panose="020F0502020204030204" pitchFamily="34" charset="0"/>
              </a:rPr>
              <a:t>Zgodnie opinią </a:t>
            </a:r>
            <a:r>
              <a:rPr lang="pl-PL" sz="1600" b="1" dirty="0">
                <a:latin typeface="+mj-lt"/>
                <a:ea typeface="Calibri" panose="020F0502020204030204" pitchFamily="34" charset="0"/>
                <a:cs typeface="Calibri" panose="020F0502020204030204" pitchFamily="34" charset="0"/>
              </a:rPr>
              <a:t>Trybunału Konstytucyjnego wyrażoną w wyroku z dnia 18 maja 2005 r., sygn. akt K 16/04</a:t>
            </a:r>
            <a:r>
              <a:rPr lang="pl-PL" sz="1600" dirty="0">
                <a:latin typeface="+mj-lt"/>
                <a:ea typeface="Calibri" panose="020F0502020204030204" pitchFamily="34" charset="0"/>
                <a:cs typeface="Calibri" panose="020F0502020204030204" pitchFamily="34" charset="0"/>
              </a:rPr>
              <a:t>, że </a:t>
            </a:r>
            <a:r>
              <a:rPr lang="pl-PL" sz="1600" b="1" dirty="0">
                <a:latin typeface="+mj-lt"/>
                <a:ea typeface="Calibri" panose="020F0502020204030204" pitchFamily="34" charset="0"/>
                <a:cs typeface="Calibri" panose="020F0502020204030204" pitchFamily="34" charset="0"/>
              </a:rPr>
              <a:t>zasiłki i świadczenia wypłacane uprawnionej do tego osobie ze środków publicznych nie mają wpływu na wyłączenie czy też ograniczenie zakresie świadczenia alimentacyjnego i wychowawczego, które powinny być spełnione przez osobę wskazaną w </a:t>
            </a:r>
            <a:r>
              <a:rPr lang="pl-PL" sz="1600" b="1" dirty="0" err="1">
                <a:latin typeface="+mj-lt"/>
                <a:ea typeface="Calibri" panose="020F0502020204030204" pitchFamily="34" charset="0"/>
                <a:cs typeface="Calibri" panose="020F0502020204030204" pitchFamily="34" charset="0"/>
              </a:rPr>
              <a:t>k.r.o</a:t>
            </a:r>
            <a:r>
              <a:rPr lang="pl-PL" sz="1600" b="1" dirty="0">
                <a:latin typeface="+mj-lt"/>
                <a:ea typeface="Calibri" panose="020F0502020204030204" pitchFamily="34" charset="0"/>
                <a:cs typeface="Calibri" panose="020F0502020204030204" pitchFamily="34" charset="0"/>
              </a:rPr>
              <a:t>. Państwo bowiem, działając na rzecz realizacji prawa dziecka do godziwych warunków życia powinno przede wszystkim wymuszać odpowiedzialne względem dziecka zachowania jego rodziców, bacząc by nie dopuścić do sytuacji, w której przepis prawa socjalnego doprowadziłoby do erozji obowiązków alimentacyjnych</a:t>
            </a:r>
            <a:r>
              <a:rPr lang="pl-PL" sz="1600" dirty="0">
                <a:latin typeface="+mj-lt"/>
                <a:ea typeface="Calibri" panose="020F0502020204030204" pitchFamily="34" charset="0"/>
                <a:cs typeface="Calibri" panose="020F0502020204030204" pitchFamily="34" charset="0"/>
              </a:rPr>
              <a:t>. Niewątpliwie, wspieranie rodziców przez państwo w celu zapewnienia dziecku środków utrzymania nie może być rozumiane jako wyręczanie rodziców i przekładanie ciężarów z tym związanych na podatników.</a:t>
            </a:r>
            <a:endParaRPr lang="pl-PL" sz="14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462487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ABEFDB77-BF53-4878-B44A-C9254DA23E68}"/>
              </a:ext>
            </a:extLst>
          </p:cNvPr>
          <p:cNvSpPr>
            <a:spLocks noGrp="1"/>
          </p:cNvSpPr>
          <p:nvPr>
            <p:ph type="ftr" sz="quarter" idx="11"/>
          </p:nvPr>
        </p:nvSpPr>
        <p:spPr/>
        <p:txBody>
          <a:bodyPr/>
          <a:lstStyle/>
          <a:p>
            <a:r>
              <a:rPr lang="pl-PL" dirty="0"/>
              <a:t>kontakt@adwokat-cichocka.pl</a:t>
            </a:r>
          </a:p>
        </p:txBody>
      </p:sp>
      <p:sp>
        <p:nvSpPr>
          <p:cNvPr id="3" name="Prostokąt 2">
            <a:extLst>
              <a:ext uri="{FF2B5EF4-FFF2-40B4-BE49-F238E27FC236}">
                <a16:creationId xmlns:a16="http://schemas.microsoft.com/office/drawing/2014/main" id="{0CBA8FA8-C6CC-41FD-8AF6-B410A7AC8637}"/>
              </a:ext>
            </a:extLst>
          </p:cNvPr>
          <p:cNvSpPr/>
          <p:nvPr/>
        </p:nvSpPr>
        <p:spPr>
          <a:xfrm>
            <a:off x="1547664" y="1052735"/>
            <a:ext cx="6984776" cy="4609980"/>
          </a:xfrm>
          <a:prstGeom prst="rect">
            <a:avLst/>
          </a:prstGeom>
        </p:spPr>
        <p:txBody>
          <a:bodyPr wrap="square">
            <a:spAutoFit/>
          </a:bodyPr>
          <a:lstStyle/>
          <a:p>
            <a:pPr algn="just">
              <a:lnSpc>
                <a:spcPct val="150000"/>
              </a:lnSpc>
              <a:spcAft>
                <a:spcPts val="0"/>
              </a:spcAft>
            </a:pPr>
            <a:r>
              <a:rPr lang="pl-PL" dirty="0">
                <a:solidFill>
                  <a:srgbClr val="000000"/>
                </a:solidFill>
                <a:latin typeface="+mj-lt"/>
                <a:ea typeface="Times New Roman" panose="02020603050405020304" pitchFamily="18" charset="0"/>
                <a:cs typeface="Calibri" panose="020F0502020204030204" pitchFamily="34" charset="0"/>
              </a:rPr>
              <a:t>„</a:t>
            </a:r>
            <a:r>
              <a:rPr lang="pl-PL" i="1" dirty="0">
                <a:solidFill>
                  <a:srgbClr val="000000"/>
                </a:solidFill>
                <a:latin typeface="+mj-lt"/>
                <a:ea typeface="Times New Roman" panose="02020603050405020304" pitchFamily="18" charset="0"/>
                <a:cs typeface="Calibri" panose="020F0502020204030204" pitchFamily="34" charset="0"/>
              </a:rPr>
              <a:t>Celem obowiązku alimentacyjnego jest zaspokojenie usprawiedliwionych potrzeb małoletniego dziecka. (…) Nawet trudna sytuacja materialna rodzica nie zwalnia go od obowiązku świadczenia alimentów na potrzeby dzieci. </a:t>
            </a:r>
            <a:r>
              <a:rPr lang="pl-PL" b="1" i="1" dirty="0">
                <a:solidFill>
                  <a:srgbClr val="000000"/>
                </a:solidFill>
                <a:latin typeface="+mj-lt"/>
                <a:ea typeface="Times New Roman" panose="02020603050405020304" pitchFamily="18" charset="0"/>
                <a:cs typeface="Calibri" panose="020F0502020204030204" pitchFamily="34" charset="0"/>
              </a:rPr>
              <a:t>Rodzic jest obowiązany dzielić się z dzieckiem nawet bardzo szczupłymi dochodami. Natomiast w sytuacjach skrajnych, zaspokojenie potrzeb małoletnich dzieci może nastąpić nawet kosztem części składników majątkowych</a:t>
            </a:r>
            <a:r>
              <a:rPr lang="pl-PL" dirty="0">
                <a:solidFill>
                  <a:srgbClr val="000000"/>
                </a:solidFill>
                <a:latin typeface="+mj-lt"/>
                <a:ea typeface="Times New Roman" panose="02020603050405020304" pitchFamily="18" charset="0"/>
                <a:cs typeface="Calibri" panose="020F0502020204030204" pitchFamily="34" charset="0"/>
              </a:rPr>
              <a:t>”.</a:t>
            </a:r>
            <a:endParaRPr lang="pl-PL" sz="1600" dirty="0">
              <a:latin typeface="+mj-lt"/>
              <a:ea typeface="Calibri" panose="020F0502020204030204" pitchFamily="34" charset="0"/>
              <a:cs typeface="Times New Roman" panose="02020603050405020304" pitchFamily="18" charset="0"/>
            </a:endParaRPr>
          </a:p>
          <a:p>
            <a:pPr algn="just">
              <a:lnSpc>
                <a:spcPct val="150000"/>
              </a:lnSpc>
              <a:spcAft>
                <a:spcPts val="0"/>
              </a:spcAft>
            </a:pPr>
            <a:r>
              <a:rPr lang="pl-PL" b="1" dirty="0">
                <a:solidFill>
                  <a:srgbClr val="000000"/>
                </a:solidFill>
                <a:latin typeface="+mj-lt"/>
                <a:ea typeface="Times New Roman" panose="02020603050405020304" pitchFamily="18" charset="0"/>
                <a:cs typeface="Calibri" panose="020F0502020204030204" pitchFamily="34" charset="0"/>
              </a:rPr>
              <a:t> </a:t>
            </a:r>
            <a:endParaRPr lang="pl-PL" sz="1600" dirty="0">
              <a:latin typeface="+mj-lt"/>
              <a:ea typeface="Calibri" panose="020F0502020204030204" pitchFamily="34" charset="0"/>
              <a:cs typeface="Times New Roman" panose="02020603050405020304" pitchFamily="18" charset="0"/>
            </a:endParaRPr>
          </a:p>
          <a:p>
            <a:pPr algn="just">
              <a:lnSpc>
                <a:spcPct val="150000"/>
              </a:lnSpc>
              <a:spcAft>
                <a:spcPts val="0"/>
              </a:spcAft>
            </a:pPr>
            <a:r>
              <a:rPr lang="pl-PL" b="1" dirty="0">
                <a:solidFill>
                  <a:srgbClr val="000000"/>
                </a:solidFill>
                <a:latin typeface="+mj-lt"/>
                <a:ea typeface="Times New Roman" panose="02020603050405020304" pitchFamily="18" charset="0"/>
                <a:cs typeface="Calibri" panose="020F0502020204030204" pitchFamily="34" charset="0"/>
              </a:rPr>
              <a:t>Tak: teza III wyroku SN z dnia 30 czerwca 2021r., I </a:t>
            </a:r>
            <a:r>
              <a:rPr lang="pl-PL" b="1" dirty="0" err="1">
                <a:solidFill>
                  <a:srgbClr val="000000"/>
                </a:solidFill>
                <a:latin typeface="+mj-lt"/>
                <a:ea typeface="Times New Roman" panose="02020603050405020304" pitchFamily="18" charset="0"/>
                <a:cs typeface="Calibri" panose="020F0502020204030204" pitchFamily="34" charset="0"/>
              </a:rPr>
              <a:t>NNNc</a:t>
            </a:r>
            <a:r>
              <a:rPr lang="pl-PL" b="1" dirty="0">
                <a:solidFill>
                  <a:srgbClr val="000000"/>
                </a:solidFill>
                <a:latin typeface="+mj-lt"/>
                <a:ea typeface="Times New Roman" panose="02020603050405020304" pitchFamily="18" charset="0"/>
                <a:cs typeface="Calibri" panose="020F0502020204030204" pitchFamily="34" charset="0"/>
              </a:rPr>
              <a:t> 79/20</a:t>
            </a:r>
            <a:endParaRPr lang="pl-PL" sz="16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2137220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B4C6FB82-3198-42BE-A71D-17F8BDA5DA17}"/>
              </a:ext>
            </a:extLst>
          </p:cNvPr>
          <p:cNvSpPr>
            <a:spLocks noGrp="1"/>
          </p:cNvSpPr>
          <p:nvPr>
            <p:ph type="ftr" sz="quarter" idx="11"/>
          </p:nvPr>
        </p:nvSpPr>
        <p:spPr/>
        <p:txBody>
          <a:bodyPr/>
          <a:lstStyle/>
          <a:p>
            <a:r>
              <a:rPr lang="pl-PL"/>
              <a:t>kontakt@adwokat-cichocka.pl</a:t>
            </a:r>
          </a:p>
        </p:txBody>
      </p:sp>
      <p:sp>
        <p:nvSpPr>
          <p:cNvPr id="3" name="Prostokąt 2">
            <a:extLst>
              <a:ext uri="{FF2B5EF4-FFF2-40B4-BE49-F238E27FC236}">
                <a16:creationId xmlns:a16="http://schemas.microsoft.com/office/drawing/2014/main" id="{31B2FC81-ED6C-44D9-B0AA-F7DEFF45B7AF}"/>
              </a:ext>
            </a:extLst>
          </p:cNvPr>
          <p:cNvSpPr/>
          <p:nvPr/>
        </p:nvSpPr>
        <p:spPr>
          <a:xfrm>
            <a:off x="1403648" y="881854"/>
            <a:ext cx="7560840" cy="4203330"/>
          </a:xfrm>
          <a:prstGeom prst="rect">
            <a:avLst/>
          </a:prstGeom>
        </p:spPr>
        <p:txBody>
          <a:bodyPr wrap="square">
            <a:spAutoFit/>
          </a:bodyPr>
          <a:lstStyle/>
          <a:p>
            <a:pPr algn="just">
              <a:lnSpc>
                <a:spcPct val="150000"/>
              </a:lnSpc>
              <a:spcAft>
                <a:spcPts val="0"/>
              </a:spcAft>
            </a:pPr>
            <a:r>
              <a:rPr lang="pl-PL" sz="1500" dirty="0">
                <a:solidFill>
                  <a:srgbClr val="000000"/>
                </a:solidFill>
                <a:latin typeface="+mj-lt"/>
                <a:ea typeface="Times New Roman" panose="02020603050405020304" pitchFamily="18" charset="0"/>
                <a:cs typeface="Calibri" panose="020F0502020204030204" pitchFamily="34" charset="0"/>
              </a:rPr>
              <a:t>„</a:t>
            </a:r>
            <a:r>
              <a:rPr lang="pl-PL" sz="1500" i="1" dirty="0">
                <a:solidFill>
                  <a:srgbClr val="000000"/>
                </a:solidFill>
                <a:latin typeface="+mj-lt"/>
                <a:ea typeface="Times New Roman" panose="02020603050405020304" pitchFamily="18" charset="0"/>
                <a:cs typeface="Calibri" panose="020F0502020204030204" pitchFamily="34" charset="0"/>
              </a:rPr>
              <a:t>Obowiązek alimentacyjny nie może objąć obowiązku czynienia darowizn”.</a:t>
            </a:r>
            <a:endParaRPr lang="pl-PL" sz="1500" dirty="0">
              <a:latin typeface="+mj-lt"/>
              <a:ea typeface="Calibri" panose="020F0502020204030204" pitchFamily="34" charset="0"/>
              <a:cs typeface="Times New Roman" panose="02020603050405020304" pitchFamily="18" charset="0"/>
            </a:endParaRPr>
          </a:p>
          <a:p>
            <a:pPr algn="just">
              <a:lnSpc>
                <a:spcPct val="150000"/>
              </a:lnSpc>
              <a:spcAft>
                <a:spcPts val="0"/>
              </a:spcAft>
            </a:pPr>
            <a:r>
              <a:rPr lang="pl-PL" sz="1500" dirty="0">
                <a:solidFill>
                  <a:srgbClr val="000000"/>
                </a:solidFill>
                <a:latin typeface="+mj-lt"/>
                <a:ea typeface="Times New Roman" panose="02020603050405020304" pitchFamily="18" charset="0"/>
                <a:cs typeface="Calibri" panose="020F0502020204030204" pitchFamily="34" charset="0"/>
              </a:rPr>
              <a:t> </a:t>
            </a:r>
            <a:endParaRPr lang="pl-PL" sz="1500" dirty="0">
              <a:latin typeface="+mj-lt"/>
              <a:ea typeface="Calibri" panose="020F0502020204030204" pitchFamily="34" charset="0"/>
              <a:cs typeface="Times New Roman" panose="02020603050405020304" pitchFamily="18" charset="0"/>
            </a:endParaRPr>
          </a:p>
          <a:p>
            <a:pPr algn="just">
              <a:lnSpc>
                <a:spcPct val="150000"/>
              </a:lnSpc>
              <a:spcAft>
                <a:spcPts val="0"/>
              </a:spcAft>
            </a:pPr>
            <a:r>
              <a:rPr lang="pl-PL" sz="1500" b="1" dirty="0">
                <a:solidFill>
                  <a:srgbClr val="000000"/>
                </a:solidFill>
                <a:latin typeface="+mj-lt"/>
                <a:ea typeface="Times New Roman" panose="02020603050405020304" pitchFamily="18" charset="0"/>
                <a:cs typeface="Calibri" panose="020F0502020204030204" pitchFamily="34" charset="0"/>
              </a:rPr>
              <a:t>Tak: wyrok WSA w Szczecinie z dnia 19 lutego 2014r., I </a:t>
            </a:r>
            <a:r>
              <a:rPr lang="pl-PL" sz="1500" b="1" dirty="0" err="1">
                <a:solidFill>
                  <a:srgbClr val="000000"/>
                </a:solidFill>
                <a:latin typeface="+mj-lt"/>
                <a:ea typeface="Times New Roman" panose="02020603050405020304" pitchFamily="18" charset="0"/>
                <a:cs typeface="Calibri" panose="020F0502020204030204" pitchFamily="34" charset="0"/>
              </a:rPr>
              <a:t>Sa</a:t>
            </a:r>
            <a:r>
              <a:rPr lang="pl-PL" sz="1500" b="1" dirty="0">
                <a:solidFill>
                  <a:srgbClr val="000000"/>
                </a:solidFill>
                <a:latin typeface="+mj-lt"/>
                <a:ea typeface="Times New Roman" panose="02020603050405020304" pitchFamily="18" charset="0"/>
                <a:cs typeface="Calibri" panose="020F0502020204030204" pitchFamily="34" charset="0"/>
              </a:rPr>
              <a:t>/</a:t>
            </a:r>
            <a:r>
              <a:rPr lang="pl-PL" sz="1500" b="1" dirty="0" err="1">
                <a:solidFill>
                  <a:srgbClr val="000000"/>
                </a:solidFill>
                <a:latin typeface="+mj-lt"/>
                <a:ea typeface="Times New Roman" panose="02020603050405020304" pitchFamily="18" charset="0"/>
                <a:cs typeface="Calibri" panose="020F0502020204030204" pitchFamily="34" charset="0"/>
              </a:rPr>
              <a:t>Sz</a:t>
            </a:r>
            <a:r>
              <a:rPr lang="pl-PL" sz="1500" b="1" dirty="0">
                <a:solidFill>
                  <a:srgbClr val="000000"/>
                </a:solidFill>
                <a:latin typeface="+mj-lt"/>
                <a:ea typeface="Times New Roman" panose="02020603050405020304" pitchFamily="18" charset="0"/>
                <a:cs typeface="Calibri" panose="020F0502020204030204" pitchFamily="34" charset="0"/>
              </a:rPr>
              <a:t> 878/13</a:t>
            </a:r>
            <a:endParaRPr lang="pl-PL" sz="1500" dirty="0">
              <a:latin typeface="+mj-lt"/>
              <a:ea typeface="Calibri" panose="020F0502020204030204" pitchFamily="34" charset="0"/>
              <a:cs typeface="Times New Roman" panose="02020603050405020304" pitchFamily="18" charset="0"/>
            </a:endParaRPr>
          </a:p>
          <a:p>
            <a:pPr algn="just">
              <a:lnSpc>
                <a:spcPct val="150000"/>
              </a:lnSpc>
              <a:spcAft>
                <a:spcPts val="0"/>
              </a:spcAft>
            </a:pPr>
            <a:r>
              <a:rPr lang="pl-PL" sz="1500" dirty="0">
                <a:solidFill>
                  <a:srgbClr val="000000"/>
                </a:solidFill>
                <a:latin typeface="+mj-lt"/>
                <a:ea typeface="Times New Roman" panose="02020603050405020304" pitchFamily="18" charset="0"/>
                <a:cs typeface="Calibri" panose="020F0502020204030204" pitchFamily="34" charset="0"/>
              </a:rPr>
              <a:t> </a:t>
            </a:r>
            <a:endParaRPr lang="pl-PL" sz="1500" dirty="0">
              <a:latin typeface="+mj-lt"/>
              <a:ea typeface="Calibri" panose="020F0502020204030204" pitchFamily="34" charset="0"/>
              <a:cs typeface="Times New Roman" panose="02020603050405020304" pitchFamily="18" charset="0"/>
            </a:endParaRPr>
          </a:p>
          <a:p>
            <a:pPr algn="just">
              <a:lnSpc>
                <a:spcPct val="150000"/>
              </a:lnSpc>
              <a:spcAft>
                <a:spcPts val="0"/>
              </a:spcAft>
            </a:pPr>
            <a:r>
              <a:rPr lang="pl-PL" sz="1500" dirty="0">
                <a:solidFill>
                  <a:srgbClr val="000000"/>
                </a:solidFill>
                <a:latin typeface="+mj-lt"/>
                <a:ea typeface="Times New Roman" panose="02020603050405020304" pitchFamily="18" charset="0"/>
                <a:cs typeface="Calibri" panose="020F0502020204030204" pitchFamily="34" charset="0"/>
              </a:rPr>
              <a:t>„</a:t>
            </a:r>
            <a:r>
              <a:rPr lang="pl-PL" sz="1500" i="1" dirty="0">
                <a:solidFill>
                  <a:srgbClr val="000000"/>
                </a:solidFill>
                <a:latin typeface="+mj-lt"/>
                <a:ea typeface="Times New Roman" panose="02020603050405020304" pitchFamily="18" charset="0"/>
                <a:cs typeface="Calibri" panose="020F0502020204030204" pitchFamily="34" charset="0"/>
              </a:rPr>
              <a:t>Skoro w obowiązku alimentacyjnym mieści się obowiązek zapewnienia podstawowych potrzeb życiowych, to można do niego zaliczyć także i drobne prezenty. Jednak nie może on objąć obowiązku czynienia darowizn. I choć alimentacja zmierzać ma do zapewnienia np. mieszkania, to nie można także przyjąć, że wręczanie systematycznie pewnych kwot umożliwiających w efekcie sfinansowanie zakupu mieszkania, wyczerpuje znamiona alimentów</a:t>
            </a:r>
            <a:r>
              <a:rPr lang="pl-PL" sz="1500" dirty="0">
                <a:solidFill>
                  <a:srgbClr val="000000"/>
                </a:solidFill>
                <a:latin typeface="+mj-lt"/>
                <a:ea typeface="Times New Roman" panose="02020603050405020304" pitchFamily="18" charset="0"/>
                <a:cs typeface="Calibri" panose="020F0502020204030204" pitchFamily="34" charset="0"/>
              </a:rPr>
              <a:t>”. </a:t>
            </a:r>
            <a:endParaRPr lang="pl-PL" sz="1500" dirty="0">
              <a:latin typeface="+mj-lt"/>
              <a:ea typeface="Calibri" panose="020F0502020204030204" pitchFamily="34" charset="0"/>
              <a:cs typeface="Times New Roman" panose="02020603050405020304" pitchFamily="18" charset="0"/>
            </a:endParaRPr>
          </a:p>
          <a:p>
            <a:pPr algn="just">
              <a:lnSpc>
                <a:spcPct val="150000"/>
              </a:lnSpc>
              <a:spcAft>
                <a:spcPts val="0"/>
              </a:spcAft>
            </a:pPr>
            <a:r>
              <a:rPr lang="pl-PL" sz="1500" dirty="0">
                <a:solidFill>
                  <a:srgbClr val="000000"/>
                </a:solidFill>
                <a:latin typeface="+mj-lt"/>
                <a:ea typeface="Times New Roman" panose="02020603050405020304" pitchFamily="18" charset="0"/>
                <a:cs typeface="Calibri" panose="020F0502020204030204" pitchFamily="34" charset="0"/>
              </a:rPr>
              <a:t> </a:t>
            </a:r>
            <a:endParaRPr lang="pl-PL" sz="1500" dirty="0">
              <a:latin typeface="+mj-lt"/>
              <a:ea typeface="Calibri" panose="020F0502020204030204" pitchFamily="34" charset="0"/>
              <a:cs typeface="Times New Roman" panose="02020603050405020304" pitchFamily="18" charset="0"/>
            </a:endParaRPr>
          </a:p>
          <a:p>
            <a:pPr algn="just">
              <a:lnSpc>
                <a:spcPct val="150000"/>
              </a:lnSpc>
              <a:spcAft>
                <a:spcPts val="0"/>
              </a:spcAft>
            </a:pPr>
            <a:r>
              <a:rPr lang="pl-PL" sz="1500" b="1" dirty="0">
                <a:solidFill>
                  <a:srgbClr val="000000"/>
                </a:solidFill>
                <a:latin typeface="+mj-lt"/>
                <a:ea typeface="Times New Roman" panose="02020603050405020304" pitchFamily="18" charset="0"/>
                <a:cs typeface="Calibri" panose="020F0502020204030204" pitchFamily="34" charset="0"/>
              </a:rPr>
              <a:t>Tak: wyrok WSA w Szczecinie z dnia 19 lutego 2014r., I </a:t>
            </a:r>
            <a:r>
              <a:rPr lang="pl-PL" sz="1500" b="1" dirty="0" err="1">
                <a:solidFill>
                  <a:srgbClr val="000000"/>
                </a:solidFill>
                <a:latin typeface="+mj-lt"/>
                <a:ea typeface="Times New Roman" panose="02020603050405020304" pitchFamily="18" charset="0"/>
                <a:cs typeface="Calibri" panose="020F0502020204030204" pitchFamily="34" charset="0"/>
              </a:rPr>
              <a:t>Sa</a:t>
            </a:r>
            <a:r>
              <a:rPr lang="pl-PL" sz="1500" b="1" dirty="0">
                <a:solidFill>
                  <a:srgbClr val="000000"/>
                </a:solidFill>
                <a:latin typeface="+mj-lt"/>
                <a:ea typeface="Times New Roman" panose="02020603050405020304" pitchFamily="18" charset="0"/>
                <a:cs typeface="Calibri" panose="020F0502020204030204" pitchFamily="34" charset="0"/>
              </a:rPr>
              <a:t>/</a:t>
            </a:r>
            <a:r>
              <a:rPr lang="pl-PL" sz="1500" b="1" dirty="0" err="1">
                <a:solidFill>
                  <a:srgbClr val="000000"/>
                </a:solidFill>
                <a:latin typeface="+mj-lt"/>
                <a:ea typeface="Times New Roman" panose="02020603050405020304" pitchFamily="18" charset="0"/>
                <a:cs typeface="Calibri" panose="020F0502020204030204" pitchFamily="34" charset="0"/>
              </a:rPr>
              <a:t>Sz</a:t>
            </a:r>
            <a:r>
              <a:rPr lang="pl-PL" sz="1500" b="1" dirty="0">
                <a:solidFill>
                  <a:srgbClr val="000000"/>
                </a:solidFill>
                <a:latin typeface="+mj-lt"/>
                <a:ea typeface="Times New Roman" panose="02020603050405020304" pitchFamily="18" charset="0"/>
                <a:cs typeface="Calibri" panose="020F0502020204030204" pitchFamily="34" charset="0"/>
              </a:rPr>
              <a:t> 806/13</a:t>
            </a:r>
            <a:endParaRPr lang="pl-PL" sz="15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043477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286000" y="1997839"/>
            <a:ext cx="4572000" cy="1323439"/>
          </a:xfrm>
          <a:prstGeom prst="rect">
            <a:avLst/>
          </a:prstGeom>
        </p:spPr>
        <p:txBody>
          <a:bodyPr>
            <a:spAutoFit/>
          </a:bodyPr>
          <a:lstStyle/>
          <a:p>
            <a:pPr lvl="0" algn="ctr"/>
            <a:endParaRPr lang="pl-PL" sz="4000" dirty="0">
              <a:latin typeface="Cambria" pitchFamily="18" charset="0"/>
              <a:ea typeface="Cambria" pitchFamily="18" charset="0"/>
            </a:endParaRPr>
          </a:p>
          <a:p>
            <a:pPr lvl="0" algn="ctr"/>
            <a:r>
              <a:rPr lang="pl-PL" sz="4000" dirty="0">
                <a:latin typeface="Cambria" pitchFamily="18" charset="0"/>
                <a:ea typeface="Cambria" pitchFamily="18" charset="0"/>
              </a:rPr>
              <a:t>Dziękuję za uwagę.</a:t>
            </a:r>
          </a:p>
        </p:txBody>
      </p:sp>
      <p:sp>
        <p:nvSpPr>
          <p:cNvPr id="3" name="Symbol zastępczy stopki 2">
            <a:extLst>
              <a:ext uri="{FF2B5EF4-FFF2-40B4-BE49-F238E27FC236}">
                <a16:creationId xmlns:a16="http://schemas.microsoft.com/office/drawing/2014/main" id="{DBC10BA7-CC5D-42C7-9411-447315EAADF2}"/>
              </a:ext>
            </a:extLst>
          </p:cNvPr>
          <p:cNvSpPr>
            <a:spLocks noGrp="1"/>
          </p:cNvSpPr>
          <p:nvPr>
            <p:ph type="ftr" sz="quarter" idx="11"/>
          </p:nvPr>
        </p:nvSpPr>
        <p:spPr/>
        <p:txBody>
          <a:bodyPr/>
          <a:lstStyle/>
          <a:p>
            <a:pPr algn="ctr"/>
            <a:r>
              <a:rPr lang="pl-PL" sz="1600" b="1" dirty="0"/>
              <a:t>kontakt@adwokat-cichocka.pl</a:t>
            </a:r>
          </a:p>
        </p:txBody>
      </p:sp>
    </p:spTree>
    <p:extLst>
      <p:ext uri="{BB962C8B-B14F-4D97-AF65-F5344CB8AC3E}">
        <p14:creationId xmlns:p14="http://schemas.microsoft.com/office/powerpoint/2010/main" val="3952889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691680" y="1720840"/>
            <a:ext cx="7344816" cy="2862322"/>
          </a:xfrm>
          <a:prstGeom prst="rect">
            <a:avLst/>
          </a:prstGeom>
        </p:spPr>
        <p:txBody>
          <a:bodyPr wrap="square">
            <a:spAutoFit/>
          </a:bodyPr>
          <a:lstStyle/>
          <a:p>
            <a:pPr algn="just"/>
            <a:endParaRPr lang="pl-PL" i="1" dirty="0"/>
          </a:p>
          <a:p>
            <a:pPr algn="just"/>
            <a:endParaRPr lang="pl-PL" i="1" dirty="0"/>
          </a:p>
          <a:p>
            <a:pPr algn="just"/>
            <a:r>
              <a:rPr lang="pl-PL" i="1" dirty="0"/>
              <a:t>Przepisy kreujące obowiązek alimentacyjny są normami bezwzględnie obowiązującymi. Zarówno obowiązek alimentacyjny, jak i odpowiadające mu prawo do świadczeń alimentacyjnych mają charakter ściśle osobisty.</a:t>
            </a:r>
          </a:p>
          <a:p>
            <a:pPr algn="just"/>
            <a:endParaRPr lang="pl-PL" dirty="0"/>
          </a:p>
          <a:p>
            <a:pPr algn="just"/>
            <a:r>
              <a:rPr lang="pl-PL" b="1" dirty="0"/>
              <a:t>Por. uzasadnienie uchwały SN z dnia 25 listopada 1975, III CZP 76/75, OSN 1976, Nr 10, poz. 207</a:t>
            </a:r>
            <a:endParaRPr lang="pl-PL" dirty="0"/>
          </a:p>
          <a:p>
            <a:pPr algn="just"/>
            <a:endParaRPr lang="pl-PL" dirty="0">
              <a:latin typeface="Cambria" pitchFamily="18" charset="0"/>
              <a:ea typeface="Cambria" pitchFamily="18" charset="0"/>
            </a:endParaRPr>
          </a:p>
        </p:txBody>
      </p:sp>
      <p:sp>
        <p:nvSpPr>
          <p:cNvPr id="3" name="Symbol zastępczy stopki 2">
            <a:extLst>
              <a:ext uri="{FF2B5EF4-FFF2-40B4-BE49-F238E27FC236}">
                <a16:creationId xmlns:a16="http://schemas.microsoft.com/office/drawing/2014/main" id="{76D145AC-925D-4C41-8E16-BD689F52406B}"/>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85090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547664" y="980728"/>
            <a:ext cx="6984776" cy="3970318"/>
          </a:xfrm>
          <a:prstGeom prst="rect">
            <a:avLst/>
          </a:prstGeom>
        </p:spPr>
        <p:txBody>
          <a:bodyPr wrap="square">
            <a:spAutoFit/>
          </a:bodyPr>
          <a:lstStyle/>
          <a:p>
            <a:endParaRPr lang="pl-PL" i="1" dirty="0"/>
          </a:p>
          <a:p>
            <a:endParaRPr lang="pl-PL" i="1" dirty="0"/>
          </a:p>
          <a:p>
            <a:r>
              <a:rPr lang="pl-PL" b="1" i="1" dirty="0"/>
              <a:t>Czyli m.in. :</a:t>
            </a:r>
          </a:p>
          <a:p>
            <a:endParaRPr lang="pl-PL" b="1" dirty="0"/>
          </a:p>
          <a:p>
            <a:pPr marL="285750" lvl="0" indent="-285750">
              <a:buFont typeface="Wingdings" panose="05000000000000000000" pitchFamily="2" charset="2"/>
              <a:buChar char="Ø"/>
            </a:pPr>
            <a:r>
              <a:rPr lang="pl-PL" i="1" dirty="0"/>
              <a:t>Obowiązek alimentacyjny istnieje tylko między osobami wskazanymi w art. 128 </a:t>
            </a:r>
            <a:r>
              <a:rPr lang="pl-PL" i="1" dirty="0" err="1"/>
              <a:t>k.r.o</a:t>
            </a:r>
            <a:r>
              <a:rPr lang="pl-PL" i="1" dirty="0"/>
              <a:t>. i dalszych, </a:t>
            </a:r>
          </a:p>
          <a:p>
            <a:pPr marL="285750" lvl="0" indent="-285750">
              <a:buFont typeface="Wingdings" panose="05000000000000000000" pitchFamily="2" charset="2"/>
              <a:buChar char="Ø"/>
            </a:pPr>
            <a:endParaRPr lang="pl-PL" dirty="0"/>
          </a:p>
          <a:p>
            <a:pPr marL="285750" lvl="0" indent="-285750">
              <a:buFont typeface="Wingdings" panose="05000000000000000000" pitchFamily="2" charset="2"/>
              <a:buChar char="Ø"/>
            </a:pPr>
            <a:r>
              <a:rPr lang="pl-PL" i="1" dirty="0"/>
              <a:t>Wierzytelności alimentacyjnej nie można umorzyć przez potrącenie – art. 505 k.c.,</a:t>
            </a:r>
          </a:p>
          <a:p>
            <a:pPr marL="285750" lvl="0" indent="-285750">
              <a:buFont typeface="Wingdings" panose="05000000000000000000" pitchFamily="2" charset="2"/>
              <a:buChar char="Ø"/>
            </a:pPr>
            <a:endParaRPr lang="pl-PL" dirty="0"/>
          </a:p>
          <a:p>
            <a:pPr marL="285750" lvl="0" indent="-285750">
              <a:buFont typeface="Wingdings" panose="05000000000000000000" pitchFamily="2" charset="2"/>
              <a:buChar char="Ø"/>
            </a:pPr>
            <a:r>
              <a:rPr lang="pl-PL" i="1" dirty="0"/>
              <a:t>Obowiązek alimentacyjny nie jest dziedziczny – art. 139 </a:t>
            </a:r>
            <a:r>
              <a:rPr lang="pl-PL" i="1" dirty="0" err="1"/>
              <a:t>k.r.o</a:t>
            </a:r>
            <a:r>
              <a:rPr lang="pl-PL" i="1" dirty="0"/>
              <a:t>. – ale wymagalne raty alimentacyjne wchodzą do spadku po zobowiązanym do alimentacji (art. 922 k.c.). </a:t>
            </a:r>
            <a:endParaRPr lang="pl-PL" dirty="0"/>
          </a:p>
          <a:p>
            <a:pPr algn="just"/>
            <a:endParaRPr lang="pl-PL" dirty="0">
              <a:latin typeface="Cambria" pitchFamily="18" charset="0"/>
              <a:ea typeface="Cambria" pitchFamily="18" charset="0"/>
            </a:endParaRPr>
          </a:p>
        </p:txBody>
      </p:sp>
      <p:sp>
        <p:nvSpPr>
          <p:cNvPr id="3" name="Symbol zastępczy stopki 2">
            <a:extLst>
              <a:ext uri="{FF2B5EF4-FFF2-40B4-BE49-F238E27FC236}">
                <a16:creationId xmlns:a16="http://schemas.microsoft.com/office/drawing/2014/main" id="{805658B4-112A-4B25-8ABB-B3BCA8095D73}"/>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3948225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763688" y="1124744"/>
            <a:ext cx="7056784" cy="5355312"/>
          </a:xfrm>
          <a:prstGeom prst="rect">
            <a:avLst/>
          </a:prstGeom>
        </p:spPr>
        <p:txBody>
          <a:bodyPr wrap="square">
            <a:spAutoFit/>
          </a:bodyPr>
          <a:lstStyle/>
          <a:p>
            <a:pPr algn="just"/>
            <a:r>
              <a:rPr lang="pl-PL" b="1" dirty="0"/>
              <a:t>Konfiguracje pozwu dotyczącego obowiązku alimentacyjnego:</a:t>
            </a:r>
          </a:p>
          <a:p>
            <a:pPr algn="just"/>
            <a:endParaRPr lang="pl-PL" dirty="0"/>
          </a:p>
          <a:p>
            <a:pPr marL="285750" lvl="0" indent="-285750" algn="just">
              <a:buFont typeface="Wingdings" panose="05000000000000000000" pitchFamily="2" charset="2"/>
              <a:buChar char="Ø"/>
            </a:pPr>
            <a:r>
              <a:rPr lang="pl-PL" dirty="0"/>
              <a:t>pozew o ustalenie wysokości obowiązku alimentacyjnego – samodzielny pozew, </a:t>
            </a:r>
          </a:p>
          <a:p>
            <a:pPr lvl="0" algn="just"/>
            <a:endParaRPr lang="pl-PL" dirty="0"/>
          </a:p>
          <a:p>
            <a:pPr marL="285750" lvl="0" indent="-285750" algn="just">
              <a:buFont typeface="Wingdings" panose="05000000000000000000" pitchFamily="2" charset="2"/>
              <a:buChar char="Ø"/>
            </a:pPr>
            <a:r>
              <a:rPr lang="pl-PL" dirty="0"/>
              <a:t>pozew o rozwód – rozwodzący się małżonkowie posiadają dziecko lub dzieci, a zatem roszczenie o alimenty na dziecko będzie elementem pozwu o rozwód, </a:t>
            </a:r>
          </a:p>
          <a:p>
            <a:pPr lvl="0" algn="just"/>
            <a:endParaRPr lang="pl-PL" dirty="0"/>
          </a:p>
          <a:p>
            <a:pPr marL="285750" lvl="0" indent="-285750" algn="just">
              <a:buFont typeface="Wingdings" panose="05000000000000000000" pitchFamily="2" charset="2"/>
              <a:buChar char="Ø"/>
            </a:pPr>
            <a:r>
              <a:rPr lang="pl-PL" dirty="0"/>
              <a:t>pozew o zmianę wysokości obowiązku alimentacyjnego – obejmuje zmianę poprzedniego orzeczenia o alimentach, czy to wyroku rozwodowego zawierającego punkt o roszczeniu alimentacyjnym, czy to samodzielnego wyroku dotyczącego wyłącznie obowiązku alimentacyjnego, jeżeli zaistnieją przesłanki z art. 138 </a:t>
            </a:r>
            <a:r>
              <a:rPr lang="pl-PL" dirty="0" err="1"/>
              <a:t>k.r.o</a:t>
            </a:r>
            <a:r>
              <a:rPr lang="pl-PL" dirty="0"/>
              <a:t>.,</a:t>
            </a:r>
          </a:p>
          <a:p>
            <a:pPr marL="285750" lvl="0" indent="-285750" algn="just">
              <a:buFont typeface="Wingdings" panose="05000000000000000000" pitchFamily="2" charset="2"/>
              <a:buChar char="Ø"/>
            </a:pPr>
            <a:endParaRPr lang="pl-PL" dirty="0"/>
          </a:p>
          <a:p>
            <a:pPr marL="285750" lvl="0" indent="-285750" algn="just">
              <a:buFont typeface="Wingdings" panose="05000000000000000000" pitchFamily="2" charset="2"/>
              <a:buChar char="Ø"/>
            </a:pPr>
            <a:r>
              <a:rPr lang="pl-PL" dirty="0"/>
              <a:t>pozew o ustalenie ojcostwa.</a:t>
            </a:r>
          </a:p>
          <a:p>
            <a:pPr algn="just"/>
            <a:endParaRPr lang="pl-PL" dirty="0">
              <a:latin typeface="Cambria" pitchFamily="18" charset="0"/>
              <a:ea typeface="Cambria" pitchFamily="18" charset="0"/>
            </a:endParaRPr>
          </a:p>
        </p:txBody>
      </p:sp>
      <p:sp>
        <p:nvSpPr>
          <p:cNvPr id="3" name="Symbol zastępczy stopki 2">
            <a:extLst>
              <a:ext uri="{FF2B5EF4-FFF2-40B4-BE49-F238E27FC236}">
                <a16:creationId xmlns:a16="http://schemas.microsoft.com/office/drawing/2014/main" id="{627743DA-8A33-47D9-9313-26CD2A071D3C}"/>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2482694999"/>
      </p:ext>
    </p:extLst>
  </p:cSld>
  <p:clrMapOvr>
    <a:masterClrMapping/>
  </p:clrMapOvr>
</p:sld>
</file>

<file path=ppt/theme/theme1.xml><?xml version="1.0" encoding="utf-8"?>
<a:theme xmlns:a="http://schemas.openxmlformats.org/drawingml/2006/main" name="Smuga">
  <a:themeElements>
    <a:clrScheme name="Smug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mug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mug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833</TotalTime>
  <Words>6283</Words>
  <Application>Microsoft Office PowerPoint</Application>
  <PresentationFormat>Pokaz na ekranie (4:3)</PresentationFormat>
  <Paragraphs>601</Paragraphs>
  <Slides>67</Slides>
  <Notes>1</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67</vt:i4>
      </vt:variant>
    </vt:vector>
  </HeadingPairs>
  <TitlesOfParts>
    <vt:vector size="74" baseType="lpstr">
      <vt:lpstr>Arial</vt:lpstr>
      <vt:lpstr>Calibri</vt:lpstr>
      <vt:lpstr>Cambria</vt:lpstr>
      <vt:lpstr>Century Gothic</vt:lpstr>
      <vt:lpstr>Wingdings</vt:lpstr>
      <vt:lpstr>Wingdings 3</vt:lpstr>
      <vt:lpstr>Smuga</vt:lpstr>
      <vt:lpstr>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Postępowania w sprawach dotyczących rozliczenia konkubinatu – wybrane zagadnienia</dc:title>
  <dc:creator>ka_wr</dc:creator>
  <cp:lastModifiedBy>baltazar bieniek</cp:lastModifiedBy>
  <cp:revision>75</cp:revision>
  <dcterms:created xsi:type="dcterms:W3CDTF">2021-10-23T15:58:32Z</dcterms:created>
  <dcterms:modified xsi:type="dcterms:W3CDTF">2023-03-28T15:32:19Z</dcterms:modified>
</cp:coreProperties>
</file>