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60" r:id="rId2"/>
    <p:sldId id="298" r:id="rId3"/>
    <p:sldId id="257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4" r:id="rId18"/>
    <p:sldId id="315" r:id="rId19"/>
    <p:sldId id="312" r:id="rId20"/>
    <p:sldId id="313" r:id="rId21"/>
    <p:sldId id="318" r:id="rId22"/>
    <p:sldId id="316" r:id="rId23"/>
    <p:sldId id="317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62" r:id="rId52"/>
    <p:sldId id="365" r:id="rId53"/>
    <p:sldId id="366" r:id="rId54"/>
    <p:sldId id="367" r:id="rId55"/>
    <p:sldId id="368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9" r:id="rId72"/>
    <p:sldId id="361" r:id="rId73"/>
    <p:sldId id="258" r:id="rId7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95A"/>
    <a:srgbClr val="3C4D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85"/>
    <p:restoredTop sz="94719"/>
  </p:normalViewPr>
  <p:slideViewPr>
    <p:cSldViewPr>
      <p:cViewPr varScale="1">
        <p:scale>
          <a:sx n="157" d="100"/>
          <a:sy n="157" d="100"/>
        </p:scale>
        <p:origin x="-2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1651B-279D-4A42-BEAE-232E94FB9BEE}" type="doc">
      <dgm:prSet loTypeId="urn:microsoft.com/office/officeart/2005/8/layout/default#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703D2D2-4E5D-4A4C-AD93-C37EABBAF024}">
      <dgm:prSet phldrT="[Tekst]"/>
      <dgm:spPr/>
      <dgm:t>
        <a:bodyPr/>
        <a:lstStyle/>
        <a:p>
          <a:r>
            <a:rPr lang="pl-PL" dirty="0"/>
            <a:t>Publiczno-licencjonowany</a:t>
          </a:r>
        </a:p>
      </dgm:t>
    </dgm:pt>
    <dgm:pt modelId="{798C6EB8-B35D-BF41-A9F7-BA799C0C9E1B}" type="parTrans" cxnId="{0C118EBD-4118-3444-830B-234B560C5A4C}">
      <dgm:prSet/>
      <dgm:spPr/>
      <dgm:t>
        <a:bodyPr/>
        <a:lstStyle/>
        <a:p>
          <a:endParaRPr lang="pl-PL"/>
        </a:p>
      </dgm:t>
    </dgm:pt>
    <dgm:pt modelId="{E0C1439C-398F-B44A-817C-E124853E472A}" type="sibTrans" cxnId="{0C118EBD-4118-3444-830B-234B560C5A4C}">
      <dgm:prSet/>
      <dgm:spPr/>
      <dgm:t>
        <a:bodyPr/>
        <a:lstStyle/>
        <a:p>
          <a:endParaRPr lang="pl-PL"/>
        </a:p>
      </dgm:t>
    </dgm:pt>
    <dgm:pt modelId="{4BA89631-88CC-0145-8275-4A688EB9C2DF}">
      <dgm:prSet phldrT="[Tekst]"/>
      <dgm:spPr/>
      <dgm:t>
        <a:bodyPr/>
        <a:lstStyle/>
        <a:p>
          <a:r>
            <a:rPr lang="pl-PL" dirty="0"/>
            <a:t>Publiczno-nielicencjonowany</a:t>
          </a:r>
        </a:p>
      </dgm:t>
    </dgm:pt>
    <dgm:pt modelId="{F357294F-DF08-DC46-A4F8-96BA6C2A8E21}" type="parTrans" cxnId="{F3DC5F02-75F6-0E4E-A0A0-E21EE4243EC3}">
      <dgm:prSet/>
      <dgm:spPr/>
      <dgm:t>
        <a:bodyPr/>
        <a:lstStyle/>
        <a:p>
          <a:endParaRPr lang="pl-PL"/>
        </a:p>
      </dgm:t>
    </dgm:pt>
    <dgm:pt modelId="{05321851-82BE-0546-BF4B-04582BCA04AF}" type="sibTrans" cxnId="{F3DC5F02-75F6-0E4E-A0A0-E21EE4243EC3}">
      <dgm:prSet/>
      <dgm:spPr/>
      <dgm:t>
        <a:bodyPr/>
        <a:lstStyle/>
        <a:p>
          <a:endParaRPr lang="pl-PL"/>
        </a:p>
      </dgm:t>
    </dgm:pt>
    <dgm:pt modelId="{810B6A76-6CDD-2B4F-8143-06ED68DF5A43}">
      <dgm:prSet phldrT="[Tekst]"/>
      <dgm:spPr/>
      <dgm:t>
        <a:bodyPr/>
        <a:lstStyle/>
        <a:p>
          <a:r>
            <a:rPr lang="pl-PL" dirty="0" err="1"/>
            <a:t>prywatno</a:t>
          </a:r>
          <a:r>
            <a:rPr lang="pl-PL" dirty="0"/>
            <a:t>-licencjonowany</a:t>
          </a:r>
        </a:p>
      </dgm:t>
    </dgm:pt>
    <dgm:pt modelId="{E1964E0A-2D86-FB40-945C-31DFC4577593}" type="parTrans" cxnId="{B3DA689B-678F-3B4B-A2D5-7261C1DDFFEA}">
      <dgm:prSet/>
      <dgm:spPr/>
      <dgm:t>
        <a:bodyPr/>
        <a:lstStyle/>
        <a:p>
          <a:endParaRPr lang="pl-PL"/>
        </a:p>
      </dgm:t>
    </dgm:pt>
    <dgm:pt modelId="{F62785BE-13B7-BA4D-A9EB-4B21F6B8B103}" type="sibTrans" cxnId="{B3DA689B-678F-3B4B-A2D5-7261C1DDFFEA}">
      <dgm:prSet/>
      <dgm:spPr/>
      <dgm:t>
        <a:bodyPr/>
        <a:lstStyle/>
        <a:p>
          <a:endParaRPr lang="pl-PL"/>
        </a:p>
      </dgm:t>
    </dgm:pt>
    <dgm:pt modelId="{134207E9-68E8-0D43-82A5-B8B51E420EC0}">
      <dgm:prSet phldrT="[Tekst]"/>
      <dgm:spPr/>
      <dgm:t>
        <a:bodyPr/>
        <a:lstStyle/>
        <a:p>
          <a:r>
            <a:rPr lang="pl-PL" dirty="0" err="1"/>
            <a:t>prywatno</a:t>
          </a:r>
          <a:r>
            <a:rPr lang="pl-PL" dirty="0"/>
            <a:t>-nielicencjonowany</a:t>
          </a:r>
        </a:p>
      </dgm:t>
    </dgm:pt>
    <dgm:pt modelId="{CE3A7D65-BD30-964A-9284-AECD36A6D971}" type="parTrans" cxnId="{83347D0B-B3ED-0840-875A-6EB72415E259}">
      <dgm:prSet/>
      <dgm:spPr/>
      <dgm:t>
        <a:bodyPr/>
        <a:lstStyle/>
        <a:p>
          <a:endParaRPr lang="pl-PL"/>
        </a:p>
      </dgm:t>
    </dgm:pt>
    <dgm:pt modelId="{1763207A-EA80-E146-92A0-FE478B7361BB}" type="sibTrans" cxnId="{83347D0B-B3ED-0840-875A-6EB72415E259}">
      <dgm:prSet/>
      <dgm:spPr/>
      <dgm:t>
        <a:bodyPr/>
        <a:lstStyle/>
        <a:p>
          <a:endParaRPr lang="pl-PL"/>
        </a:p>
      </dgm:t>
    </dgm:pt>
    <dgm:pt modelId="{0C9CDB65-D15A-1F4B-90F1-700BA1AC44EE}" type="pres">
      <dgm:prSet presAssocID="{EED1651B-279D-4A42-BEAE-232E94FB9B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6E0DB16-4C73-5141-8B24-69FD2ABB0C66}" type="pres">
      <dgm:prSet presAssocID="{B703D2D2-4E5D-4A4C-AD93-C37EABBAF02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559434-45A6-1F4E-9E33-4E95E11190CD}" type="pres">
      <dgm:prSet presAssocID="{E0C1439C-398F-B44A-817C-E124853E472A}" presName="sibTrans" presStyleCnt="0"/>
      <dgm:spPr/>
    </dgm:pt>
    <dgm:pt modelId="{619353C5-6414-954B-AE6C-23D3D6830465}" type="pres">
      <dgm:prSet presAssocID="{4BA89631-88CC-0145-8275-4A688EB9C2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214B8E-C999-474B-8BEE-C85C81B0B2B2}" type="pres">
      <dgm:prSet presAssocID="{05321851-82BE-0546-BF4B-04582BCA04AF}" presName="sibTrans" presStyleCnt="0"/>
      <dgm:spPr/>
    </dgm:pt>
    <dgm:pt modelId="{B5730280-2D31-E545-9264-49A5F88FF56A}" type="pres">
      <dgm:prSet presAssocID="{810B6A76-6CDD-2B4F-8143-06ED68DF5A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B4AC9D-3EAF-BB47-BE5E-20C049938DDC}" type="pres">
      <dgm:prSet presAssocID="{F62785BE-13B7-BA4D-A9EB-4B21F6B8B103}" presName="sibTrans" presStyleCnt="0"/>
      <dgm:spPr/>
    </dgm:pt>
    <dgm:pt modelId="{BC42EBDE-1C46-8E43-AA0B-FB2B1654FBE0}" type="pres">
      <dgm:prSet presAssocID="{134207E9-68E8-0D43-82A5-B8B51E420EC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B9E951E-34F0-F44C-B6E5-8D6FAD53E2B7}" type="presOf" srcId="{134207E9-68E8-0D43-82A5-B8B51E420EC0}" destId="{BC42EBDE-1C46-8E43-AA0B-FB2B1654FBE0}" srcOrd="0" destOrd="0" presId="urn:microsoft.com/office/officeart/2005/8/layout/default#1"/>
    <dgm:cxn modelId="{477471E5-2947-7445-9CAC-219A70F29444}" type="presOf" srcId="{B703D2D2-4E5D-4A4C-AD93-C37EABBAF024}" destId="{C6E0DB16-4C73-5141-8B24-69FD2ABB0C66}" srcOrd="0" destOrd="0" presId="urn:microsoft.com/office/officeart/2005/8/layout/default#1"/>
    <dgm:cxn modelId="{0C118EBD-4118-3444-830B-234B560C5A4C}" srcId="{EED1651B-279D-4A42-BEAE-232E94FB9BEE}" destId="{B703D2D2-4E5D-4A4C-AD93-C37EABBAF024}" srcOrd="0" destOrd="0" parTransId="{798C6EB8-B35D-BF41-A9F7-BA799C0C9E1B}" sibTransId="{E0C1439C-398F-B44A-817C-E124853E472A}"/>
    <dgm:cxn modelId="{A46E9034-E005-4445-8E05-E749FBE29169}" type="presOf" srcId="{EED1651B-279D-4A42-BEAE-232E94FB9BEE}" destId="{0C9CDB65-D15A-1F4B-90F1-700BA1AC44EE}" srcOrd="0" destOrd="0" presId="urn:microsoft.com/office/officeart/2005/8/layout/default#1"/>
    <dgm:cxn modelId="{B3DA689B-678F-3B4B-A2D5-7261C1DDFFEA}" srcId="{EED1651B-279D-4A42-BEAE-232E94FB9BEE}" destId="{810B6A76-6CDD-2B4F-8143-06ED68DF5A43}" srcOrd="2" destOrd="0" parTransId="{E1964E0A-2D86-FB40-945C-31DFC4577593}" sibTransId="{F62785BE-13B7-BA4D-A9EB-4B21F6B8B103}"/>
    <dgm:cxn modelId="{F3DC5F02-75F6-0E4E-A0A0-E21EE4243EC3}" srcId="{EED1651B-279D-4A42-BEAE-232E94FB9BEE}" destId="{4BA89631-88CC-0145-8275-4A688EB9C2DF}" srcOrd="1" destOrd="0" parTransId="{F357294F-DF08-DC46-A4F8-96BA6C2A8E21}" sibTransId="{05321851-82BE-0546-BF4B-04582BCA04AF}"/>
    <dgm:cxn modelId="{83347D0B-B3ED-0840-875A-6EB72415E259}" srcId="{EED1651B-279D-4A42-BEAE-232E94FB9BEE}" destId="{134207E9-68E8-0D43-82A5-B8B51E420EC0}" srcOrd="3" destOrd="0" parTransId="{CE3A7D65-BD30-964A-9284-AECD36A6D971}" sibTransId="{1763207A-EA80-E146-92A0-FE478B7361BB}"/>
    <dgm:cxn modelId="{9DF3121C-BAD8-A247-9C0A-002295B8EEC5}" type="presOf" srcId="{810B6A76-6CDD-2B4F-8143-06ED68DF5A43}" destId="{B5730280-2D31-E545-9264-49A5F88FF56A}" srcOrd="0" destOrd="0" presId="urn:microsoft.com/office/officeart/2005/8/layout/default#1"/>
    <dgm:cxn modelId="{512E4CA0-42E2-2D44-978C-EF429AF5531E}" type="presOf" srcId="{4BA89631-88CC-0145-8275-4A688EB9C2DF}" destId="{619353C5-6414-954B-AE6C-23D3D6830465}" srcOrd="0" destOrd="0" presId="urn:microsoft.com/office/officeart/2005/8/layout/default#1"/>
    <dgm:cxn modelId="{58F37595-704B-3A42-B5DC-5685054B4414}" type="presParOf" srcId="{0C9CDB65-D15A-1F4B-90F1-700BA1AC44EE}" destId="{C6E0DB16-4C73-5141-8B24-69FD2ABB0C66}" srcOrd="0" destOrd="0" presId="urn:microsoft.com/office/officeart/2005/8/layout/default#1"/>
    <dgm:cxn modelId="{82919E54-3106-E144-BB5F-AB678A746E41}" type="presParOf" srcId="{0C9CDB65-D15A-1F4B-90F1-700BA1AC44EE}" destId="{52559434-45A6-1F4E-9E33-4E95E11190CD}" srcOrd="1" destOrd="0" presId="urn:microsoft.com/office/officeart/2005/8/layout/default#1"/>
    <dgm:cxn modelId="{DBB277E2-E938-934B-A2F6-275AEBD29FE3}" type="presParOf" srcId="{0C9CDB65-D15A-1F4B-90F1-700BA1AC44EE}" destId="{619353C5-6414-954B-AE6C-23D3D6830465}" srcOrd="2" destOrd="0" presId="urn:microsoft.com/office/officeart/2005/8/layout/default#1"/>
    <dgm:cxn modelId="{95A30749-9BF9-2640-AE88-FBBA60836E1D}" type="presParOf" srcId="{0C9CDB65-D15A-1F4B-90F1-700BA1AC44EE}" destId="{28214B8E-C999-474B-8BEE-C85C81B0B2B2}" srcOrd="3" destOrd="0" presId="urn:microsoft.com/office/officeart/2005/8/layout/default#1"/>
    <dgm:cxn modelId="{A7C4720D-E45B-0244-BF14-8E09B0D09269}" type="presParOf" srcId="{0C9CDB65-D15A-1F4B-90F1-700BA1AC44EE}" destId="{B5730280-2D31-E545-9264-49A5F88FF56A}" srcOrd="4" destOrd="0" presId="urn:microsoft.com/office/officeart/2005/8/layout/default#1"/>
    <dgm:cxn modelId="{D9434D8D-588D-3B48-BDB3-45653F2A5910}" type="presParOf" srcId="{0C9CDB65-D15A-1F4B-90F1-700BA1AC44EE}" destId="{6EB4AC9D-3EAF-BB47-BE5E-20C049938DDC}" srcOrd="5" destOrd="0" presId="urn:microsoft.com/office/officeart/2005/8/layout/default#1"/>
    <dgm:cxn modelId="{6CD84685-B024-3747-B70B-56E7DF347AAF}" type="presParOf" srcId="{0C9CDB65-D15A-1F4B-90F1-700BA1AC44EE}" destId="{BC42EBDE-1C46-8E43-AA0B-FB2B1654FBE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1A9F4A-19AB-9E46-B6EE-0BE511963AC1}" type="doc">
      <dgm:prSet loTypeId="urn:microsoft.com/office/officeart/2005/8/layout/default#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AF77BC8-3C33-FC4F-A3F9-E9A63E8C7C05}">
      <dgm:prSet phldrT="[Tekst]"/>
      <dgm:spPr/>
      <dgm:t>
        <a:bodyPr/>
        <a:lstStyle/>
        <a:p>
          <a:r>
            <a:rPr lang="pl-PL" dirty="0"/>
            <a:t>Automatyzacja i decentralizacja</a:t>
          </a:r>
        </a:p>
      </dgm:t>
    </dgm:pt>
    <dgm:pt modelId="{AF224AC3-EEC9-384D-8771-C2685504E9C2}" type="parTrans" cxnId="{E9017F15-9D93-FC47-9D64-1E817CA9F83E}">
      <dgm:prSet/>
      <dgm:spPr/>
      <dgm:t>
        <a:bodyPr/>
        <a:lstStyle/>
        <a:p>
          <a:endParaRPr lang="pl-PL"/>
        </a:p>
      </dgm:t>
    </dgm:pt>
    <dgm:pt modelId="{2ED1227A-84F9-1641-A92C-C3AD993140D0}" type="sibTrans" cxnId="{E9017F15-9D93-FC47-9D64-1E817CA9F83E}">
      <dgm:prSet/>
      <dgm:spPr/>
      <dgm:t>
        <a:bodyPr/>
        <a:lstStyle/>
        <a:p>
          <a:endParaRPr lang="pl-PL"/>
        </a:p>
      </dgm:t>
    </dgm:pt>
    <dgm:pt modelId="{BADD7A26-3FBF-8A4C-837D-02ECB0935AFE}">
      <dgm:prSet phldrT="[Tekst]"/>
      <dgm:spPr/>
      <dgm:t>
        <a:bodyPr/>
        <a:lstStyle/>
        <a:p>
          <a:r>
            <a:rPr lang="pl-PL" dirty="0"/>
            <a:t>Odporność na zmiany i wiarygodność zapisu</a:t>
          </a:r>
        </a:p>
      </dgm:t>
    </dgm:pt>
    <dgm:pt modelId="{76ECB7E5-F149-BB46-8C3D-C0EA52952CE6}" type="parTrans" cxnId="{867493B7-90C1-9149-A7A9-327DB96AC8FB}">
      <dgm:prSet/>
      <dgm:spPr/>
      <dgm:t>
        <a:bodyPr/>
        <a:lstStyle/>
        <a:p>
          <a:endParaRPr lang="pl-PL"/>
        </a:p>
      </dgm:t>
    </dgm:pt>
    <dgm:pt modelId="{461BB9CF-7766-0D47-9911-E75E0C07B1D5}" type="sibTrans" cxnId="{867493B7-90C1-9149-A7A9-327DB96AC8FB}">
      <dgm:prSet/>
      <dgm:spPr/>
      <dgm:t>
        <a:bodyPr/>
        <a:lstStyle/>
        <a:p>
          <a:endParaRPr lang="pl-PL"/>
        </a:p>
      </dgm:t>
    </dgm:pt>
    <dgm:pt modelId="{58A0E6CC-259C-7E42-B604-C54CCE956B4B}">
      <dgm:prSet phldrT="[Tekst]"/>
      <dgm:spPr/>
      <dgm:t>
        <a:bodyPr/>
        <a:lstStyle/>
        <a:p>
          <a:r>
            <a:rPr lang="pl-PL" dirty="0"/>
            <a:t>Koszt i szybkość procesu</a:t>
          </a:r>
        </a:p>
      </dgm:t>
    </dgm:pt>
    <dgm:pt modelId="{5C7C4867-8804-C745-852D-48AEEF0C193F}" type="parTrans" cxnId="{207D8B3A-91CD-C94B-8316-67F9AA1E7386}">
      <dgm:prSet/>
      <dgm:spPr/>
      <dgm:t>
        <a:bodyPr/>
        <a:lstStyle/>
        <a:p>
          <a:endParaRPr lang="pl-PL"/>
        </a:p>
      </dgm:t>
    </dgm:pt>
    <dgm:pt modelId="{79498A2A-5CFD-B94C-9B35-72A76D79CE5B}" type="sibTrans" cxnId="{207D8B3A-91CD-C94B-8316-67F9AA1E7386}">
      <dgm:prSet/>
      <dgm:spPr/>
      <dgm:t>
        <a:bodyPr/>
        <a:lstStyle/>
        <a:p>
          <a:endParaRPr lang="pl-PL"/>
        </a:p>
      </dgm:t>
    </dgm:pt>
    <dgm:pt modelId="{B2AE164E-E541-BF43-8E12-7132F819B9D7}">
      <dgm:prSet phldrT="[Tekst]"/>
      <dgm:spPr/>
      <dgm:t>
        <a:bodyPr/>
        <a:lstStyle/>
        <a:p>
          <a:r>
            <a:rPr lang="pl-PL" dirty="0"/>
            <a:t>Anonimowość i bezpieczeństwo</a:t>
          </a:r>
        </a:p>
      </dgm:t>
    </dgm:pt>
    <dgm:pt modelId="{FC6CA0E2-147B-204B-9417-65C70F0B5C65}" type="parTrans" cxnId="{2F931FA3-4270-A74F-A13F-45C0A416B835}">
      <dgm:prSet/>
      <dgm:spPr/>
      <dgm:t>
        <a:bodyPr/>
        <a:lstStyle/>
        <a:p>
          <a:endParaRPr lang="pl-PL"/>
        </a:p>
      </dgm:t>
    </dgm:pt>
    <dgm:pt modelId="{7AF8F1DA-399A-EA47-BEDF-62BFC9581847}" type="sibTrans" cxnId="{2F931FA3-4270-A74F-A13F-45C0A416B835}">
      <dgm:prSet/>
      <dgm:spPr/>
      <dgm:t>
        <a:bodyPr/>
        <a:lstStyle/>
        <a:p>
          <a:endParaRPr lang="pl-PL"/>
        </a:p>
      </dgm:t>
    </dgm:pt>
    <dgm:pt modelId="{6F7FF09E-BD1F-364D-B2C8-D606C9D1FA93}">
      <dgm:prSet phldrT="[Tekst]"/>
      <dgm:spPr/>
      <dgm:t>
        <a:bodyPr/>
        <a:lstStyle/>
        <a:p>
          <a:r>
            <a:rPr lang="pl-PL" dirty="0"/>
            <a:t>Skalowanie i elastyczność</a:t>
          </a:r>
        </a:p>
      </dgm:t>
    </dgm:pt>
    <dgm:pt modelId="{E4BAF650-D09E-934A-90AE-62E9C2F10EF2}" type="parTrans" cxnId="{AD8CCBBC-5265-C642-B3FC-CACA5BE0B512}">
      <dgm:prSet/>
      <dgm:spPr/>
      <dgm:t>
        <a:bodyPr/>
        <a:lstStyle/>
        <a:p>
          <a:endParaRPr lang="pl-PL"/>
        </a:p>
      </dgm:t>
    </dgm:pt>
    <dgm:pt modelId="{ED1018E3-D4E8-5240-84A7-8033139EBF43}" type="sibTrans" cxnId="{AD8CCBBC-5265-C642-B3FC-CACA5BE0B512}">
      <dgm:prSet/>
      <dgm:spPr/>
      <dgm:t>
        <a:bodyPr/>
        <a:lstStyle/>
        <a:p>
          <a:endParaRPr lang="pl-PL"/>
        </a:p>
      </dgm:t>
    </dgm:pt>
    <dgm:pt modelId="{D3C5098D-CE0E-D14E-8FB5-95E706711C0C}">
      <dgm:prSet phldrT="[Tekst]"/>
      <dgm:spPr/>
      <dgm:t>
        <a:bodyPr/>
        <a:lstStyle/>
        <a:p>
          <a:r>
            <a:rPr lang="pl-PL" dirty="0"/>
            <a:t>Integralność zapisu i dostęp do danych</a:t>
          </a:r>
        </a:p>
      </dgm:t>
    </dgm:pt>
    <dgm:pt modelId="{29E62404-F2D1-8F47-BD94-2D517A85517E}" type="parTrans" cxnId="{DFE10953-1C0D-6D47-9C68-D3E5A695626B}">
      <dgm:prSet/>
      <dgm:spPr/>
    </dgm:pt>
    <dgm:pt modelId="{A29008DD-F0E1-524D-B0D8-2119781BDFF1}" type="sibTrans" cxnId="{DFE10953-1C0D-6D47-9C68-D3E5A695626B}">
      <dgm:prSet/>
      <dgm:spPr/>
    </dgm:pt>
    <dgm:pt modelId="{1A48AA7A-8BCC-534E-B37A-50EA91641E92}" type="pres">
      <dgm:prSet presAssocID="{811A9F4A-19AB-9E46-B6EE-0BE511963A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D95962C-F38C-9543-867F-828F0E261401}" type="pres">
      <dgm:prSet presAssocID="{1AF77BC8-3C33-FC4F-A3F9-E9A63E8C7C0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5187DB-303C-4348-BFBE-04FDD157A858}" type="pres">
      <dgm:prSet presAssocID="{2ED1227A-84F9-1641-A92C-C3AD993140D0}" presName="sibTrans" presStyleCnt="0"/>
      <dgm:spPr/>
    </dgm:pt>
    <dgm:pt modelId="{55F6248A-EA0B-D24A-9D5E-16B7CDA52A84}" type="pres">
      <dgm:prSet presAssocID="{BADD7A26-3FBF-8A4C-837D-02ECB0935AF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6B26B0-0368-BE4D-B4DF-48B81B31FA3B}" type="pres">
      <dgm:prSet presAssocID="{461BB9CF-7766-0D47-9911-E75E0C07B1D5}" presName="sibTrans" presStyleCnt="0"/>
      <dgm:spPr/>
    </dgm:pt>
    <dgm:pt modelId="{40F53AA0-4121-954B-BDBA-9B75D0DABBD3}" type="pres">
      <dgm:prSet presAssocID="{58A0E6CC-259C-7E42-B604-C54CCE956B4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281459-1DCC-574A-921A-D939518892E1}" type="pres">
      <dgm:prSet presAssocID="{79498A2A-5CFD-B94C-9B35-72A76D79CE5B}" presName="sibTrans" presStyleCnt="0"/>
      <dgm:spPr/>
    </dgm:pt>
    <dgm:pt modelId="{96A7BD2C-9AC7-624C-9412-534D05615F0E}" type="pres">
      <dgm:prSet presAssocID="{B2AE164E-E541-BF43-8E12-7132F819B9D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B7C7BA-4A3A-7147-AA39-86FD7FA95E81}" type="pres">
      <dgm:prSet presAssocID="{7AF8F1DA-399A-EA47-BEDF-62BFC9581847}" presName="sibTrans" presStyleCnt="0"/>
      <dgm:spPr/>
    </dgm:pt>
    <dgm:pt modelId="{DE936A90-5C5C-0C48-92EE-9B6806A2AF2B}" type="pres">
      <dgm:prSet presAssocID="{6F7FF09E-BD1F-364D-B2C8-D606C9D1FA9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8A59E9-5053-DD4F-8C2E-0E18D7AC4F0C}" type="pres">
      <dgm:prSet presAssocID="{ED1018E3-D4E8-5240-84A7-8033139EBF43}" presName="sibTrans" presStyleCnt="0"/>
      <dgm:spPr/>
    </dgm:pt>
    <dgm:pt modelId="{9ED81D2D-B49C-0E4F-B8A8-A993C4B87653}" type="pres">
      <dgm:prSet presAssocID="{D3C5098D-CE0E-D14E-8FB5-95E706711C0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FE10953-1C0D-6D47-9C68-D3E5A695626B}" srcId="{811A9F4A-19AB-9E46-B6EE-0BE511963AC1}" destId="{D3C5098D-CE0E-D14E-8FB5-95E706711C0C}" srcOrd="5" destOrd="0" parTransId="{29E62404-F2D1-8F47-BD94-2D517A85517E}" sibTransId="{A29008DD-F0E1-524D-B0D8-2119781BDFF1}"/>
    <dgm:cxn modelId="{AD8CCBBC-5265-C642-B3FC-CACA5BE0B512}" srcId="{811A9F4A-19AB-9E46-B6EE-0BE511963AC1}" destId="{6F7FF09E-BD1F-364D-B2C8-D606C9D1FA93}" srcOrd="4" destOrd="0" parTransId="{E4BAF650-D09E-934A-90AE-62E9C2F10EF2}" sibTransId="{ED1018E3-D4E8-5240-84A7-8033139EBF43}"/>
    <dgm:cxn modelId="{1564550C-05BD-6F4E-8021-9BB87BDA9549}" type="presOf" srcId="{B2AE164E-E541-BF43-8E12-7132F819B9D7}" destId="{96A7BD2C-9AC7-624C-9412-534D05615F0E}" srcOrd="0" destOrd="0" presId="urn:microsoft.com/office/officeart/2005/8/layout/default#2"/>
    <dgm:cxn modelId="{B25F34D9-E4C3-894D-B844-C9C600150D35}" type="presOf" srcId="{811A9F4A-19AB-9E46-B6EE-0BE511963AC1}" destId="{1A48AA7A-8BCC-534E-B37A-50EA91641E92}" srcOrd="0" destOrd="0" presId="urn:microsoft.com/office/officeart/2005/8/layout/default#2"/>
    <dgm:cxn modelId="{3230A6A9-23CB-2740-89BE-98961622DE09}" type="presOf" srcId="{D3C5098D-CE0E-D14E-8FB5-95E706711C0C}" destId="{9ED81D2D-B49C-0E4F-B8A8-A993C4B87653}" srcOrd="0" destOrd="0" presId="urn:microsoft.com/office/officeart/2005/8/layout/default#2"/>
    <dgm:cxn modelId="{2F931FA3-4270-A74F-A13F-45C0A416B835}" srcId="{811A9F4A-19AB-9E46-B6EE-0BE511963AC1}" destId="{B2AE164E-E541-BF43-8E12-7132F819B9D7}" srcOrd="3" destOrd="0" parTransId="{FC6CA0E2-147B-204B-9417-65C70F0B5C65}" sibTransId="{7AF8F1DA-399A-EA47-BEDF-62BFC9581847}"/>
    <dgm:cxn modelId="{44379E5B-6E5C-BC44-A2FC-768FA798755E}" type="presOf" srcId="{1AF77BC8-3C33-FC4F-A3F9-E9A63E8C7C05}" destId="{4D95962C-F38C-9543-867F-828F0E261401}" srcOrd="0" destOrd="0" presId="urn:microsoft.com/office/officeart/2005/8/layout/default#2"/>
    <dgm:cxn modelId="{867493B7-90C1-9149-A7A9-327DB96AC8FB}" srcId="{811A9F4A-19AB-9E46-B6EE-0BE511963AC1}" destId="{BADD7A26-3FBF-8A4C-837D-02ECB0935AFE}" srcOrd="1" destOrd="0" parTransId="{76ECB7E5-F149-BB46-8C3D-C0EA52952CE6}" sibTransId="{461BB9CF-7766-0D47-9911-E75E0C07B1D5}"/>
    <dgm:cxn modelId="{207D8B3A-91CD-C94B-8316-67F9AA1E7386}" srcId="{811A9F4A-19AB-9E46-B6EE-0BE511963AC1}" destId="{58A0E6CC-259C-7E42-B604-C54CCE956B4B}" srcOrd="2" destOrd="0" parTransId="{5C7C4867-8804-C745-852D-48AEEF0C193F}" sibTransId="{79498A2A-5CFD-B94C-9B35-72A76D79CE5B}"/>
    <dgm:cxn modelId="{CBED7432-1232-A44E-BCC6-D48F87624A46}" type="presOf" srcId="{58A0E6CC-259C-7E42-B604-C54CCE956B4B}" destId="{40F53AA0-4121-954B-BDBA-9B75D0DABBD3}" srcOrd="0" destOrd="0" presId="urn:microsoft.com/office/officeart/2005/8/layout/default#2"/>
    <dgm:cxn modelId="{1C57FD29-C311-0D42-9E9C-6F93D1316061}" type="presOf" srcId="{BADD7A26-3FBF-8A4C-837D-02ECB0935AFE}" destId="{55F6248A-EA0B-D24A-9D5E-16B7CDA52A84}" srcOrd="0" destOrd="0" presId="urn:microsoft.com/office/officeart/2005/8/layout/default#2"/>
    <dgm:cxn modelId="{E9017F15-9D93-FC47-9D64-1E817CA9F83E}" srcId="{811A9F4A-19AB-9E46-B6EE-0BE511963AC1}" destId="{1AF77BC8-3C33-FC4F-A3F9-E9A63E8C7C05}" srcOrd="0" destOrd="0" parTransId="{AF224AC3-EEC9-384D-8771-C2685504E9C2}" sibTransId="{2ED1227A-84F9-1641-A92C-C3AD993140D0}"/>
    <dgm:cxn modelId="{5B39BECF-2C0E-F247-B6AF-41771A2743B1}" type="presOf" srcId="{6F7FF09E-BD1F-364D-B2C8-D606C9D1FA93}" destId="{DE936A90-5C5C-0C48-92EE-9B6806A2AF2B}" srcOrd="0" destOrd="0" presId="urn:microsoft.com/office/officeart/2005/8/layout/default#2"/>
    <dgm:cxn modelId="{17F79D03-C062-F242-A91A-082464A00CB1}" type="presParOf" srcId="{1A48AA7A-8BCC-534E-B37A-50EA91641E92}" destId="{4D95962C-F38C-9543-867F-828F0E261401}" srcOrd="0" destOrd="0" presId="urn:microsoft.com/office/officeart/2005/8/layout/default#2"/>
    <dgm:cxn modelId="{4E041033-258C-2541-9362-F8B5E3592F9E}" type="presParOf" srcId="{1A48AA7A-8BCC-534E-B37A-50EA91641E92}" destId="{F45187DB-303C-4348-BFBE-04FDD157A858}" srcOrd="1" destOrd="0" presId="urn:microsoft.com/office/officeart/2005/8/layout/default#2"/>
    <dgm:cxn modelId="{83ECBF3D-36E2-B34F-B8EA-5CB980D9DCCD}" type="presParOf" srcId="{1A48AA7A-8BCC-534E-B37A-50EA91641E92}" destId="{55F6248A-EA0B-D24A-9D5E-16B7CDA52A84}" srcOrd="2" destOrd="0" presId="urn:microsoft.com/office/officeart/2005/8/layout/default#2"/>
    <dgm:cxn modelId="{6A961741-B3E0-444F-8C65-74E28337B594}" type="presParOf" srcId="{1A48AA7A-8BCC-534E-B37A-50EA91641E92}" destId="{756B26B0-0368-BE4D-B4DF-48B81B31FA3B}" srcOrd="3" destOrd="0" presId="urn:microsoft.com/office/officeart/2005/8/layout/default#2"/>
    <dgm:cxn modelId="{B3F20868-31FC-F34C-BB65-F69BCB74DAF6}" type="presParOf" srcId="{1A48AA7A-8BCC-534E-B37A-50EA91641E92}" destId="{40F53AA0-4121-954B-BDBA-9B75D0DABBD3}" srcOrd="4" destOrd="0" presId="urn:microsoft.com/office/officeart/2005/8/layout/default#2"/>
    <dgm:cxn modelId="{F8435620-72E0-4044-ACD6-7F614BE3A5C3}" type="presParOf" srcId="{1A48AA7A-8BCC-534E-B37A-50EA91641E92}" destId="{DB281459-1DCC-574A-921A-D939518892E1}" srcOrd="5" destOrd="0" presId="urn:microsoft.com/office/officeart/2005/8/layout/default#2"/>
    <dgm:cxn modelId="{BB7C6EF3-1F08-7742-A683-96FB03840107}" type="presParOf" srcId="{1A48AA7A-8BCC-534E-B37A-50EA91641E92}" destId="{96A7BD2C-9AC7-624C-9412-534D05615F0E}" srcOrd="6" destOrd="0" presId="urn:microsoft.com/office/officeart/2005/8/layout/default#2"/>
    <dgm:cxn modelId="{2583CD83-B96B-E945-A7E5-8E6D78888D90}" type="presParOf" srcId="{1A48AA7A-8BCC-534E-B37A-50EA91641E92}" destId="{70B7C7BA-4A3A-7147-AA39-86FD7FA95E81}" srcOrd="7" destOrd="0" presId="urn:microsoft.com/office/officeart/2005/8/layout/default#2"/>
    <dgm:cxn modelId="{E54C4638-7203-C044-AAB4-AC222F1074D6}" type="presParOf" srcId="{1A48AA7A-8BCC-534E-B37A-50EA91641E92}" destId="{DE936A90-5C5C-0C48-92EE-9B6806A2AF2B}" srcOrd="8" destOrd="0" presId="urn:microsoft.com/office/officeart/2005/8/layout/default#2"/>
    <dgm:cxn modelId="{BDE39BF4-5401-C84A-8DC7-57A62628FC4C}" type="presParOf" srcId="{1A48AA7A-8BCC-534E-B37A-50EA91641E92}" destId="{318A59E9-5053-DD4F-8C2E-0E18D7AC4F0C}" srcOrd="9" destOrd="0" presId="urn:microsoft.com/office/officeart/2005/8/layout/default#2"/>
    <dgm:cxn modelId="{409556DC-7E3F-B740-BF11-35C9A8549CE3}" type="presParOf" srcId="{1A48AA7A-8BCC-534E-B37A-50EA91641E92}" destId="{9ED81D2D-B49C-0E4F-B8A8-A993C4B87653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210320-AF12-4744-A065-22F921382B66}" type="doc">
      <dgm:prSet loTypeId="urn:microsoft.com/office/officeart/2005/8/layout/default#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02CDB1A-BA25-7D4B-A82A-C79C0C37499A}">
      <dgm:prSet phldrT="[Tekst]"/>
      <dgm:spPr/>
      <dgm:t>
        <a:bodyPr/>
        <a:lstStyle/>
        <a:p>
          <a:r>
            <a:rPr lang="pl-PL" dirty="0" err="1"/>
            <a:t>Krypowaluty</a:t>
          </a:r>
          <a:endParaRPr lang="pl-PL" dirty="0"/>
        </a:p>
      </dgm:t>
    </dgm:pt>
    <dgm:pt modelId="{AEC45CFE-3469-C24F-8580-7066A5C77DA9}" type="parTrans" cxnId="{0900043A-7005-AC43-9F8D-DBAAC7D45526}">
      <dgm:prSet/>
      <dgm:spPr/>
      <dgm:t>
        <a:bodyPr/>
        <a:lstStyle/>
        <a:p>
          <a:endParaRPr lang="pl-PL"/>
        </a:p>
      </dgm:t>
    </dgm:pt>
    <dgm:pt modelId="{F012668C-EE70-7F43-9A0C-8B8D659A38CA}" type="sibTrans" cxnId="{0900043A-7005-AC43-9F8D-DBAAC7D45526}">
      <dgm:prSet/>
      <dgm:spPr/>
      <dgm:t>
        <a:bodyPr/>
        <a:lstStyle/>
        <a:p>
          <a:endParaRPr lang="pl-PL"/>
        </a:p>
      </dgm:t>
    </dgm:pt>
    <dgm:pt modelId="{D97C9C31-AF53-5F4E-9F3E-F43E1CC1A446}">
      <dgm:prSet phldrT="[Tekst]"/>
      <dgm:spPr/>
      <dgm:t>
        <a:bodyPr/>
        <a:lstStyle/>
        <a:p>
          <a:r>
            <a:rPr lang="pl-PL" dirty="0"/>
            <a:t>operacje finansowe</a:t>
          </a:r>
        </a:p>
      </dgm:t>
    </dgm:pt>
    <dgm:pt modelId="{9B900FEB-AD25-0D48-9EA1-10DFC478D8C2}" type="parTrans" cxnId="{A0AB4B74-7A58-D74A-B5D2-C2D405F8AD16}">
      <dgm:prSet/>
      <dgm:spPr/>
      <dgm:t>
        <a:bodyPr/>
        <a:lstStyle/>
        <a:p>
          <a:endParaRPr lang="pl-PL"/>
        </a:p>
      </dgm:t>
    </dgm:pt>
    <dgm:pt modelId="{B4A354AB-0659-644B-8367-0087FFBCB9EF}" type="sibTrans" cxnId="{A0AB4B74-7A58-D74A-B5D2-C2D405F8AD16}">
      <dgm:prSet/>
      <dgm:spPr/>
      <dgm:t>
        <a:bodyPr/>
        <a:lstStyle/>
        <a:p>
          <a:endParaRPr lang="pl-PL"/>
        </a:p>
      </dgm:t>
    </dgm:pt>
    <dgm:pt modelId="{5A0360DF-52CD-1641-8295-E027AE0272CC}">
      <dgm:prSet phldrT="[Tekst]"/>
      <dgm:spPr/>
      <dgm:t>
        <a:bodyPr/>
        <a:lstStyle/>
        <a:p>
          <a:r>
            <a:rPr lang="pl-PL" dirty="0"/>
            <a:t>pożyczki</a:t>
          </a:r>
        </a:p>
      </dgm:t>
    </dgm:pt>
    <dgm:pt modelId="{AD9B4B9C-866B-B241-9882-6AC033971884}" type="parTrans" cxnId="{35C6C11A-226F-5446-A8CE-73ECEBF3517D}">
      <dgm:prSet/>
      <dgm:spPr/>
      <dgm:t>
        <a:bodyPr/>
        <a:lstStyle/>
        <a:p>
          <a:endParaRPr lang="pl-PL"/>
        </a:p>
      </dgm:t>
    </dgm:pt>
    <dgm:pt modelId="{B9ED11D4-92FD-6F4E-879B-62A957A290B9}" type="sibTrans" cxnId="{35C6C11A-226F-5446-A8CE-73ECEBF3517D}">
      <dgm:prSet/>
      <dgm:spPr/>
      <dgm:t>
        <a:bodyPr/>
        <a:lstStyle/>
        <a:p>
          <a:endParaRPr lang="pl-PL"/>
        </a:p>
      </dgm:t>
    </dgm:pt>
    <dgm:pt modelId="{0121E9A8-FA54-B54B-B6C2-2F1C53DA409B}">
      <dgm:prSet phldrT="[Tekst]"/>
      <dgm:spPr/>
      <dgm:t>
        <a:bodyPr/>
        <a:lstStyle/>
        <a:p>
          <a:r>
            <a:rPr lang="pl-PL" dirty="0"/>
            <a:t>inteligentne kontrakty</a:t>
          </a:r>
        </a:p>
      </dgm:t>
    </dgm:pt>
    <dgm:pt modelId="{21388D25-07F1-864A-A572-85AC78972A85}" type="parTrans" cxnId="{D7C6A877-7E3A-0B46-B867-0D6577E2E7D0}">
      <dgm:prSet/>
      <dgm:spPr/>
      <dgm:t>
        <a:bodyPr/>
        <a:lstStyle/>
        <a:p>
          <a:endParaRPr lang="pl-PL"/>
        </a:p>
      </dgm:t>
    </dgm:pt>
    <dgm:pt modelId="{ACAA233F-CC5B-9B48-9D12-DC77FDF83427}" type="sibTrans" cxnId="{D7C6A877-7E3A-0B46-B867-0D6577E2E7D0}">
      <dgm:prSet/>
      <dgm:spPr/>
      <dgm:t>
        <a:bodyPr/>
        <a:lstStyle/>
        <a:p>
          <a:endParaRPr lang="pl-PL"/>
        </a:p>
      </dgm:t>
    </dgm:pt>
    <dgm:pt modelId="{635FF36E-DC0D-9645-8D4D-2E36037E0CD6}">
      <dgm:prSet phldrT="[Tekst]"/>
      <dgm:spPr/>
      <dgm:t>
        <a:bodyPr/>
        <a:lstStyle/>
        <a:p>
          <a:r>
            <a:rPr lang="pl-PL" dirty="0"/>
            <a:t>ubezpieczenia</a:t>
          </a:r>
        </a:p>
      </dgm:t>
    </dgm:pt>
    <dgm:pt modelId="{4AF9AE37-22DA-5E4E-90E5-40FE3CAB02EC}" type="parTrans" cxnId="{504C21C5-EA7D-F646-90FE-EB26C8A6F24B}">
      <dgm:prSet/>
      <dgm:spPr/>
      <dgm:t>
        <a:bodyPr/>
        <a:lstStyle/>
        <a:p>
          <a:endParaRPr lang="pl-PL"/>
        </a:p>
      </dgm:t>
    </dgm:pt>
    <dgm:pt modelId="{836072E3-84A3-6C44-8F61-42C5CF35B79C}" type="sibTrans" cxnId="{504C21C5-EA7D-F646-90FE-EB26C8A6F24B}">
      <dgm:prSet/>
      <dgm:spPr/>
      <dgm:t>
        <a:bodyPr/>
        <a:lstStyle/>
        <a:p>
          <a:endParaRPr lang="pl-PL"/>
        </a:p>
      </dgm:t>
    </dgm:pt>
    <dgm:pt modelId="{C970F4DC-DBE3-A947-8D40-7F466E5493CC}">
      <dgm:prSet phldrT="[Tekst]"/>
      <dgm:spPr/>
      <dgm:t>
        <a:bodyPr/>
        <a:lstStyle/>
        <a:p>
          <a:r>
            <a:rPr lang="pl-PL" dirty="0"/>
            <a:t>dostęp do dokumentacji i jej przechowywanie</a:t>
          </a:r>
        </a:p>
      </dgm:t>
    </dgm:pt>
    <dgm:pt modelId="{B98204ED-76F9-314E-A0D8-0CD75975C047}" type="parTrans" cxnId="{B5054853-B357-0B4A-B2D0-F033678787D1}">
      <dgm:prSet/>
      <dgm:spPr/>
    </dgm:pt>
    <dgm:pt modelId="{79295DFF-FDC2-4646-BAEF-A4D6C3405513}" type="sibTrans" cxnId="{B5054853-B357-0B4A-B2D0-F033678787D1}">
      <dgm:prSet/>
      <dgm:spPr/>
    </dgm:pt>
    <dgm:pt modelId="{4E9C3BC3-E71B-F644-A887-5BD6D5C3227B}">
      <dgm:prSet phldrT="[Tekst]"/>
      <dgm:spPr/>
      <dgm:t>
        <a:bodyPr/>
        <a:lstStyle/>
        <a:p>
          <a:r>
            <a:rPr lang="pl-PL" dirty="0"/>
            <a:t>sprzedaż nieruchomości</a:t>
          </a:r>
        </a:p>
      </dgm:t>
    </dgm:pt>
    <dgm:pt modelId="{52C48A9B-912D-0E4A-88C7-71F5221787FF}" type="parTrans" cxnId="{81ADFF95-BC03-BA4F-BAA7-632CB3D0A80D}">
      <dgm:prSet/>
      <dgm:spPr/>
    </dgm:pt>
    <dgm:pt modelId="{5A2C8C30-22EB-F34E-BA91-FD3ED8376DB6}" type="sibTrans" cxnId="{81ADFF95-BC03-BA4F-BAA7-632CB3D0A80D}">
      <dgm:prSet/>
      <dgm:spPr/>
    </dgm:pt>
    <dgm:pt modelId="{4E9EDBE0-3FC6-1C46-84BF-32975977ADD9}">
      <dgm:prSet phldrT="[Tekst]"/>
      <dgm:spPr/>
      <dgm:t>
        <a:bodyPr/>
        <a:lstStyle/>
        <a:p>
          <a:r>
            <a:rPr lang="pl-PL" dirty="0"/>
            <a:t>akty notarialne</a:t>
          </a:r>
        </a:p>
      </dgm:t>
    </dgm:pt>
    <dgm:pt modelId="{F85C43DB-F373-444E-A089-17EDEFF1ABB1}" type="parTrans" cxnId="{D45EE7CE-AE76-804D-A9BD-56A9C0CE0E05}">
      <dgm:prSet/>
      <dgm:spPr/>
    </dgm:pt>
    <dgm:pt modelId="{6EFE735D-8CCD-9D42-84A9-4CD2546857EC}" type="sibTrans" cxnId="{D45EE7CE-AE76-804D-A9BD-56A9C0CE0E05}">
      <dgm:prSet/>
      <dgm:spPr/>
    </dgm:pt>
    <dgm:pt modelId="{30C7A5DB-F953-624A-8B7A-16F067A69367}">
      <dgm:prSet phldrT="[Tekst]"/>
      <dgm:spPr/>
      <dgm:t>
        <a:bodyPr/>
        <a:lstStyle/>
        <a:p>
          <a:r>
            <a:rPr lang="pl-PL" dirty="0"/>
            <a:t>sprzedaż energii elektrycznej</a:t>
          </a:r>
        </a:p>
      </dgm:t>
    </dgm:pt>
    <dgm:pt modelId="{FF1E2A05-E2AD-3847-9221-CDA3D82E2FBD}" type="parTrans" cxnId="{84118057-BF94-F542-8EC0-A2A08C21B99C}">
      <dgm:prSet/>
      <dgm:spPr/>
    </dgm:pt>
    <dgm:pt modelId="{75D7473E-C3CD-8241-8AF6-07AF3BAEB66A}" type="sibTrans" cxnId="{84118057-BF94-F542-8EC0-A2A08C21B99C}">
      <dgm:prSet/>
      <dgm:spPr/>
    </dgm:pt>
    <dgm:pt modelId="{097F0B12-A7E8-D54F-81A7-65807D5C5CE2}">
      <dgm:prSet phldrT="[Tekst]"/>
      <dgm:spPr/>
      <dgm:t>
        <a:bodyPr/>
        <a:lstStyle/>
        <a:p>
          <a:r>
            <a:rPr lang="pl-PL" dirty="0"/>
            <a:t>wybory, referenda </a:t>
          </a:r>
        </a:p>
      </dgm:t>
    </dgm:pt>
    <dgm:pt modelId="{00A9EA86-C981-A646-ADB8-556152E63D5F}" type="parTrans" cxnId="{50270852-CC4B-494D-BFC4-43E20C50A97F}">
      <dgm:prSet/>
      <dgm:spPr/>
    </dgm:pt>
    <dgm:pt modelId="{FA713B3D-5B7E-3F49-AB45-577E2E44BB2A}" type="sibTrans" cxnId="{50270852-CC4B-494D-BFC4-43E20C50A97F}">
      <dgm:prSet/>
      <dgm:spPr/>
    </dgm:pt>
    <dgm:pt modelId="{14A6A18B-384B-264B-BA25-3627D65E69CC}">
      <dgm:prSet phldrT="[Tekst]"/>
      <dgm:spPr/>
      <dgm:t>
        <a:bodyPr/>
        <a:lstStyle/>
        <a:p>
          <a:r>
            <a:rPr lang="pl-PL" dirty="0"/>
            <a:t>dostęp do usług publicznych i rejestrów</a:t>
          </a:r>
        </a:p>
      </dgm:t>
    </dgm:pt>
    <dgm:pt modelId="{EACD22CA-09E3-ED44-A7F0-F01F85D0DD73}" type="parTrans" cxnId="{A59A58B2-2B25-5A46-A065-98576B31097C}">
      <dgm:prSet/>
      <dgm:spPr/>
    </dgm:pt>
    <dgm:pt modelId="{81FF1C35-F63E-8E42-8F85-49BABD96305A}" type="sibTrans" cxnId="{A59A58B2-2B25-5A46-A065-98576B31097C}">
      <dgm:prSet/>
      <dgm:spPr/>
    </dgm:pt>
    <dgm:pt modelId="{F9018103-7F26-8F4E-95E4-8E71A25C7157}">
      <dgm:prSet phldrT="[Tekst]"/>
      <dgm:spPr/>
      <dgm:t>
        <a:bodyPr/>
        <a:lstStyle/>
        <a:p>
          <a:r>
            <a:rPr lang="pl-PL" dirty="0"/>
            <a:t>usługi księgowe</a:t>
          </a:r>
        </a:p>
      </dgm:t>
    </dgm:pt>
    <dgm:pt modelId="{763A22EC-7AFB-3C48-8E28-2BABF256C67B}" type="parTrans" cxnId="{60CACAD7-6B0B-1A41-9616-0E714C7742F2}">
      <dgm:prSet/>
      <dgm:spPr/>
    </dgm:pt>
    <dgm:pt modelId="{5E25A2D3-13A8-B64E-9F81-AAB6CC537A43}" type="sibTrans" cxnId="{60CACAD7-6B0B-1A41-9616-0E714C7742F2}">
      <dgm:prSet/>
      <dgm:spPr/>
    </dgm:pt>
    <dgm:pt modelId="{01AC8467-D166-BA46-BCC8-055E2ED5C295}">
      <dgm:prSet phldrT="[Tekst]"/>
      <dgm:spPr/>
      <dgm:t>
        <a:bodyPr/>
        <a:lstStyle/>
        <a:p>
          <a:r>
            <a:rPr lang="pl-PL" dirty="0"/>
            <a:t>wysyłanie elektronicznych faktur</a:t>
          </a:r>
        </a:p>
      </dgm:t>
    </dgm:pt>
    <dgm:pt modelId="{3AF26775-1560-2C48-BD63-5E72872878A3}" type="parTrans" cxnId="{A27E6004-1C52-0E43-9F6E-E76541AE032D}">
      <dgm:prSet/>
      <dgm:spPr/>
    </dgm:pt>
    <dgm:pt modelId="{4130F3E1-504E-9149-BAD9-F39BDFBF727A}" type="sibTrans" cxnId="{A27E6004-1C52-0E43-9F6E-E76541AE032D}">
      <dgm:prSet/>
      <dgm:spPr/>
    </dgm:pt>
    <dgm:pt modelId="{58D12948-6C75-8F4C-9857-554424D3B663}" type="pres">
      <dgm:prSet presAssocID="{74210320-AF12-4744-A065-22F921382B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3B3A18E-6389-334D-8080-97D261C8ABEC}" type="pres">
      <dgm:prSet presAssocID="{502CDB1A-BA25-7D4B-A82A-C79C0C37499A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83861C-0370-434A-8E22-71CE3B46B1F2}" type="pres">
      <dgm:prSet presAssocID="{F012668C-EE70-7F43-9A0C-8B8D659A38CA}" presName="sibTrans" presStyleCnt="0"/>
      <dgm:spPr/>
    </dgm:pt>
    <dgm:pt modelId="{C4DF65A8-5FA3-9F4D-8668-C9E11961C770}" type="pres">
      <dgm:prSet presAssocID="{D97C9C31-AF53-5F4E-9F3E-F43E1CC1A446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EDEFAD-55F4-B94E-BF37-EA5F0F8D62A8}" type="pres">
      <dgm:prSet presAssocID="{B4A354AB-0659-644B-8367-0087FFBCB9EF}" presName="sibTrans" presStyleCnt="0"/>
      <dgm:spPr/>
    </dgm:pt>
    <dgm:pt modelId="{0B50F9DC-D955-2D4F-AD6A-7C09CEFA9F1C}" type="pres">
      <dgm:prSet presAssocID="{5A0360DF-52CD-1641-8295-E027AE0272CC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D34000-7E98-274C-985E-B72170B18FD2}" type="pres">
      <dgm:prSet presAssocID="{B9ED11D4-92FD-6F4E-879B-62A957A290B9}" presName="sibTrans" presStyleCnt="0"/>
      <dgm:spPr/>
    </dgm:pt>
    <dgm:pt modelId="{E43BF00D-A0C6-364F-918B-8026C226C5F5}" type="pres">
      <dgm:prSet presAssocID="{0121E9A8-FA54-B54B-B6C2-2F1C53DA409B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2A7A3E-E4C3-EB42-937E-ED9FFB3C714B}" type="pres">
      <dgm:prSet presAssocID="{ACAA233F-CC5B-9B48-9D12-DC77FDF83427}" presName="sibTrans" presStyleCnt="0"/>
      <dgm:spPr/>
    </dgm:pt>
    <dgm:pt modelId="{8302B528-431D-954D-AFF6-1C092514CCE2}" type="pres">
      <dgm:prSet presAssocID="{635FF36E-DC0D-9645-8D4D-2E36037E0CD6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697061-EEF8-EB43-9409-D26349917601}" type="pres">
      <dgm:prSet presAssocID="{836072E3-84A3-6C44-8F61-42C5CF35B79C}" presName="sibTrans" presStyleCnt="0"/>
      <dgm:spPr/>
    </dgm:pt>
    <dgm:pt modelId="{8C6FDE07-B7A3-4146-8933-7ABEDC9A7479}" type="pres">
      <dgm:prSet presAssocID="{C970F4DC-DBE3-A947-8D40-7F466E5493CC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B0DCA7-1AAC-B348-B4A5-519121EBD9B0}" type="pres">
      <dgm:prSet presAssocID="{79295DFF-FDC2-4646-BAEF-A4D6C3405513}" presName="sibTrans" presStyleCnt="0"/>
      <dgm:spPr/>
    </dgm:pt>
    <dgm:pt modelId="{58F351FB-7B6E-FA40-AB05-66CC94B6E412}" type="pres">
      <dgm:prSet presAssocID="{4E9C3BC3-E71B-F644-A887-5BD6D5C3227B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63CF67-7C6B-5645-B80E-7ABCFA0A8970}" type="pres">
      <dgm:prSet presAssocID="{5A2C8C30-22EB-F34E-BA91-FD3ED8376DB6}" presName="sibTrans" presStyleCnt="0"/>
      <dgm:spPr/>
    </dgm:pt>
    <dgm:pt modelId="{B21492BE-458E-E844-8D70-23D4DF523C12}" type="pres">
      <dgm:prSet presAssocID="{4E9EDBE0-3FC6-1C46-84BF-32975977ADD9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758CE3-079D-FC43-A8B7-A7D688193060}" type="pres">
      <dgm:prSet presAssocID="{6EFE735D-8CCD-9D42-84A9-4CD2546857EC}" presName="sibTrans" presStyleCnt="0"/>
      <dgm:spPr/>
    </dgm:pt>
    <dgm:pt modelId="{BA437E9F-3814-E343-A095-9F0077556EC6}" type="pres">
      <dgm:prSet presAssocID="{30C7A5DB-F953-624A-8B7A-16F067A69367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B834FF-AFB0-4E4C-B2C7-3EEA7EE7DF21}" type="pres">
      <dgm:prSet presAssocID="{75D7473E-C3CD-8241-8AF6-07AF3BAEB66A}" presName="sibTrans" presStyleCnt="0"/>
      <dgm:spPr/>
    </dgm:pt>
    <dgm:pt modelId="{32ACC121-CA66-2E47-965C-4E1B3264FF2A}" type="pres">
      <dgm:prSet presAssocID="{097F0B12-A7E8-D54F-81A7-65807D5C5CE2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455B68-6DAE-8A4D-86A5-33D44DDC6ABF}" type="pres">
      <dgm:prSet presAssocID="{FA713B3D-5B7E-3F49-AB45-577E2E44BB2A}" presName="sibTrans" presStyleCnt="0"/>
      <dgm:spPr/>
    </dgm:pt>
    <dgm:pt modelId="{D1A08626-EB0F-254D-BF0D-15E93C7C0695}" type="pres">
      <dgm:prSet presAssocID="{14A6A18B-384B-264B-BA25-3627D65E69CC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3ABE47-B5C6-2F4C-9069-926A7F53C2D0}" type="pres">
      <dgm:prSet presAssocID="{81FF1C35-F63E-8E42-8F85-49BABD96305A}" presName="sibTrans" presStyleCnt="0"/>
      <dgm:spPr/>
    </dgm:pt>
    <dgm:pt modelId="{9A98DBBB-511B-BA45-949E-52199BACB564}" type="pres">
      <dgm:prSet presAssocID="{F9018103-7F26-8F4E-95E4-8E71A25C7157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9308D9-57D7-3248-A802-9F2D1A51D3D1}" type="pres">
      <dgm:prSet presAssocID="{5E25A2D3-13A8-B64E-9F81-AAB6CC537A43}" presName="sibTrans" presStyleCnt="0"/>
      <dgm:spPr/>
    </dgm:pt>
    <dgm:pt modelId="{9649FC36-BFFE-0F4A-BC4B-8CD1E957E01F}" type="pres">
      <dgm:prSet presAssocID="{01AC8467-D166-BA46-BCC8-055E2ED5C295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EC2179C-D791-7147-9D9E-49B3697CF6C7}" type="presOf" srcId="{D97C9C31-AF53-5F4E-9F3E-F43E1CC1A446}" destId="{C4DF65A8-5FA3-9F4D-8668-C9E11961C770}" srcOrd="0" destOrd="0" presId="urn:microsoft.com/office/officeart/2005/8/layout/default#3"/>
    <dgm:cxn modelId="{B5054853-B357-0B4A-B2D0-F033678787D1}" srcId="{74210320-AF12-4744-A065-22F921382B66}" destId="{C970F4DC-DBE3-A947-8D40-7F466E5493CC}" srcOrd="5" destOrd="0" parTransId="{B98204ED-76F9-314E-A0D8-0CD75975C047}" sibTransId="{79295DFF-FDC2-4646-BAEF-A4D6C3405513}"/>
    <dgm:cxn modelId="{561261F7-172E-3E42-AFE1-DFC3E24184F2}" type="presOf" srcId="{14A6A18B-384B-264B-BA25-3627D65E69CC}" destId="{D1A08626-EB0F-254D-BF0D-15E93C7C0695}" srcOrd="0" destOrd="0" presId="urn:microsoft.com/office/officeart/2005/8/layout/default#3"/>
    <dgm:cxn modelId="{504C21C5-EA7D-F646-90FE-EB26C8A6F24B}" srcId="{74210320-AF12-4744-A065-22F921382B66}" destId="{635FF36E-DC0D-9645-8D4D-2E36037E0CD6}" srcOrd="4" destOrd="0" parTransId="{4AF9AE37-22DA-5E4E-90E5-40FE3CAB02EC}" sibTransId="{836072E3-84A3-6C44-8F61-42C5CF35B79C}"/>
    <dgm:cxn modelId="{69569FEF-8540-E948-A547-CF8F3FEBBAA8}" type="presOf" srcId="{097F0B12-A7E8-D54F-81A7-65807D5C5CE2}" destId="{32ACC121-CA66-2E47-965C-4E1B3264FF2A}" srcOrd="0" destOrd="0" presId="urn:microsoft.com/office/officeart/2005/8/layout/default#3"/>
    <dgm:cxn modelId="{81ADFF95-BC03-BA4F-BAA7-632CB3D0A80D}" srcId="{74210320-AF12-4744-A065-22F921382B66}" destId="{4E9C3BC3-E71B-F644-A887-5BD6D5C3227B}" srcOrd="6" destOrd="0" parTransId="{52C48A9B-912D-0E4A-88C7-71F5221787FF}" sibTransId="{5A2C8C30-22EB-F34E-BA91-FD3ED8376DB6}"/>
    <dgm:cxn modelId="{27B1AEFC-DB78-1C4B-8B12-9DDA0089ACA3}" type="presOf" srcId="{30C7A5DB-F953-624A-8B7A-16F067A69367}" destId="{BA437E9F-3814-E343-A095-9F0077556EC6}" srcOrd="0" destOrd="0" presId="urn:microsoft.com/office/officeart/2005/8/layout/default#3"/>
    <dgm:cxn modelId="{84118057-BF94-F542-8EC0-A2A08C21B99C}" srcId="{74210320-AF12-4744-A065-22F921382B66}" destId="{30C7A5DB-F953-624A-8B7A-16F067A69367}" srcOrd="8" destOrd="0" parTransId="{FF1E2A05-E2AD-3847-9221-CDA3D82E2FBD}" sibTransId="{75D7473E-C3CD-8241-8AF6-07AF3BAEB66A}"/>
    <dgm:cxn modelId="{12012080-3B72-204B-B637-A58BEA9B9E2A}" type="presOf" srcId="{4E9EDBE0-3FC6-1C46-84BF-32975977ADD9}" destId="{B21492BE-458E-E844-8D70-23D4DF523C12}" srcOrd="0" destOrd="0" presId="urn:microsoft.com/office/officeart/2005/8/layout/default#3"/>
    <dgm:cxn modelId="{9D0DB780-D65A-314C-A911-98FF2F53EA71}" type="presOf" srcId="{74210320-AF12-4744-A065-22F921382B66}" destId="{58D12948-6C75-8F4C-9857-554424D3B663}" srcOrd="0" destOrd="0" presId="urn:microsoft.com/office/officeart/2005/8/layout/default#3"/>
    <dgm:cxn modelId="{AB872A5C-C1FA-7645-A1C8-9FC0571057DE}" type="presOf" srcId="{5A0360DF-52CD-1641-8295-E027AE0272CC}" destId="{0B50F9DC-D955-2D4F-AD6A-7C09CEFA9F1C}" srcOrd="0" destOrd="0" presId="urn:microsoft.com/office/officeart/2005/8/layout/default#3"/>
    <dgm:cxn modelId="{235F0115-96E6-764D-B92D-11811B47DEEB}" type="presOf" srcId="{C970F4DC-DBE3-A947-8D40-7F466E5493CC}" destId="{8C6FDE07-B7A3-4146-8933-7ABEDC9A7479}" srcOrd="0" destOrd="0" presId="urn:microsoft.com/office/officeart/2005/8/layout/default#3"/>
    <dgm:cxn modelId="{60CACAD7-6B0B-1A41-9616-0E714C7742F2}" srcId="{74210320-AF12-4744-A065-22F921382B66}" destId="{F9018103-7F26-8F4E-95E4-8E71A25C7157}" srcOrd="11" destOrd="0" parTransId="{763A22EC-7AFB-3C48-8E28-2BABF256C67B}" sibTransId="{5E25A2D3-13A8-B64E-9F81-AAB6CC537A43}"/>
    <dgm:cxn modelId="{A0AB4B74-7A58-D74A-B5D2-C2D405F8AD16}" srcId="{74210320-AF12-4744-A065-22F921382B66}" destId="{D97C9C31-AF53-5F4E-9F3E-F43E1CC1A446}" srcOrd="1" destOrd="0" parTransId="{9B900FEB-AD25-0D48-9EA1-10DFC478D8C2}" sibTransId="{B4A354AB-0659-644B-8367-0087FFBCB9EF}"/>
    <dgm:cxn modelId="{B767F08E-51DE-3E4D-A1DE-C7F4A243F89D}" type="presOf" srcId="{4E9C3BC3-E71B-F644-A887-5BD6D5C3227B}" destId="{58F351FB-7B6E-FA40-AB05-66CC94B6E412}" srcOrd="0" destOrd="0" presId="urn:microsoft.com/office/officeart/2005/8/layout/default#3"/>
    <dgm:cxn modelId="{2E3FDE3A-22F0-8B49-9E5E-225B10C64DAB}" type="presOf" srcId="{502CDB1A-BA25-7D4B-A82A-C79C0C37499A}" destId="{C3B3A18E-6389-334D-8080-97D261C8ABEC}" srcOrd="0" destOrd="0" presId="urn:microsoft.com/office/officeart/2005/8/layout/default#3"/>
    <dgm:cxn modelId="{35C6C11A-226F-5446-A8CE-73ECEBF3517D}" srcId="{74210320-AF12-4744-A065-22F921382B66}" destId="{5A0360DF-52CD-1641-8295-E027AE0272CC}" srcOrd="2" destOrd="0" parTransId="{AD9B4B9C-866B-B241-9882-6AC033971884}" sibTransId="{B9ED11D4-92FD-6F4E-879B-62A957A290B9}"/>
    <dgm:cxn modelId="{0900043A-7005-AC43-9F8D-DBAAC7D45526}" srcId="{74210320-AF12-4744-A065-22F921382B66}" destId="{502CDB1A-BA25-7D4B-A82A-C79C0C37499A}" srcOrd="0" destOrd="0" parTransId="{AEC45CFE-3469-C24F-8580-7066A5C77DA9}" sibTransId="{F012668C-EE70-7F43-9A0C-8B8D659A38CA}"/>
    <dgm:cxn modelId="{A59A58B2-2B25-5A46-A065-98576B31097C}" srcId="{74210320-AF12-4744-A065-22F921382B66}" destId="{14A6A18B-384B-264B-BA25-3627D65E69CC}" srcOrd="10" destOrd="0" parTransId="{EACD22CA-09E3-ED44-A7F0-F01F85D0DD73}" sibTransId="{81FF1C35-F63E-8E42-8F85-49BABD96305A}"/>
    <dgm:cxn modelId="{4C787433-239D-B743-8563-6120438BE89B}" type="presOf" srcId="{635FF36E-DC0D-9645-8D4D-2E36037E0CD6}" destId="{8302B528-431D-954D-AFF6-1C092514CCE2}" srcOrd="0" destOrd="0" presId="urn:microsoft.com/office/officeart/2005/8/layout/default#3"/>
    <dgm:cxn modelId="{D45EE7CE-AE76-804D-A9BD-56A9C0CE0E05}" srcId="{74210320-AF12-4744-A065-22F921382B66}" destId="{4E9EDBE0-3FC6-1C46-84BF-32975977ADD9}" srcOrd="7" destOrd="0" parTransId="{F85C43DB-F373-444E-A089-17EDEFF1ABB1}" sibTransId="{6EFE735D-8CCD-9D42-84A9-4CD2546857EC}"/>
    <dgm:cxn modelId="{D7C6A877-7E3A-0B46-B867-0D6577E2E7D0}" srcId="{74210320-AF12-4744-A065-22F921382B66}" destId="{0121E9A8-FA54-B54B-B6C2-2F1C53DA409B}" srcOrd="3" destOrd="0" parTransId="{21388D25-07F1-864A-A572-85AC78972A85}" sibTransId="{ACAA233F-CC5B-9B48-9D12-DC77FDF83427}"/>
    <dgm:cxn modelId="{3A85C62A-EB64-3746-8E38-6FB53A61D2D7}" type="presOf" srcId="{0121E9A8-FA54-B54B-B6C2-2F1C53DA409B}" destId="{E43BF00D-A0C6-364F-918B-8026C226C5F5}" srcOrd="0" destOrd="0" presId="urn:microsoft.com/office/officeart/2005/8/layout/default#3"/>
    <dgm:cxn modelId="{A27E6004-1C52-0E43-9F6E-E76541AE032D}" srcId="{74210320-AF12-4744-A065-22F921382B66}" destId="{01AC8467-D166-BA46-BCC8-055E2ED5C295}" srcOrd="12" destOrd="0" parTransId="{3AF26775-1560-2C48-BD63-5E72872878A3}" sibTransId="{4130F3E1-504E-9149-BAD9-F39BDFBF727A}"/>
    <dgm:cxn modelId="{060D41F9-D9F4-E84D-AB24-88CD02E33541}" type="presOf" srcId="{F9018103-7F26-8F4E-95E4-8E71A25C7157}" destId="{9A98DBBB-511B-BA45-949E-52199BACB564}" srcOrd="0" destOrd="0" presId="urn:microsoft.com/office/officeart/2005/8/layout/default#3"/>
    <dgm:cxn modelId="{50270852-CC4B-494D-BFC4-43E20C50A97F}" srcId="{74210320-AF12-4744-A065-22F921382B66}" destId="{097F0B12-A7E8-D54F-81A7-65807D5C5CE2}" srcOrd="9" destOrd="0" parTransId="{00A9EA86-C981-A646-ADB8-556152E63D5F}" sibTransId="{FA713B3D-5B7E-3F49-AB45-577E2E44BB2A}"/>
    <dgm:cxn modelId="{830E5DE1-934C-5E4A-B53D-7EDA7F716C99}" type="presOf" srcId="{01AC8467-D166-BA46-BCC8-055E2ED5C295}" destId="{9649FC36-BFFE-0F4A-BC4B-8CD1E957E01F}" srcOrd="0" destOrd="0" presId="urn:microsoft.com/office/officeart/2005/8/layout/default#3"/>
    <dgm:cxn modelId="{DD2A834B-43B5-9841-A60E-4A1094F489F6}" type="presParOf" srcId="{58D12948-6C75-8F4C-9857-554424D3B663}" destId="{C3B3A18E-6389-334D-8080-97D261C8ABEC}" srcOrd="0" destOrd="0" presId="urn:microsoft.com/office/officeart/2005/8/layout/default#3"/>
    <dgm:cxn modelId="{F46ABC99-0965-2D40-8AEB-2EBE0AC6795F}" type="presParOf" srcId="{58D12948-6C75-8F4C-9857-554424D3B663}" destId="{9F83861C-0370-434A-8E22-71CE3B46B1F2}" srcOrd="1" destOrd="0" presId="urn:microsoft.com/office/officeart/2005/8/layout/default#3"/>
    <dgm:cxn modelId="{B7AE22A3-0FE5-8F42-93B7-47F027390196}" type="presParOf" srcId="{58D12948-6C75-8F4C-9857-554424D3B663}" destId="{C4DF65A8-5FA3-9F4D-8668-C9E11961C770}" srcOrd="2" destOrd="0" presId="urn:microsoft.com/office/officeart/2005/8/layout/default#3"/>
    <dgm:cxn modelId="{03119DED-6907-454B-8E82-31E684CA82D3}" type="presParOf" srcId="{58D12948-6C75-8F4C-9857-554424D3B663}" destId="{CBEDEFAD-55F4-B94E-BF37-EA5F0F8D62A8}" srcOrd="3" destOrd="0" presId="urn:microsoft.com/office/officeart/2005/8/layout/default#3"/>
    <dgm:cxn modelId="{4BDCD548-AFBB-E54A-9EFD-DD6B6F8355C6}" type="presParOf" srcId="{58D12948-6C75-8F4C-9857-554424D3B663}" destId="{0B50F9DC-D955-2D4F-AD6A-7C09CEFA9F1C}" srcOrd="4" destOrd="0" presId="urn:microsoft.com/office/officeart/2005/8/layout/default#3"/>
    <dgm:cxn modelId="{4BDC0A0E-A891-C649-83CB-D364F4130ECB}" type="presParOf" srcId="{58D12948-6C75-8F4C-9857-554424D3B663}" destId="{9FD34000-7E98-274C-985E-B72170B18FD2}" srcOrd="5" destOrd="0" presId="urn:microsoft.com/office/officeart/2005/8/layout/default#3"/>
    <dgm:cxn modelId="{20D62295-8F49-1D45-8B53-B0D28724CC87}" type="presParOf" srcId="{58D12948-6C75-8F4C-9857-554424D3B663}" destId="{E43BF00D-A0C6-364F-918B-8026C226C5F5}" srcOrd="6" destOrd="0" presId="urn:microsoft.com/office/officeart/2005/8/layout/default#3"/>
    <dgm:cxn modelId="{7D7EB066-BC82-9347-8702-90811B1E05C1}" type="presParOf" srcId="{58D12948-6C75-8F4C-9857-554424D3B663}" destId="{B42A7A3E-E4C3-EB42-937E-ED9FFB3C714B}" srcOrd="7" destOrd="0" presId="urn:microsoft.com/office/officeart/2005/8/layout/default#3"/>
    <dgm:cxn modelId="{096426D2-35CE-3A48-952D-57647B770938}" type="presParOf" srcId="{58D12948-6C75-8F4C-9857-554424D3B663}" destId="{8302B528-431D-954D-AFF6-1C092514CCE2}" srcOrd="8" destOrd="0" presId="urn:microsoft.com/office/officeart/2005/8/layout/default#3"/>
    <dgm:cxn modelId="{5B1306A6-16B3-B34E-B9DC-855D018EE6D3}" type="presParOf" srcId="{58D12948-6C75-8F4C-9857-554424D3B663}" destId="{F4697061-EEF8-EB43-9409-D26349917601}" srcOrd="9" destOrd="0" presId="urn:microsoft.com/office/officeart/2005/8/layout/default#3"/>
    <dgm:cxn modelId="{C9288D1D-7345-714E-A779-BC4CB5804D97}" type="presParOf" srcId="{58D12948-6C75-8F4C-9857-554424D3B663}" destId="{8C6FDE07-B7A3-4146-8933-7ABEDC9A7479}" srcOrd="10" destOrd="0" presId="urn:microsoft.com/office/officeart/2005/8/layout/default#3"/>
    <dgm:cxn modelId="{4BC448EF-35EB-8645-8BF0-F1208F3930C8}" type="presParOf" srcId="{58D12948-6C75-8F4C-9857-554424D3B663}" destId="{D7B0DCA7-1AAC-B348-B4A5-519121EBD9B0}" srcOrd="11" destOrd="0" presId="urn:microsoft.com/office/officeart/2005/8/layout/default#3"/>
    <dgm:cxn modelId="{4F64F92F-167F-3741-B455-2E3D9939E83B}" type="presParOf" srcId="{58D12948-6C75-8F4C-9857-554424D3B663}" destId="{58F351FB-7B6E-FA40-AB05-66CC94B6E412}" srcOrd="12" destOrd="0" presId="urn:microsoft.com/office/officeart/2005/8/layout/default#3"/>
    <dgm:cxn modelId="{F3542E66-CA29-5945-A46F-3F38CED18D05}" type="presParOf" srcId="{58D12948-6C75-8F4C-9857-554424D3B663}" destId="{9363CF67-7C6B-5645-B80E-7ABCFA0A8970}" srcOrd="13" destOrd="0" presId="urn:microsoft.com/office/officeart/2005/8/layout/default#3"/>
    <dgm:cxn modelId="{BECC0AF5-2503-CD4D-9A71-4FFDE505AAD8}" type="presParOf" srcId="{58D12948-6C75-8F4C-9857-554424D3B663}" destId="{B21492BE-458E-E844-8D70-23D4DF523C12}" srcOrd="14" destOrd="0" presId="urn:microsoft.com/office/officeart/2005/8/layout/default#3"/>
    <dgm:cxn modelId="{99496D5A-61F1-1745-B90D-8760B1A705EF}" type="presParOf" srcId="{58D12948-6C75-8F4C-9857-554424D3B663}" destId="{D6758CE3-079D-FC43-A8B7-A7D688193060}" srcOrd="15" destOrd="0" presId="urn:microsoft.com/office/officeart/2005/8/layout/default#3"/>
    <dgm:cxn modelId="{7B15137D-C4DE-7148-8A39-105BE85661C2}" type="presParOf" srcId="{58D12948-6C75-8F4C-9857-554424D3B663}" destId="{BA437E9F-3814-E343-A095-9F0077556EC6}" srcOrd="16" destOrd="0" presId="urn:microsoft.com/office/officeart/2005/8/layout/default#3"/>
    <dgm:cxn modelId="{A2E02C1F-906B-AD40-AC61-1199F11FADF6}" type="presParOf" srcId="{58D12948-6C75-8F4C-9857-554424D3B663}" destId="{81B834FF-AFB0-4E4C-B2C7-3EEA7EE7DF21}" srcOrd="17" destOrd="0" presId="urn:microsoft.com/office/officeart/2005/8/layout/default#3"/>
    <dgm:cxn modelId="{6DD89594-8794-8F4E-ACC8-0D15532384DC}" type="presParOf" srcId="{58D12948-6C75-8F4C-9857-554424D3B663}" destId="{32ACC121-CA66-2E47-965C-4E1B3264FF2A}" srcOrd="18" destOrd="0" presId="urn:microsoft.com/office/officeart/2005/8/layout/default#3"/>
    <dgm:cxn modelId="{C0CA2912-3E42-BB42-B062-135AB6DBC0FB}" type="presParOf" srcId="{58D12948-6C75-8F4C-9857-554424D3B663}" destId="{02455B68-6DAE-8A4D-86A5-33D44DDC6ABF}" srcOrd="19" destOrd="0" presId="urn:microsoft.com/office/officeart/2005/8/layout/default#3"/>
    <dgm:cxn modelId="{2716A5B5-DB91-484D-9C82-3972E6678F15}" type="presParOf" srcId="{58D12948-6C75-8F4C-9857-554424D3B663}" destId="{D1A08626-EB0F-254D-BF0D-15E93C7C0695}" srcOrd="20" destOrd="0" presId="urn:microsoft.com/office/officeart/2005/8/layout/default#3"/>
    <dgm:cxn modelId="{CFCFF9B0-C06A-BD48-B8E3-32E2AB46B0E5}" type="presParOf" srcId="{58D12948-6C75-8F4C-9857-554424D3B663}" destId="{083ABE47-B5C6-2F4C-9069-926A7F53C2D0}" srcOrd="21" destOrd="0" presId="urn:microsoft.com/office/officeart/2005/8/layout/default#3"/>
    <dgm:cxn modelId="{9C77D599-359D-7B43-AE52-1C08FC2BB64C}" type="presParOf" srcId="{58D12948-6C75-8F4C-9857-554424D3B663}" destId="{9A98DBBB-511B-BA45-949E-52199BACB564}" srcOrd="22" destOrd="0" presId="urn:microsoft.com/office/officeart/2005/8/layout/default#3"/>
    <dgm:cxn modelId="{91B62319-FF34-B84D-946E-251F4C23D3AD}" type="presParOf" srcId="{58D12948-6C75-8F4C-9857-554424D3B663}" destId="{229308D9-57D7-3248-A802-9F2D1A51D3D1}" srcOrd="23" destOrd="0" presId="urn:microsoft.com/office/officeart/2005/8/layout/default#3"/>
    <dgm:cxn modelId="{2A657403-1080-1542-98F2-41CFB2333E00}" type="presParOf" srcId="{58D12948-6C75-8F4C-9857-554424D3B663}" destId="{9649FC36-BFFE-0F4A-BC4B-8CD1E957E01F}" srcOrd="2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6A90F6-4B25-644F-9DFA-29AF0E3AC2CA}" type="doc">
      <dgm:prSet loTypeId="urn:microsoft.com/office/officeart/2005/8/layout/b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AFE943D-14E6-3F4C-A6B9-C31761132280}">
      <dgm:prSet phldrT="[Tekst]"/>
      <dgm:spPr/>
      <dgm:t>
        <a:bodyPr/>
        <a:lstStyle/>
        <a:p>
          <a:r>
            <a:rPr lang="pl-PL" dirty="0"/>
            <a:t>Strony osiągają porozumienie</a:t>
          </a:r>
        </a:p>
      </dgm:t>
    </dgm:pt>
    <dgm:pt modelId="{CA0B1A8F-5F20-4246-822E-BF82EAEB58A7}" type="parTrans" cxnId="{4B39AC01-4D52-5145-BFAF-954A88767B5C}">
      <dgm:prSet/>
      <dgm:spPr/>
      <dgm:t>
        <a:bodyPr/>
        <a:lstStyle/>
        <a:p>
          <a:endParaRPr lang="pl-PL"/>
        </a:p>
      </dgm:t>
    </dgm:pt>
    <dgm:pt modelId="{7DC67ED6-62A2-0141-A620-BFD08965F3DA}" type="sibTrans" cxnId="{4B39AC01-4D52-5145-BFAF-954A88767B5C}">
      <dgm:prSet/>
      <dgm:spPr/>
      <dgm:t>
        <a:bodyPr/>
        <a:lstStyle/>
        <a:p>
          <a:endParaRPr lang="pl-PL"/>
        </a:p>
      </dgm:t>
    </dgm:pt>
    <dgm:pt modelId="{68AE5B31-2EF6-9F46-971F-642E849EA579}">
      <dgm:prSet phldrT="[Tekst]" custT="1"/>
      <dgm:spPr/>
      <dgm:t>
        <a:bodyPr/>
        <a:lstStyle/>
        <a:p>
          <a:r>
            <a:rPr lang="pl-PL" sz="1200" dirty="0"/>
            <a:t>Jest ono realizowane za pomocą umowy</a:t>
          </a:r>
        </a:p>
      </dgm:t>
    </dgm:pt>
    <dgm:pt modelId="{E7273F13-8DCF-B043-9069-0216EFB23423}" type="parTrans" cxnId="{40E85E0F-D7AA-DB4A-A7E3-61E34B9356C3}">
      <dgm:prSet/>
      <dgm:spPr/>
      <dgm:t>
        <a:bodyPr/>
        <a:lstStyle/>
        <a:p>
          <a:endParaRPr lang="pl-PL"/>
        </a:p>
      </dgm:t>
    </dgm:pt>
    <dgm:pt modelId="{F2693889-34B3-A54F-942D-45D6781A3FE9}" type="sibTrans" cxnId="{40E85E0F-D7AA-DB4A-A7E3-61E34B9356C3}">
      <dgm:prSet/>
      <dgm:spPr/>
      <dgm:t>
        <a:bodyPr/>
        <a:lstStyle/>
        <a:p>
          <a:endParaRPr lang="pl-PL"/>
        </a:p>
      </dgm:t>
    </dgm:pt>
    <dgm:pt modelId="{F8204DD9-FB8F-D246-B307-CBC6080B2B97}">
      <dgm:prSet phldrT="[Tekst]" custT="1"/>
      <dgm:spPr/>
      <dgm:t>
        <a:bodyPr/>
        <a:lstStyle/>
        <a:p>
          <a:r>
            <a:rPr lang="pl-PL" sz="1200" dirty="0"/>
            <a:t>Umowa jest redukowana do postaci cyfrowej (binarnej)</a:t>
          </a:r>
        </a:p>
      </dgm:t>
    </dgm:pt>
    <dgm:pt modelId="{21E4D8E5-81B5-0942-AC2C-FEE524309F0C}" type="parTrans" cxnId="{58232B2F-7ED4-0643-89A9-DBEC7F125F74}">
      <dgm:prSet/>
      <dgm:spPr/>
      <dgm:t>
        <a:bodyPr/>
        <a:lstStyle/>
        <a:p>
          <a:endParaRPr lang="pl-PL"/>
        </a:p>
      </dgm:t>
    </dgm:pt>
    <dgm:pt modelId="{1F47025C-8B7D-DE49-ABB6-E415DD121DC4}" type="sibTrans" cxnId="{58232B2F-7ED4-0643-89A9-DBEC7F125F74}">
      <dgm:prSet/>
      <dgm:spPr/>
      <dgm:t>
        <a:bodyPr/>
        <a:lstStyle/>
        <a:p>
          <a:endParaRPr lang="pl-PL"/>
        </a:p>
      </dgm:t>
    </dgm:pt>
    <dgm:pt modelId="{A832812D-D68D-A048-BC49-F4DD04D6039D}">
      <dgm:prSet phldrT="[Tekst]" custT="1"/>
      <dgm:spPr/>
      <dgm:t>
        <a:bodyPr/>
        <a:lstStyle/>
        <a:p>
          <a:r>
            <a:rPr lang="pl-PL" sz="1200" dirty="0"/>
            <a:t>Zapisywana za pomocą kodu</a:t>
          </a:r>
        </a:p>
      </dgm:t>
    </dgm:pt>
    <dgm:pt modelId="{BD9ACAFC-D6B9-4641-BDF2-BCC5B83163EE}" type="parTrans" cxnId="{102CA5AC-E726-F941-9A9F-DC0F0455C1E3}">
      <dgm:prSet/>
      <dgm:spPr/>
      <dgm:t>
        <a:bodyPr/>
        <a:lstStyle/>
        <a:p>
          <a:endParaRPr lang="pl-PL"/>
        </a:p>
      </dgm:t>
    </dgm:pt>
    <dgm:pt modelId="{2101885A-C164-1242-97C2-4B79953AB45F}" type="sibTrans" cxnId="{102CA5AC-E726-F941-9A9F-DC0F0455C1E3}">
      <dgm:prSet/>
      <dgm:spPr/>
      <dgm:t>
        <a:bodyPr/>
        <a:lstStyle/>
        <a:p>
          <a:endParaRPr lang="pl-PL"/>
        </a:p>
      </dgm:t>
    </dgm:pt>
    <dgm:pt modelId="{A72071C8-0B17-EB4F-8FE4-2468E2C57F60}">
      <dgm:prSet phldrT="[Tekst]" custT="1"/>
      <dgm:spPr/>
      <dgm:t>
        <a:bodyPr/>
        <a:lstStyle/>
        <a:p>
          <a:r>
            <a:rPr lang="pl-PL" sz="1200" dirty="0"/>
            <a:t>Opatrzona </a:t>
          </a:r>
          <a:r>
            <a:rPr lang="pl-PL" sz="1200" dirty="0" err="1"/>
            <a:t>hashami</a:t>
          </a:r>
          <a:endParaRPr lang="pl-PL" sz="1200" dirty="0"/>
        </a:p>
      </dgm:t>
    </dgm:pt>
    <dgm:pt modelId="{3301731D-0A5C-4743-A7B8-518C20826452}" type="parTrans" cxnId="{80ADDA58-21AF-894D-9997-F4C63056E2F9}">
      <dgm:prSet/>
      <dgm:spPr/>
      <dgm:t>
        <a:bodyPr/>
        <a:lstStyle/>
        <a:p>
          <a:endParaRPr lang="pl-PL"/>
        </a:p>
      </dgm:t>
    </dgm:pt>
    <dgm:pt modelId="{10C4A9AB-90CE-7245-9D72-345128DF4301}" type="sibTrans" cxnId="{80ADDA58-21AF-894D-9997-F4C63056E2F9}">
      <dgm:prSet/>
      <dgm:spPr/>
      <dgm:t>
        <a:bodyPr/>
        <a:lstStyle/>
        <a:p>
          <a:endParaRPr lang="pl-PL"/>
        </a:p>
      </dgm:t>
    </dgm:pt>
    <dgm:pt modelId="{B647932F-6959-7D4E-8DF8-3A1635A00FAD}">
      <dgm:prSet phldrT="[Tekst]" custT="1"/>
      <dgm:spPr/>
      <dgm:t>
        <a:bodyPr/>
        <a:lstStyle/>
        <a:p>
          <a:r>
            <a:rPr lang="pl-PL" sz="1200" dirty="0"/>
            <a:t>Zaimplementowana do technologii </a:t>
          </a:r>
          <a:r>
            <a:rPr lang="pl-PL" sz="1200" dirty="0" err="1"/>
            <a:t>blockchain</a:t>
          </a:r>
          <a:endParaRPr lang="pl-PL" sz="1200" dirty="0"/>
        </a:p>
      </dgm:t>
    </dgm:pt>
    <dgm:pt modelId="{2179D025-87D1-5C42-AEA3-1565A7607F51}" type="parTrans" cxnId="{4DCFDA55-AEFA-4B49-A1AF-AD92C5599567}">
      <dgm:prSet/>
      <dgm:spPr/>
      <dgm:t>
        <a:bodyPr/>
        <a:lstStyle/>
        <a:p>
          <a:endParaRPr lang="pl-PL"/>
        </a:p>
      </dgm:t>
    </dgm:pt>
    <dgm:pt modelId="{C6826B78-CA68-8A4E-A86C-E26AB211C519}" type="sibTrans" cxnId="{4DCFDA55-AEFA-4B49-A1AF-AD92C5599567}">
      <dgm:prSet/>
      <dgm:spPr/>
      <dgm:t>
        <a:bodyPr/>
        <a:lstStyle/>
        <a:p>
          <a:endParaRPr lang="pl-PL"/>
        </a:p>
      </dgm:t>
    </dgm:pt>
    <dgm:pt modelId="{CED62821-CD15-9448-8F50-280766699B4D}">
      <dgm:prSet phldrT="[Tekst]"/>
      <dgm:spPr/>
      <dgm:t>
        <a:bodyPr/>
        <a:lstStyle/>
        <a:p>
          <a:r>
            <a:rPr lang="pl-PL" dirty="0"/>
            <a:t>Kod jest działa w </a:t>
          </a:r>
          <a:r>
            <a:rPr lang="pl-PL" dirty="0" err="1"/>
            <a:t>blockchain</a:t>
          </a:r>
          <a:endParaRPr lang="pl-PL" dirty="0"/>
        </a:p>
      </dgm:t>
    </dgm:pt>
    <dgm:pt modelId="{30C70490-7931-E349-ADB7-121A5192E386}" type="parTrans" cxnId="{BFAB7AFC-158C-514F-9ABE-1D9C2356E219}">
      <dgm:prSet/>
      <dgm:spPr/>
      <dgm:t>
        <a:bodyPr/>
        <a:lstStyle/>
        <a:p>
          <a:endParaRPr lang="pl-PL"/>
        </a:p>
      </dgm:t>
    </dgm:pt>
    <dgm:pt modelId="{EB46C2DE-7602-3F4C-B83F-C27206739794}" type="sibTrans" cxnId="{BFAB7AFC-158C-514F-9ABE-1D9C2356E219}">
      <dgm:prSet/>
      <dgm:spPr/>
      <dgm:t>
        <a:bodyPr/>
        <a:lstStyle/>
        <a:p>
          <a:endParaRPr lang="pl-PL"/>
        </a:p>
      </dgm:t>
    </dgm:pt>
    <dgm:pt modelId="{27B37DA1-80DE-764B-935E-0EED20797E54}">
      <dgm:prSet phldrT="[Tekst]"/>
      <dgm:spPr/>
      <dgm:t>
        <a:bodyPr/>
        <a:lstStyle/>
        <a:p>
          <a:r>
            <a:rPr lang="pl-PL" dirty="0" err="1"/>
            <a:t>Blockchain</a:t>
          </a:r>
          <a:r>
            <a:rPr lang="pl-PL" dirty="0"/>
            <a:t> automatycznie monitoruje, czy umowa jest wykonywana</a:t>
          </a:r>
        </a:p>
      </dgm:t>
    </dgm:pt>
    <dgm:pt modelId="{3F39C500-6460-3243-BD7A-91DFF6856F8B}" type="parTrans" cxnId="{FFE94BAA-F564-974B-A022-427D09A0CA5D}">
      <dgm:prSet/>
      <dgm:spPr/>
      <dgm:t>
        <a:bodyPr/>
        <a:lstStyle/>
        <a:p>
          <a:endParaRPr lang="pl-PL"/>
        </a:p>
      </dgm:t>
    </dgm:pt>
    <dgm:pt modelId="{976F2D2C-55EA-D24C-AAB8-87F754283B64}" type="sibTrans" cxnId="{FFE94BAA-F564-974B-A022-427D09A0CA5D}">
      <dgm:prSet/>
      <dgm:spPr/>
      <dgm:t>
        <a:bodyPr/>
        <a:lstStyle/>
        <a:p>
          <a:endParaRPr lang="pl-PL"/>
        </a:p>
      </dgm:t>
    </dgm:pt>
    <dgm:pt modelId="{8CEC0C3F-521A-9740-BB1A-DDA3E91EAF60}" type="pres">
      <dgm:prSet presAssocID="{816A90F6-4B25-644F-9DFA-29AF0E3AC2C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BBD8BB83-4636-FF49-8F30-B9C9CE4DDF2B}" type="pres">
      <dgm:prSet presAssocID="{0AFE943D-14E6-3F4C-A6B9-C31761132280}" presName="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6CB12B-3F22-0A4A-9B08-53217F6381EB}" type="pres">
      <dgm:prSet presAssocID="{7DC67ED6-62A2-0141-A620-BFD08965F3DA}" presName="sibTrans" presStyleLbl="sibTrans2D1" presStyleIdx="0" presStyleCnt="7"/>
      <dgm:spPr/>
      <dgm:t>
        <a:bodyPr/>
        <a:lstStyle/>
        <a:p>
          <a:endParaRPr lang="pl-PL"/>
        </a:p>
      </dgm:t>
    </dgm:pt>
    <dgm:pt modelId="{9FD13C7E-3340-9740-847B-1FB642A39533}" type="pres">
      <dgm:prSet presAssocID="{68AE5B31-2EF6-9F46-971F-642E849EA579}" presName="middleNode" presStyleCnt="0"/>
      <dgm:spPr/>
    </dgm:pt>
    <dgm:pt modelId="{DEB667B8-5067-2344-B957-621F2E91C1EA}" type="pres">
      <dgm:prSet presAssocID="{68AE5B31-2EF6-9F46-971F-642E849EA579}" presName="padding" presStyleLbl="node1" presStyleIdx="0" presStyleCnt="8"/>
      <dgm:spPr/>
    </dgm:pt>
    <dgm:pt modelId="{532AFDFF-5F9F-4D4E-8838-C48F7A8D1EE2}" type="pres">
      <dgm:prSet presAssocID="{68AE5B31-2EF6-9F46-971F-642E849EA579}" presName="shape" presStyleLbl="node1" presStyleIdx="1" presStyleCnt="8" custScaleX="1257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75F62F-E591-9340-A814-F550BEB16F26}" type="pres">
      <dgm:prSet presAssocID="{F2693889-34B3-A54F-942D-45D6781A3FE9}" presName="sibTrans" presStyleLbl="sibTrans2D1" presStyleIdx="1" presStyleCnt="7"/>
      <dgm:spPr/>
      <dgm:t>
        <a:bodyPr/>
        <a:lstStyle/>
        <a:p>
          <a:endParaRPr lang="pl-PL"/>
        </a:p>
      </dgm:t>
    </dgm:pt>
    <dgm:pt modelId="{D136CCB0-1651-F647-83C3-6B22A494D4B9}" type="pres">
      <dgm:prSet presAssocID="{F8204DD9-FB8F-D246-B307-CBC6080B2B97}" presName="middleNode" presStyleCnt="0"/>
      <dgm:spPr/>
    </dgm:pt>
    <dgm:pt modelId="{9277A231-6CE2-4E44-85C6-669858555FAC}" type="pres">
      <dgm:prSet presAssocID="{F8204DD9-FB8F-D246-B307-CBC6080B2B97}" presName="padding" presStyleLbl="node1" presStyleIdx="1" presStyleCnt="8"/>
      <dgm:spPr/>
    </dgm:pt>
    <dgm:pt modelId="{0FF2C62D-6187-1E41-A5F6-38B8A5DBC13B}" type="pres">
      <dgm:prSet presAssocID="{F8204DD9-FB8F-D246-B307-CBC6080B2B97}" presName="shape" presStyleLbl="node1" presStyleIdx="2" presStyleCnt="8" custScaleX="1499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9BF8B0-07A7-8146-946F-5519A96B7A1C}" type="pres">
      <dgm:prSet presAssocID="{1F47025C-8B7D-DE49-ABB6-E415DD121DC4}" presName="sibTrans" presStyleLbl="sibTrans2D1" presStyleIdx="2" presStyleCnt="7"/>
      <dgm:spPr/>
      <dgm:t>
        <a:bodyPr/>
        <a:lstStyle/>
        <a:p>
          <a:endParaRPr lang="pl-PL"/>
        </a:p>
      </dgm:t>
    </dgm:pt>
    <dgm:pt modelId="{BE06FC3C-2486-DD4A-851E-7F1947F3C929}" type="pres">
      <dgm:prSet presAssocID="{A832812D-D68D-A048-BC49-F4DD04D6039D}" presName="middleNode" presStyleCnt="0"/>
      <dgm:spPr/>
    </dgm:pt>
    <dgm:pt modelId="{892AA863-F3A1-804E-A00C-7D4058263212}" type="pres">
      <dgm:prSet presAssocID="{A832812D-D68D-A048-BC49-F4DD04D6039D}" presName="padding" presStyleLbl="node1" presStyleIdx="2" presStyleCnt="8"/>
      <dgm:spPr/>
    </dgm:pt>
    <dgm:pt modelId="{B56F4C50-BEA3-4A44-960F-BA14E6CC6FAA}" type="pres">
      <dgm:prSet presAssocID="{A832812D-D68D-A048-BC49-F4DD04D6039D}" presName="shape" presStyleLbl="node1" presStyleIdx="3" presStyleCnt="8" custScaleX="1217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3C55B9-F856-E342-BE7D-CBE9C4E93F6C}" type="pres">
      <dgm:prSet presAssocID="{2101885A-C164-1242-97C2-4B79953AB45F}" presName="sibTrans" presStyleLbl="sibTrans2D1" presStyleIdx="3" presStyleCnt="7"/>
      <dgm:spPr/>
      <dgm:t>
        <a:bodyPr/>
        <a:lstStyle/>
        <a:p>
          <a:endParaRPr lang="pl-PL"/>
        </a:p>
      </dgm:t>
    </dgm:pt>
    <dgm:pt modelId="{BF9C9E87-0637-834D-B473-7761594B3092}" type="pres">
      <dgm:prSet presAssocID="{A72071C8-0B17-EB4F-8FE4-2468E2C57F60}" presName="middleNode" presStyleCnt="0"/>
      <dgm:spPr/>
    </dgm:pt>
    <dgm:pt modelId="{BC89B787-2E4B-FB4A-B924-7C47D052D7E3}" type="pres">
      <dgm:prSet presAssocID="{A72071C8-0B17-EB4F-8FE4-2468E2C57F60}" presName="padding" presStyleLbl="node1" presStyleIdx="3" presStyleCnt="8"/>
      <dgm:spPr/>
    </dgm:pt>
    <dgm:pt modelId="{335E1F67-7A9E-C245-B896-FB8327A9123A}" type="pres">
      <dgm:prSet presAssocID="{A72071C8-0B17-EB4F-8FE4-2468E2C57F60}" presName="shap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21061B-6FFC-4449-AA00-0B351AE40EE8}" type="pres">
      <dgm:prSet presAssocID="{10C4A9AB-90CE-7245-9D72-345128DF4301}" presName="sibTrans" presStyleLbl="sibTrans2D1" presStyleIdx="4" presStyleCnt="7"/>
      <dgm:spPr/>
      <dgm:t>
        <a:bodyPr/>
        <a:lstStyle/>
        <a:p>
          <a:endParaRPr lang="pl-PL"/>
        </a:p>
      </dgm:t>
    </dgm:pt>
    <dgm:pt modelId="{AAB401C1-5953-6E4B-A9B3-EA08395D90E6}" type="pres">
      <dgm:prSet presAssocID="{B647932F-6959-7D4E-8DF8-3A1635A00FAD}" presName="middleNode" presStyleCnt="0"/>
      <dgm:spPr/>
    </dgm:pt>
    <dgm:pt modelId="{D8672FDE-2FE4-AF46-8DC6-500590817122}" type="pres">
      <dgm:prSet presAssocID="{B647932F-6959-7D4E-8DF8-3A1635A00FAD}" presName="padding" presStyleLbl="node1" presStyleIdx="4" presStyleCnt="8"/>
      <dgm:spPr/>
    </dgm:pt>
    <dgm:pt modelId="{3603AD27-C7B5-BD45-9528-3B9AA501A6BD}" type="pres">
      <dgm:prSet presAssocID="{B647932F-6959-7D4E-8DF8-3A1635A00FAD}" presName="shape" presStyleLbl="node1" presStyleIdx="5" presStyleCnt="8" custScaleX="1217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C0A708-E266-724A-935D-8CB62A049880}" type="pres">
      <dgm:prSet presAssocID="{C6826B78-CA68-8A4E-A86C-E26AB211C519}" presName="sibTrans" presStyleLbl="sibTrans2D1" presStyleIdx="5" presStyleCnt="7"/>
      <dgm:spPr/>
      <dgm:t>
        <a:bodyPr/>
        <a:lstStyle/>
        <a:p>
          <a:endParaRPr lang="pl-PL"/>
        </a:p>
      </dgm:t>
    </dgm:pt>
    <dgm:pt modelId="{546EA779-9C2A-1547-9324-A4B17795E30C}" type="pres">
      <dgm:prSet presAssocID="{CED62821-CD15-9448-8F50-280766699B4D}" presName="middleNode" presStyleCnt="0"/>
      <dgm:spPr/>
    </dgm:pt>
    <dgm:pt modelId="{EB8399C5-93C4-6543-B48F-076ACAFC124C}" type="pres">
      <dgm:prSet presAssocID="{CED62821-CD15-9448-8F50-280766699B4D}" presName="padding" presStyleLbl="node1" presStyleIdx="5" presStyleCnt="8"/>
      <dgm:spPr/>
    </dgm:pt>
    <dgm:pt modelId="{A7BDB7DB-5F61-884B-8644-2B73FF28ED00}" type="pres">
      <dgm:prSet presAssocID="{CED62821-CD15-9448-8F50-280766699B4D}" presName="shap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E947E4-B7A5-3348-A123-042507717480}" type="pres">
      <dgm:prSet presAssocID="{EB46C2DE-7602-3F4C-B83F-C27206739794}" presName="sibTrans" presStyleLbl="sibTrans2D1" presStyleIdx="6" presStyleCnt="7"/>
      <dgm:spPr/>
      <dgm:t>
        <a:bodyPr/>
        <a:lstStyle/>
        <a:p>
          <a:endParaRPr lang="pl-PL"/>
        </a:p>
      </dgm:t>
    </dgm:pt>
    <dgm:pt modelId="{B968AFD9-600E-4D48-BCF7-F3EB533019B4}" type="pres">
      <dgm:prSet presAssocID="{27B37DA1-80DE-764B-935E-0EED20797E54}" presName="las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E60E872-F2D9-BE49-8DE5-2DBBDDCE724A}" type="presOf" srcId="{F2693889-34B3-A54F-942D-45D6781A3FE9}" destId="{B075F62F-E591-9340-A814-F550BEB16F26}" srcOrd="0" destOrd="0" presId="urn:microsoft.com/office/officeart/2005/8/layout/bProcess2"/>
    <dgm:cxn modelId="{80ADDA58-21AF-894D-9997-F4C63056E2F9}" srcId="{816A90F6-4B25-644F-9DFA-29AF0E3AC2CA}" destId="{A72071C8-0B17-EB4F-8FE4-2468E2C57F60}" srcOrd="4" destOrd="0" parTransId="{3301731D-0A5C-4743-A7B8-518C20826452}" sibTransId="{10C4A9AB-90CE-7245-9D72-345128DF4301}"/>
    <dgm:cxn modelId="{FFE94BAA-F564-974B-A022-427D09A0CA5D}" srcId="{816A90F6-4B25-644F-9DFA-29AF0E3AC2CA}" destId="{27B37DA1-80DE-764B-935E-0EED20797E54}" srcOrd="7" destOrd="0" parTransId="{3F39C500-6460-3243-BD7A-91DFF6856F8B}" sibTransId="{976F2D2C-55EA-D24C-AAB8-87F754283B64}"/>
    <dgm:cxn modelId="{4B39AC01-4D52-5145-BFAF-954A88767B5C}" srcId="{816A90F6-4B25-644F-9DFA-29AF0E3AC2CA}" destId="{0AFE943D-14E6-3F4C-A6B9-C31761132280}" srcOrd="0" destOrd="0" parTransId="{CA0B1A8F-5F20-4246-822E-BF82EAEB58A7}" sibTransId="{7DC67ED6-62A2-0141-A620-BFD08965F3DA}"/>
    <dgm:cxn modelId="{BFAB7AFC-158C-514F-9ABE-1D9C2356E219}" srcId="{816A90F6-4B25-644F-9DFA-29AF0E3AC2CA}" destId="{CED62821-CD15-9448-8F50-280766699B4D}" srcOrd="6" destOrd="0" parTransId="{30C70490-7931-E349-ADB7-121A5192E386}" sibTransId="{EB46C2DE-7602-3F4C-B83F-C27206739794}"/>
    <dgm:cxn modelId="{6E8EEBA0-D5D2-0C43-9898-2F26F39EBB7D}" type="presOf" srcId="{B647932F-6959-7D4E-8DF8-3A1635A00FAD}" destId="{3603AD27-C7B5-BD45-9528-3B9AA501A6BD}" srcOrd="0" destOrd="0" presId="urn:microsoft.com/office/officeart/2005/8/layout/bProcess2"/>
    <dgm:cxn modelId="{DBE2EB5D-5D8A-1548-B14F-601A901CF021}" type="presOf" srcId="{1F47025C-8B7D-DE49-ABB6-E415DD121DC4}" destId="{4E9BF8B0-07A7-8146-946F-5519A96B7A1C}" srcOrd="0" destOrd="0" presId="urn:microsoft.com/office/officeart/2005/8/layout/bProcess2"/>
    <dgm:cxn modelId="{C0E3EBE3-840C-8B46-BE8A-A9B38983319D}" type="presOf" srcId="{A72071C8-0B17-EB4F-8FE4-2468E2C57F60}" destId="{335E1F67-7A9E-C245-B896-FB8327A9123A}" srcOrd="0" destOrd="0" presId="urn:microsoft.com/office/officeart/2005/8/layout/bProcess2"/>
    <dgm:cxn modelId="{4DCFDA55-AEFA-4B49-A1AF-AD92C5599567}" srcId="{816A90F6-4B25-644F-9DFA-29AF0E3AC2CA}" destId="{B647932F-6959-7D4E-8DF8-3A1635A00FAD}" srcOrd="5" destOrd="0" parTransId="{2179D025-87D1-5C42-AEA3-1565A7607F51}" sibTransId="{C6826B78-CA68-8A4E-A86C-E26AB211C519}"/>
    <dgm:cxn modelId="{3306AD38-FDFF-EB4F-A10F-2CD55B48FE10}" type="presOf" srcId="{7DC67ED6-62A2-0141-A620-BFD08965F3DA}" destId="{286CB12B-3F22-0A4A-9B08-53217F6381EB}" srcOrd="0" destOrd="0" presId="urn:microsoft.com/office/officeart/2005/8/layout/bProcess2"/>
    <dgm:cxn modelId="{35991776-EF1E-5249-8A4C-8C3C3C518521}" type="presOf" srcId="{0AFE943D-14E6-3F4C-A6B9-C31761132280}" destId="{BBD8BB83-4636-FF49-8F30-B9C9CE4DDF2B}" srcOrd="0" destOrd="0" presId="urn:microsoft.com/office/officeart/2005/8/layout/bProcess2"/>
    <dgm:cxn modelId="{C68F2F9C-E409-5240-8830-0E78D00BF024}" type="presOf" srcId="{EB46C2DE-7602-3F4C-B83F-C27206739794}" destId="{0DE947E4-B7A5-3348-A123-042507717480}" srcOrd="0" destOrd="0" presId="urn:microsoft.com/office/officeart/2005/8/layout/bProcess2"/>
    <dgm:cxn modelId="{40A3AB5B-9DC3-874C-A542-B442FA9C3A5F}" type="presOf" srcId="{C6826B78-CA68-8A4E-A86C-E26AB211C519}" destId="{E0C0A708-E266-724A-935D-8CB62A049880}" srcOrd="0" destOrd="0" presId="urn:microsoft.com/office/officeart/2005/8/layout/bProcess2"/>
    <dgm:cxn modelId="{368D8F43-EEEA-9B44-9A7F-2E2FCB9316D6}" type="presOf" srcId="{27B37DA1-80DE-764B-935E-0EED20797E54}" destId="{B968AFD9-600E-4D48-BCF7-F3EB533019B4}" srcOrd="0" destOrd="0" presId="urn:microsoft.com/office/officeart/2005/8/layout/bProcess2"/>
    <dgm:cxn modelId="{56461183-FCD1-4E47-92CF-3B2C115E1FE4}" type="presOf" srcId="{F8204DD9-FB8F-D246-B307-CBC6080B2B97}" destId="{0FF2C62D-6187-1E41-A5F6-38B8A5DBC13B}" srcOrd="0" destOrd="0" presId="urn:microsoft.com/office/officeart/2005/8/layout/bProcess2"/>
    <dgm:cxn modelId="{102CA5AC-E726-F941-9A9F-DC0F0455C1E3}" srcId="{816A90F6-4B25-644F-9DFA-29AF0E3AC2CA}" destId="{A832812D-D68D-A048-BC49-F4DD04D6039D}" srcOrd="3" destOrd="0" parTransId="{BD9ACAFC-D6B9-4641-BDF2-BCC5B83163EE}" sibTransId="{2101885A-C164-1242-97C2-4B79953AB45F}"/>
    <dgm:cxn modelId="{F95699B2-06A2-6847-8F1F-B58A69F59844}" type="presOf" srcId="{A832812D-D68D-A048-BC49-F4DD04D6039D}" destId="{B56F4C50-BEA3-4A44-960F-BA14E6CC6FAA}" srcOrd="0" destOrd="0" presId="urn:microsoft.com/office/officeart/2005/8/layout/bProcess2"/>
    <dgm:cxn modelId="{13B9B56D-80ED-E248-9D4B-376C52A1D0C9}" type="presOf" srcId="{CED62821-CD15-9448-8F50-280766699B4D}" destId="{A7BDB7DB-5F61-884B-8644-2B73FF28ED00}" srcOrd="0" destOrd="0" presId="urn:microsoft.com/office/officeart/2005/8/layout/bProcess2"/>
    <dgm:cxn modelId="{5B5982FC-B0ED-AF4D-A598-7EFD04976949}" type="presOf" srcId="{2101885A-C164-1242-97C2-4B79953AB45F}" destId="{5F3C55B9-F856-E342-BE7D-CBE9C4E93F6C}" srcOrd="0" destOrd="0" presId="urn:microsoft.com/office/officeart/2005/8/layout/bProcess2"/>
    <dgm:cxn modelId="{B88A698D-6C01-4D4E-873F-67EE156D7F6D}" type="presOf" srcId="{68AE5B31-2EF6-9F46-971F-642E849EA579}" destId="{532AFDFF-5F9F-4D4E-8838-C48F7A8D1EE2}" srcOrd="0" destOrd="0" presId="urn:microsoft.com/office/officeart/2005/8/layout/bProcess2"/>
    <dgm:cxn modelId="{1D3C6387-4574-5F43-A687-D531B9AFD6EC}" type="presOf" srcId="{10C4A9AB-90CE-7245-9D72-345128DF4301}" destId="{6721061B-6FFC-4449-AA00-0B351AE40EE8}" srcOrd="0" destOrd="0" presId="urn:microsoft.com/office/officeart/2005/8/layout/bProcess2"/>
    <dgm:cxn modelId="{58232B2F-7ED4-0643-89A9-DBEC7F125F74}" srcId="{816A90F6-4B25-644F-9DFA-29AF0E3AC2CA}" destId="{F8204DD9-FB8F-D246-B307-CBC6080B2B97}" srcOrd="2" destOrd="0" parTransId="{21E4D8E5-81B5-0942-AC2C-FEE524309F0C}" sibTransId="{1F47025C-8B7D-DE49-ABB6-E415DD121DC4}"/>
    <dgm:cxn modelId="{0BB3E796-4CBD-4D47-938C-4E91EE402CA0}" type="presOf" srcId="{816A90F6-4B25-644F-9DFA-29AF0E3AC2CA}" destId="{8CEC0C3F-521A-9740-BB1A-DDA3E91EAF60}" srcOrd="0" destOrd="0" presId="urn:microsoft.com/office/officeart/2005/8/layout/bProcess2"/>
    <dgm:cxn modelId="{40E85E0F-D7AA-DB4A-A7E3-61E34B9356C3}" srcId="{816A90F6-4B25-644F-9DFA-29AF0E3AC2CA}" destId="{68AE5B31-2EF6-9F46-971F-642E849EA579}" srcOrd="1" destOrd="0" parTransId="{E7273F13-8DCF-B043-9069-0216EFB23423}" sibTransId="{F2693889-34B3-A54F-942D-45D6781A3FE9}"/>
    <dgm:cxn modelId="{0CB6756C-902D-3B41-B014-BB91AA210E78}" type="presParOf" srcId="{8CEC0C3F-521A-9740-BB1A-DDA3E91EAF60}" destId="{BBD8BB83-4636-FF49-8F30-B9C9CE4DDF2B}" srcOrd="0" destOrd="0" presId="urn:microsoft.com/office/officeart/2005/8/layout/bProcess2"/>
    <dgm:cxn modelId="{84A138C1-4411-DE4F-807B-3329D56EE74A}" type="presParOf" srcId="{8CEC0C3F-521A-9740-BB1A-DDA3E91EAF60}" destId="{286CB12B-3F22-0A4A-9B08-53217F6381EB}" srcOrd="1" destOrd="0" presId="urn:microsoft.com/office/officeart/2005/8/layout/bProcess2"/>
    <dgm:cxn modelId="{1A8DC311-4BBC-8845-B3D8-FBDC0AF3057F}" type="presParOf" srcId="{8CEC0C3F-521A-9740-BB1A-DDA3E91EAF60}" destId="{9FD13C7E-3340-9740-847B-1FB642A39533}" srcOrd="2" destOrd="0" presId="urn:microsoft.com/office/officeart/2005/8/layout/bProcess2"/>
    <dgm:cxn modelId="{4AE96F40-5E9C-3C4D-8835-5319DAE37C28}" type="presParOf" srcId="{9FD13C7E-3340-9740-847B-1FB642A39533}" destId="{DEB667B8-5067-2344-B957-621F2E91C1EA}" srcOrd="0" destOrd="0" presId="urn:microsoft.com/office/officeart/2005/8/layout/bProcess2"/>
    <dgm:cxn modelId="{6E4D13DE-B21D-C043-B71A-E980EF1D5F9C}" type="presParOf" srcId="{9FD13C7E-3340-9740-847B-1FB642A39533}" destId="{532AFDFF-5F9F-4D4E-8838-C48F7A8D1EE2}" srcOrd="1" destOrd="0" presId="urn:microsoft.com/office/officeart/2005/8/layout/bProcess2"/>
    <dgm:cxn modelId="{B391BC45-2631-A644-AFCD-237FCAAB55B0}" type="presParOf" srcId="{8CEC0C3F-521A-9740-BB1A-DDA3E91EAF60}" destId="{B075F62F-E591-9340-A814-F550BEB16F26}" srcOrd="3" destOrd="0" presId="urn:microsoft.com/office/officeart/2005/8/layout/bProcess2"/>
    <dgm:cxn modelId="{2B28240F-560F-7641-A2DD-3AE314C3476D}" type="presParOf" srcId="{8CEC0C3F-521A-9740-BB1A-DDA3E91EAF60}" destId="{D136CCB0-1651-F647-83C3-6B22A494D4B9}" srcOrd="4" destOrd="0" presId="urn:microsoft.com/office/officeart/2005/8/layout/bProcess2"/>
    <dgm:cxn modelId="{249F3D81-A1E2-CA45-8E22-6D604FFD42AF}" type="presParOf" srcId="{D136CCB0-1651-F647-83C3-6B22A494D4B9}" destId="{9277A231-6CE2-4E44-85C6-669858555FAC}" srcOrd="0" destOrd="0" presId="urn:microsoft.com/office/officeart/2005/8/layout/bProcess2"/>
    <dgm:cxn modelId="{5A115D4B-F2BD-DA4A-B0EA-A4DD1B31EFA0}" type="presParOf" srcId="{D136CCB0-1651-F647-83C3-6B22A494D4B9}" destId="{0FF2C62D-6187-1E41-A5F6-38B8A5DBC13B}" srcOrd="1" destOrd="0" presId="urn:microsoft.com/office/officeart/2005/8/layout/bProcess2"/>
    <dgm:cxn modelId="{BBEFC72F-859F-F047-BDA5-B65DE4CD7E35}" type="presParOf" srcId="{8CEC0C3F-521A-9740-BB1A-DDA3E91EAF60}" destId="{4E9BF8B0-07A7-8146-946F-5519A96B7A1C}" srcOrd="5" destOrd="0" presId="urn:microsoft.com/office/officeart/2005/8/layout/bProcess2"/>
    <dgm:cxn modelId="{CEADDABE-5F90-F946-8823-95FB67327E20}" type="presParOf" srcId="{8CEC0C3F-521A-9740-BB1A-DDA3E91EAF60}" destId="{BE06FC3C-2486-DD4A-851E-7F1947F3C929}" srcOrd="6" destOrd="0" presId="urn:microsoft.com/office/officeart/2005/8/layout/bProcess2"/>
    <dgm:cxn modelId="{7B1210E3-D376-8F43-B30D-765C5E372658}" type="presParOf" srcId="{BE06FC3C-2486-DD4A-851E-7F1947F3C929}" destId="{892AA863-F3A1-804E-A00C-7D4058263212}" srcOrd="0" destOrd="0" presId="urn:microsoft.com/office/officeart/2005/8/layout/bProcess2"/>
    <dgm:cxn modelId="{DA02B6EF-97A9-D44D-A264-F53607FADEF7}" type="presParOf" srcId="{BE06FC3C-2486-DD4A-851E-7F1947F3C929}" destId="{B56F4C50-BEA3-4A44-960F-BA14E6CC6FAA}" srcOrd="1" destOrd="0" presId="urn:microsoft.com/office/officeart/2005/8/layout/bProcess2"/>
    <dgm:cxn modelId="{C22449BF-8211-8942-9AEB-4FE1F084F380}" type="presParOf" srcId="{8CEC0C3F-521A-9740-BB1A-DDA3E91EAF60}" destId="{5F3C55B9-F856-E342-BE7D-CBE9C4E93F6C}" srcOrd="7" destOrd="0" presId="urn:microsoft.com/office/officeart/2005/8/layout/bProcess2"/>
    <dgm:cxn modelId="{65511086-336C-5B42-8F02-9023319231AA}" type="presParOf" srcId="{8CEC0C3F-521A-9740-BB1A-DDA3E91EAF60}" destId="{BF9C9E87-0637-834D-B473-7761594B3092}" srcOrd="8" destOrd="0" presId="urn:microsoft.com/office/officeart/2005/8/layout/bProcess2"/>
    <dgm:cxn modelId="{E265A990-2956-2C4D-9E18-26845391A560}" type="presParOf" srcId="{BF9C9E87-0637-834D-B473-7761594B3092}" destId="{BC89B787-2E4B-FB4A-B924-7C47D052D7E3}" srcOrd="0" destOrd="0" presId="urn:microsoft.com/office/officeart/2005/8/layout/bProcess2"/>
    <dgm:cxn modelId="{CF61A5F6-31D4-A74C-9F5C-E76E5396E313}" type="presParOf" srcId="{BF9C9E87-0637-834D-B473-7761594B3092}" destId="{335E1F67-7A9E-C245-B896-FB8327A9123A}" srcOrd="1" destOrd="0" presId="urn:microsoft.com/office/officeart/2005/8/layout/bProcess2"/>
    <dgm:cxn modelId="{F9C59B9D-8C40-FD43-BEE1-89DA84609123}" type="presParOf" srcId="{8CEC0C3F-521A-9740-BB1A-DDA3E91EAF60}" destId="{6721061B-6FFC-4449-AA00-0B351AE40EE8}" srcOrd="9" destOrd="0" presId="urn:microsoft.com/office/officeart/2005/8/layout/bProcess2"/>
    <dgm:cxn modelId="{0088855B-8447-3E40-A34D-70FC0E7975F9}" type="presParOf" srcId="{8CEC0C3F-521A-9740-BB1A-DDA3E91EAF60}" destId="{AAB401C1-5953-6E4B-A9B3-EA08395D90E6}" srcOrd="10" destOrd="0" presId="urn:microsoft.com/office/officeart/2005/8/layout/bProcess2"/>
    <dgm:cxn modelId="{1BCC9075-067B-6244-BFFA-84FB12E110A8}" type="presParOf" srcId="{AAB401C1-5953-6E4B-A9B3-EA08395D90E6}" destId="{D8672FDE-2FE4-AF46-8DC6-500590817122}" srcOrd="0" destOrd="0" presId="urn:microsoft.com/office/officeart/2005/8/layout/bProcess2"/>
    <dgm:cxn modelId="{916D1E16-A7A5-0843-A24C-E7DC9E06E978}" type="presParOf" srcId="{AAB401C1-5953-6E4B-A9B3-EA08395D90E6}" destId="{3603AD27-C7B5-BD45-9528-3B9AA501A6BD}" srcOrd="1" destOrd="0" presId="urn:microsoft.com/office/officeart/2005/8/layout/bProcess2"/>
    <dgm:cxn modelId="{1F39CCA7-7E96-BB4F-8BD2-7B04181E2F2B}" type="presParOf" srcId="{8CEC0C3F-521A-9740-BB1A-DDA3E91EAF60}" destId="{E0C0A708-E266-724A-935D-8CB62A049880}" srcOrd="11" destOrd="0" presId="urn:microsoft.com/office/officeart/2005/8/layout/bProcess2"/>
    <dgm:cxn modelId="{486C7CCF-D8A5-4740-B007-2058F1657AB6}" type="presParOf" srcId="{8CEC0C3F-521A-9740-BB1A-DDA3E91EAF60}" destId="{546EA779-9C2A-1547-9324-A4B17795E30C}" srcOrd="12" destOrd="0" presId="urn:microsoft.com/office/officeart/2005/8/layout/bProcess2"/>
    <dgm:cxn modelId="{C6657FA3-77DC-2F4B-B89C-0C02E969B95F}" type="presParOf" srcId="{546EA779-9C2A-1547-9324-A4B17795E30C}" destId="{EB8399C5-93C4-6543-B48F-076ACAFC124C}" srcOrd="0" destOrd="0" presId="urn:microsoft.com/office/officeart/2005/8/layout/bProcess2"/>
    <dgm:cxn modelId="{3DC25440-AC79-2842-BDB2-2871ACFD6A05}" type="presParOf" srcId="{546EA779-9C2A-1547-9324-A4B17795E30C}" destId="{A7BDB7DB-5F61-884B-8644-2B73FF28ED00}" srcOrd="1" destOrd="0" presId="urn:microsoft.com/office/officeart/2005/8/layout/bProcess2"/>
    <dgm:cxn modelId="{5D509A9B-ABF4-3D4C-9870-10D4B2C7077D}" type="presParOf" srcId="{8CEC0C3F-521A-9740-BB1A-DDA3E91EAF60}" destId="{0DE947E4-B7A5-3348-A123-042507717480}" srcOrd="13" destOrd="0" presId="urn:microsoft.com/office/officeart/2005/8/layout/bProcess2"/>
    <dgm:cxn modelId="{D61C33C2-8DC9-9646-B07A-167534755509}" type="presParOf" srcId="{8CEC0C3F-521A-9740-BB1A-DDA3E91EAF60}" destId="{B968AFD9-600E-4D48-BCF7-F3EB533019B4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9A806-C60E-45CB-AD82-EC47AE1C5C01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EF93A-6CEC-4CCB-B3CC-EA62FCDC6B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2053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EF93A-6CEC-4CCB-B3CC-EA62FCDC6BC5}" type="slidenum">
              <a:rPr lang="pl-PL" smtClean="0"/>
              <a:pPr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5386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F6AE-F9BE-4E9D-9444-9532304E1759}" type="datetime1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4D34-17D5-4BE8-83C2-15552A3F79A3}" type="datetime1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8254-706F-40A6-A6F2-F9064AE21886}" type="datetime1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9F4B-2406-4B23-A143-73D5247F58B6}" type="datetime1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CAC-BE2A-41F1-B9A6-934973B701BC}" type="datetime1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1274-799D-4E98-9130-354C8D7D350F}" type="datetime1">
              <a:rPr lang="pl-PL" smtClean="0"/>
              <a:pPr/>
              <a:t>24.01.2023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8B63-BEFE-4E86-B647-3DB3AF25FE7C}" type="datetime1">
              <a:rPr lang="pl-PL" smtClean="0"/>
              <a:pPr/>
              <a:t>24.01.2023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4C44-9454-4EE6-A67F-F05D8CF70DAF}" type="datetime1">
              <a:rPr lang="pl-PL" smtClean="0"/>
              <a:pPr/>
              <a:t>24.01.2023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3414-26CB-408D-B81D-E7629C1B7B4C}" type="datetime1">
              <a:rPr lang="pl-PL" smtClean="0"/>
              <a:pPr/>
              <a:t>24.01.2023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6096-E85B-4EC6-9C1C-530708BCF1E5}" type="datetime1">
              <a:rPr lang="pl-PL" smtClean="0"/>
              <a:pPr/>
              <a:t>24.01.2023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D558-B7CD-48C2-A5EF-39F206DC6716}" type="datetime1">
              <a:rPr lang="pl-PL" smtClean="0"/>
              <a:pPr/>
              <a:t>24.01.2023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21B5-B95B-4E93-AF21-F28D5607EFC0}" type="datetime1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mailto:kamilstepniak@o2.p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E6DFE1-DF4D-5A27-04AE-8BFBD62F7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pl-PL" b="1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Prawna obsługa projektów opartych na technologii </a:t>
            </a:r>
            <a:r>
              <a:rPr lang="pl-PL" b="1" i="1" kern="15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blockchain</a:t>
            </a:r>
            <a:endParaRPr lang="pl-PL" b="1" i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BCBE2F0-6BE5-AC7E-2A42-CABCF45F5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3933056"/>
            <a:ext cx="7772400" cy="1752600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dr Kamil Stępniak</a:t>
            </a:r>
          </a:p>
          <a:p>
            <a:r>
              <a:rPr lang="pl-PL" dirty="0"/>
              <a:t>Uniwersytet Warszawski</a:t>
            </a:r>
          </a:p>
          <a:p>
            <a:r>
              <a:rPr lang="pl-PL" dirty="0"/>
              <a:t>Szkolenie przeprowadzane dla</a:t>
            </a:r>
          </a:p>
          <a:p>
            <a:r>
              <a:rPr lang="pl-PL" dirty="0"/>
              <a:t>Okręgowej Rady Adwokackiej w Warszawie</a:t>
            </a:r>
          </a:p>
          <a:p>
            <a:r>
              <a:rPr lang="pl-PL" dirty="0"/>
              <a:t>23 stycznia 2023 r.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4976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Zasady działania </a:t>
            </a:r>
            <a:r>
              <a:rPr lang="pl-PL" dirty="0" err="1"/>
              <a:t>blockchain</a:t>
            </a:r>
            <a:r>
              <a:rPr lang="pl-PL" dirty="0"/>
              <a:t> wg S. </a:t>
            </a:r>
            <a:r>
              <a:rPr lang="pl-PL" dirty="0" err="1"/>
              <a:t>Nakamoto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/>
              <a:t>1. Nowe transakcje cyfrowe są przesyłane </a:t>
            </a:r>
            <a:r>
              <a:rPr lang="pl-PL" b="1" dirty="0">
                <a:highlight>
                  <a:srgbClr val="FFFF00"/>
                </a:highlight>
              </a:rPr>
              <a:t>do wszystkich węzłów </a:t>
            </a:r>
            <a:r>
              <a:rPr lang="pl-PL" b="1" dirty="0" err="1"/>
              <a:t>blockchain</a:t>
            </a:r>
            <a:endParaRPr lang="pl-PL" b="1" dirty="0"/>
          </a:p>
          <a:p>
            <a:r>
              <a:rPr lang="pl-PL" b="1" dirty="0"/>
              <a:t>2. Każdy węzeł łączy pojawiające </a:t>
            </a:r>
            <a:r>
              <a:rPr lang="pl-PL" b="1" dirty="0">
                <a:highlight>
                  <a:srgbClr val="FFFF00"/>
                </a:highlight>
              </a:rPr>
              <a:t>się transakcje w blok</a:t>
            </a:r>
          </a:p>
          <a:p>
            <a:r>
              <a:rPr lang="pl-PL" b="1" dirty="0"/>
              <a:t>3. Każdy węzeł pracuje nad rozwiązaniem trudnego zadania </a:t>
            </a:r>
            <a:r>
              <a:rPr lang="pl-PL" b="1" dirty="0">
                <a:highlight>
                  <a:srgbClr val="FFFF00"/>
                </a:highlight>
              </a:rPr>
              <a:t>proof- of-</a:t>
            </a:r>
            <a:r>
              <a:rPr lang="pl-PL" b="1" dirty="0" err="1">
                <a:highlight>
                  <a:srgbClr val="FFFF00"/>
                </a:highlight>
              </a:rPr>
              <a:t>work</a:t>
            </a:r>
            <a:r>
              <a:rPr lang="pl-PL" b="1" dirty="0"/>
              <a:t> dla swojego bloku</a:t>
            </a:r>
          </a:p>
          <a:p>
            <a:r>
              <a:rPr lang="pl-PL" b="1" dirty="0"/>
              <a:t>4. Kiedy węzeł odnajdzie proof-of-</a:t>
            </a:r>
            <a:r>
              <a:rPr lang="pl-PL" b="1" dirty="0" err="1"/>
              <a:t>work</a:t>
            </a:r>
            <a:r>
              <a:rPr lang="pl-PL" b="1" dirty="0"/>
              <a:t>, ogłasza </a:t>
            </a:r>
            <a:r>
              <a:rPr lang="pl-PL" b="1" dirty="0">
                <a:highlight>
                  <a:srgbClr val="FFFF00"/>
                </a:highlight>
              </a:rPr>
              <a:t>blok do wszystkich węzłów</a:t>
            </a:r>
          </a:p>
          <a:p>
            <a:r>
              <a:rPr lang="pl-PL" b="1" dirty="0"/>
              <a:t>5. Węzły akceptują blok wyłącznie wtedy, gdy wszystkie zawarte w nim transakcje są poprawne i nie zostały już wcześniej wydane</a:t>
            </a:r>
          </a:p>
          <a:p>
            <a:r>
              <a:rPr lang="pl-PL" b="1" dirty="0"/>
              <a:t>6. Węzły podejmują </a:t>
            </a:r>
            <a:r>
              <a:rPr lang="pl-PL" b="1" dirty="0">
                <a:highlight>
                  <a:srgbClr val="FFFF00"/>
                </a:highlight>
              </a:rPr>
              <a:t>decyzję o akceptacji bloku</a:t>
            </a:r>
            <a:r>
              <a:rPr lang="pl-PL" b="1" dirty="0"/>
              <a:t>, zaczynając pracę nad stworzeniem następnego bloku w łańcuchu, używając skrótu zaakceptowanego bloku jako poprzedniego skrótu. 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44185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</a:t>
            </a:r>
            <a:r>
              <a:rPr lang="pl-PL" dirty="0" err="1"/>
              <a:t>blockchain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Rozproszenie rejestru nadaje się do zabezpieczania danych o niewielkiej wadze, ponieważ są one zapisywane w czasie rzeczywistym na wielu tysiącach komputerów.</a:t>
            </a:r>
          </a:p>
          <a:p>
            <a:r>
              <a:rPr lang="pl-PL" b="1" dirty="0"/>
              <a:t>Dane są szyfrowane za pomocą </a:t>
            </a:r>
            <a:r>
              <a:rPr lang="pl-PL" b="1" dirty="0" err="1"/>
              <a:t>krytografii</a:t>
            </a:r>
            <a:r>
              <a:rPr lang="pl-PL" b="1" dirty="0"/>
              <a:t> asymetrycznej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111732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Kryptografia – </a:t>
            </a:r>
            <a:r>
              <a:rPr lang="pl-PL" dirty="0" err="1"/>
              <a:t>hashowanie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SHA 256 – wykorzystywany przy </a:t>
            </a:r>
            <a:r>
              <a:rPr lang="pl-PL" b="1" dirty="0" err="1"/>
              <a:t>bitcoinie</a:t>
            </a:r>
            <a:r>
              <a:rPr lang="pl-PL" b="1" dirty="0"/>
              <a:t>, czy przy zabezpieczeniach strony SSL.</a:t>
            </a:r>
          </a:p>
          <a:p>
            <a:r>
              <a:rPr lang="pl-PL" b="1" dirty="0">
                <a:highlight>
                  <a:srgbClr val="FFFF00"/>
                </a:highlight>
              </a:rPr>
              <a:t>adwokat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7165D5C6C9504F118B1C5708CF8E046BA1CEC6341EB5104FF91CF84FE1674041</a:t>
            </a:r>
          </a:p>
          <a:p>
            <a:r>
              <a:rPr lang="pl-PL" b="1" dirty="0">
                <a:highlight>
                  <a:srgbClr val="FFFF00"/>
                </a:highlight>
              </a:rPr>
              <a:t>Adwokat</a:t>
            </a:r>
          </a:p>
          <a:p>
            <a:r>
              <a:rPr lang="pl-PL" b="1" dirty="0"/>
              <a:t>64BB26A60777E201E0CA2591350A2FDBEC7A5BAA46AC315D779841561AC8C727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150665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Hashowanie</a:t>
            </a:r>
            <a:r>
              <a:rPr lang="pl-PL" dirty="0"/>
              <a:t> – różne algorytmy</a:t>
            </a:r>
            <a:br>
              <a:rPr lang="pl-PL" dirty="0"/>
            </a:br>
            <a:r>
              <a:rPr lang="pl-PL" dirty="0"/>
              <a:t>słowo: </a:t>
            </a:r>
            <a:r>
              <a:rPr lang="pl-PL" dirty="0">
                <a:highlight>
                  <a:srgbClr val="FFFF00"/>
                </a:highlight>
              </a:rPr>
              <a:t>mecenas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/>
              <a:t>Md2 : </a:t>
            </a:r>
            <a:r>
              <a:rPr lang="pl-PL" dirty="0"/>
              <a:t>23117D712470CB55C3E3173D8BD7FF3A</a:t>
            </a:r>
          </a:p>
          <a:p>
            <a:r>
              <a:rPr lang="pl-PL" b="1" dirty="0"/>
              <a:t>SHA512/224: </a:t>
            </a:r>
            <a:r>
              <a:rPr lang="pl-PL" dirty="0"/>
              <a:t>2B8EB304227166A97529A7E78CC30231576FE1C652B6287F5BDFE0B3</a:t>
            </a:r>
          </a:p>
          <a:p>
            <a:r>
              <a:rPr lang="pl-PL" b="1" dirty="0"/>
              <a:t>SHA256: </a:t>
            </a:r>
            <a:r>
              <a:rPr lang="pl-PL" dirty="0"/>
              <a:t>DD6B0EBEBA6D82100F72A0A7F93430BB245216BF3C6C029BC7F4B9A22DDCF182</a:t>
            </a:r>
          </a:p>
          <a:p>
            <a:r>
              <a:rPr lang="pl-PL" b="1" dirty="0"/>
              <a:t>Alder32: </a:t>
            </a:r>
            <a:r>
              <a:rPr lang="pl-PL" dirty="0"/>
              <a:t>0B6202DD</a:t>
            </a:r>
          </a:p>
          <a:p>
            <a:r>
              <a:rPr lang="pl-PL" b="1" dirty="0"/>
              <a:t>Haval128, 4: </a:t>
            </a:r>
            <a:r>
              <a:rPr lang="pl-PL" dirty="0"/>
              <a:t>184D7B5674F1CAC693CEDD29376E446C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74787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działa </a:t>
            </a:r>
            <a:r>
              <a:rPr lang="pl-PL" dirty="0" err="1"/>
              <a:t>blockchain</a:t>
            </a:r>
            <a:r>
              <a:rPr lang="pl-PL" dirty="0"/>
              <a:t> - praktyka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Każdy blok zawiera zatem:</a:t>
            </a:r>
          </a:p>
          <a:p>
            <a:r>
              <a:rPr lang="pl-PL" b="1" dirty="0"/>
              <a:t>Dane zabezpieczone </a:t>
            </a:r>
            <a:r>
              <a:rPr lang="pl-PL" b="1" dirty="0" err="1">
                <a:highlight>
                  <a:srgbClr val="FFFF00"/>
                </a:highlight>
              </a:rPr>
              <a:t>hashem</a:t>
            </a:r>
            <a:endParaRPr lang="pl-PL" b="1" dirty="0">
              <a:highlight>
                <a:srgbClr val="FFFF00"/>
              </a:highlight>
            </a:endParaRPr>
          </a:p>
          <a:p>
            <a:r>
              <a:rPr lang="pl-PL" b="1" dirty="0"/>
              <a:t>Oraz funkcję </a:t>
            </a:r>
            <a:r>
              <a:rPr lang="pl-PL" b="1" dirty="0" err="1"/>
              <a:t>hashującą</a:t>
            </a:r>
            <a:r>
              <a:rPr lang="pl-PL" b="1" dirty="0"/>
              <a:t> poprzedniego bloku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178594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Schemat</a:t>
            </a:r>
          </a:p>
        </p:txBody>
      </p:sp>
      <p:pic>
        <p:nvPicPr>
          <p:cNvPr id="7" name="Symbol zastępczy zawartości 6" descr="Obraz zawierający tekst, zegar&#10;&#10;Opis wygenerowany automatycznie">
            <a:extLst>
              <a:ext uri="{FF2B5EF4-FFF2-40B4-BE49-F238E27FC236}">
                <a16:creationId xmlns:a16="http://schemas.microsoft.com/office/drawing/2014/main" xmlns="" id="{60C22833-D96F-CD77-0299-F43B920C3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05980"/>
            <a:ext cx="8229600" cy="3914403"/>
          </a:xfrm>
        </p:spPr>
      </p:pic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21B8F252-663D-FE6A-F286-F8907A52B03C}"/>
              </a:ext>
            </a:extLst>
          </p:cNvPr>
          <p:cNvSpPr txBox="1"/>
          <p:nvPr/>
        </p:nvSpPr>
        <p:spPr>
          <a:xfrm>
            <a:off x="539552" y="5820383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</a:t>
            </a: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dailyweb.pl</a:t>
            </a:r>
            <a:r>
              <a:rPr lang="pl-PL" dirty="0"/>
              <a:t>/</a:t>
            </a:r>
            <a:r>
              <a:rPr lang="pl-PL" dirty="0" err="1"/>
              <a:t>blockchain</a:t>
            </a:r>
            <a:r>
              <a:rPr lang="pl-PL" dirty="0"/>
              <a:t>-to-nie-</a:t>
            </a:r>
            <a:r>
              <a:rPr lang="pl-PL" dirty="0" err="1"/>
              <a:t>bitcoin</a:t>
            </a:r>
            <a:r>
              <a:rPr lang="pl-PL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2744406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to działa?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highlight>
                  <a:srgbClr val="FFFF00"/>
                </a:highlight>
              </a:rPr>
              <a:t>Każda zmiana </a:t>
            </a:r>
            <a:r>
              <a:rPr lang="pl-PL" b="1" dirty="0"/>
              <a:t>w konkretnym bloku jakichkolwiek danych spowoduje automatycznie zmianę </a:t>
            </a:r>
            <a:r>
              <a:rPr lang="pl-PL" b="1" dirty="0" err="1"/>
              <a:t>hasha</a:t>
            </a:r>
            <a:r>
              <a:rPr lang="pl-PL" b="1" dirty="0"/>
              <a:t> danego bloku</a:t>
            </a:r>
          </a:p>
          <a:p>
            <a:r>
              <a:rPr lang="pl-PL" b="1" dirty="0"/>
              <a:t>W związku z tym nastąpi natychmiastowe wykrycie zmiany tych danych, gdyż przestanie się zgadzać </a:t>
            </a:r>
            <a:r>
              <a:rPr lang="pl-PL" b="1" dirty="0" err="1">
                <a:highlight>
                  <a:srgbClr val="FFFF00"/>
                </a:highlight>
              </a:rPr>
              <a:t>hash</a:t>
            </a:r>
            <a:r>
              <a:rPr lang="pl-PL" b="1" dirty="0">
                <a:highlight>
                  <a:srgbClr val="FFFF00"/>
                </a:highlight>
              </a:rPr>
              <a:t> z funkcją </a:t>
            </a:r>
            <a:r>
              <a:rPr lang="pl-PL" b="1" dirty="0" err="1">
                <a:highlight>
                  <a:srgbClr val="FFFF00"/>
                </a:highlight>
              </a:rPr>
              <a:t>hashującą</a:t>
            </a:r>
            <a:r>
              <a:rPr lang="pl-PL" b="1" dirty="0"/>
              <a:t>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32740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Kopanie oraz Proof of </a:t>
            </a:r>
            <a:r>
              <a:rPr lang="pl-PL" dirty="0" err="1"/>
              <a:t>work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/>
              <a:t>Dzięki </a:t>
            </a:r>
            <a:r>
              <a:rPr lang="pl-PL" b="1" dirty="0">
                <a:highlight>
                  <a:srgbClr val="FFFF00"/>
                </a:highlight>
              </a:rPr>
              <a:t>„koparkom” </a:t>
            </a:r>
            <a:r>
              <a:rPr lang="pl-PL" b="1" dirty="0"/>
              <a:t>(wyspecjalizowanym komputerom) analizowane są transakcje i dodawane kolejne bloki.</a:t>
            </a:r>
          </a:p>
          <a:p>
            <a:r>
              <a:rPr lang="pl-PL" b="1" dirty="0"/>
              <a:t>To zabezpiecza system m.in. Przed podwójnym wydatkowaniem środków.</a:t>
            </a:r>
          </a:p>
          <a:p>
            <a:r>
              <a:rPr lang="pl-PL" b="1" dirty="0"/>
              <a:t>Dla funkcjonowania systemu kluczowa jest praca </a:t>
            </a:r>
            <a:r>
              <a:rPr lang="pl-PL" b="1" dirty="0">
                <a:highlight>
                  <a:srgbClr val="FFFF00"/>
                </a:highlight>
              </a:rPr>
              <a:t>„górników”, </a:t>
            </a:r>
            <a:r>
              <a:rPr lang="pl-PL" b="1" dirty="0"/>
              <a:t>czyli osób obsługujących „koparki” - rozwiązują oni zadania związane z funkcją haszującą – </a:t>
            </a:r>
            <a:r>
              <a:rPr lang="pl-PL" b="1" dirty="0">
                <a:highlight>
                  <a:srgbClr val="FFFF00"/>
                </a:highlight>
              </a:rPr>
              <a:t>poszukują oni haszy </a:t>
            </a:r>
            <a:r>
              <a:rPr lang="pl-PL" b="1" dirty="0"/>
              <a:t>dla kolejnych bloków.</a:t>
            </a:r>
          </a:p>
          <a:p>
            <a:r>
              <a:rPr lang="pl-PL" b="1" dirty="0"/>
              <a:t>Obecnie jako „koparki” </a:t>
            </a:r>
            <a:r>
              <a:rPr lang="pl-PL" b="1" dirty="0">
                <a:highlight>
                  <a:srgbClr val="FFFF00"/>
                </a:highlight>
              </a:rPr>
              <a:t>wykorzystuje się tzw. Koparki ASIC</a:t>
            </a:r>
            <a:r>
              <a:rPr lang="pl-PL" b="1" dirty="0"/>
              <a:t>, czyli wyspecjalizowane w tym celu komputery (nie można tego robić jak kiedyś np. przy użyciu laptopów).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586858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Praca górników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Otrzymują opłaty transakcyjne za każdą dokonaną w sieci transakcję.</a:t>
            </a:r>
          </a:p>
          <a:p>
            <a:r>
              <a:rPr lang="pl-PL" b="1" dirty="0"/>
              <a:t>Otrzymują nagrodę za wykopany blok – jeśli uda im się to zrobić. Takie wynagrodzenie pochodzi z „nowych </a:t>
            </a:r>
            <a:r>
              <a:rPr lang="pl-PL" b="1" dirty="0" err="1"/>
              <a:t>bitcoinów</a:t>
            </a:r>
            <a:r>
              <a:rPr lang="pl-PL" b="1" dirty="0"/>
              <a:t>”.</a:t>
            </a:r>
          </a:p>
          <a:p>
            <a:r>
              <a:rPr lang="pl-PL" b="1" dirty="0"/>
              <a:t>Obecnie za wykopanie bloku otrzymuje się </a:t>
            </a:r>
            <a:r>
              <a:rPr lang="pl-PL" b="1" dirty="0">
                <a:highlight>
                  <a:srgbClr val="FFFF00"/>
                </a:highlight>
              </a:rPr>
              <a:t>6 BTC</a:t>
            </a:r>
          </a:p>
          <a:p>
            <a:r>
              <a:rPr lang="pl-PL" b="1" dirty="0"/>
              <a:t>1 BTC to ok. </a:t>
            </a:r>
            <a:r>
              <a:rPr lang="pl-PL" b="1" dirty="0">
                <a:highlight>
                  <a:srgbClr val="FFFF00"/>
                </a:highlight>
              </a:rPr>
              <a:t>90 tys. zł </a:t>
            </a:r>
            <a:r>
              <a:rPr lang="pl-PL" b="1" dirty="0"/>
              <a:t>(stan na dzień: 18.01),</a:t>
            </a:r>
            <a:br>
              <a:rPr lang="pl-PL" b="1" dirty="0"/>
            </a:br>
            <a:r>
              <a:rPr lang="pl-PL" b="1" dirty="0"/>
              <a:t>ale wg stanu na dzień 23.01 </a:t>
            </a:r>
            <a:r>
              <a:rPr lang="pl-PL" b="1" dirty="0">
                <a:highlight>
                  <a:srgbClr val="FFFF00"/>
                </a:highlight>
              </a:rPr>
              <a:t>już 99 tys. </a:t>
            </a:r>
            <a:r>
              <a:rPr lang="pl-PL" b="1" dirty="0"/>
              <a:t>zł.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758346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Zróżnicowanie systemów </a:t>
            </a:r>
            <a:r>
              <a:rPr lang="pl-PL" dirty="0" err="1"/>
              <a:t>blockchain</a:t>
            </a:r>
            <a:r>
              <a:rPr lang="pl-PL" dirty="0"/>
              <a:t> i ich systematyzacja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96442895-A92F-0747-83E5-EB67CED23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12869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62D8456-7ADA-31C2-314E-EE7688EB67F7}"/>
              </a:ext>
            </a:extLst>
          </p:cNvPr>
          <p:cNvSpPr txBox="1"/>
          <p:nvPr/>
        </p:nvSpPr>
        <p:spPr>
          <a:xfrm>
            <a:off x="755576" y="6294167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Na podstawie: K. Ciupa, Warianty zastosowania koncepcji </a:t>
            </a:r>
            <a:r>
              <a:rPr lang="pl-PL" sz="1000" dirty="0" err="1"/>
              <a:t>blockchain</a:t>
            </a:r>
            <a:r>
              <a:rPr lang="pl-PL" sz="1000" dirty="0"/>
              <a:t> a modele ich doboru, „Kolegium Zarządzania i Finansów. Zeszyt naukowy” nr 173 s. 89-110.</a:t>
            </a:r>
          </a:p>
        </p:txBody>
      </p:sp>
    </p:spTree>
    <p:extLst>
      <p:ext uri="{BB962C8B-B14F-4D97-AF65-F5344CB8AC3E}">
        <p14:creationId xmlns:p14="http://schemas.microsoft.com/office/powerpoint/2010/main" xmlns="" val="267884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pl-PL" dirty="0"/>
              <a:t>Wprowadzenie do technologii </a:t>
            </a:r>
            <a:r>
              <a:rPr lang="pl-PL" dirty="0" err="1"/>
              <a:t>blockchain</a:t>
            </a:r>
            <a:r>
              <a:rPr lang="pl-PL" dirty="0"/>
              <a:t> dla adwokatów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3055949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technologii parametrów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C03F3C9A-2929-8A7C-CD23-1FE6F3751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08064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3632056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Rodzaje sieci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>
                <a:highlight>
                  <a:srgbClr val="FFFF00"/>
                </a:highlight>
              </a:rPr>
              <a:t>Scentralizowane</a:t>
            </a:r>
            <a:r>
              <a:rPr lang="pl-PL" b="1" dirty="0"/>
              <a:t> – wszystkie dane są wysyłane do jednego serwera a z niego dystrybułowane do innych jednostek.</a:t>
            </a:r>
          </a:p>
          <a:p>
            <a:r>
              <a:rPr lang="pl-PL" b="1" dirty="0">
                <a:highlight>
                  <a:srgbClr val="FFFF00"/>
                </a:highlight>
              </a:rPr>
              <a:t>Rozproszone</a:t>
            </a:r>
            <a:r>
              <a:rPr lang="pl-PL" b="1" dirty="0"/>
              <a:t> – takie, które nie mają centralnego serwera.</a:t>
            </a:r>
          </a:p>
          <a:p>
            <a:r>
              <a:rPr lang="pl-PL" b="1" dirty="0">
                <a:highlight>
                  <a:srgbClr val="FFFF00"/>
                </a:highlight>
              </a:rPr>
              <a:t>Zdecentralizowane</a:t>
            </a:r>
            <a:r>
              <a:rPr lang="pl-PL" b="1" dirty="0"/>
              <a:t> – które są rodzajem s. rozproszonych, gdzie jednak pojawia się wiele węzłów, z czego niektóre mają charakter </a:t>
            </a:r>
            <a:r>
              <a:rPr lang="pl-PL" b="1" dirty="0" err="1"/>
              <a:t>superwęzłów</a:t>
            </a:r>
            <a:r>
              <a:rPr lang="pl-PL" b="1" dirty="0"/>
              <a:t> (te jednak nie są serwerami) 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2C3D153-B912-B5B2-E91E-97B23737F845}"/>
              </a:ext>
            </a:extLst>
          </p:cNvPr>
          <p:cNvSpPr txBox="1"/>
          <p:nvPr/>
        </p:nvSpPr>
        <p:spPr>
          <a:xfrm>
            <a:off x="457200" y="6294167"/>
            <a:ext cx="440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Za: D. Szostek, </a:t>
            </a:r>
            <a:r>
              <a:rPr lang="pl-PL" sz="1400" i="1" dirty="0" err="1"/>
              <a:t>Blockchain</a:t>
            </a:r>
            <a:r>
              <a:rPr lang="pl-PL" sz="1400" i="1" dirty="0"/>
              <a:t> a prawo</a:t>
            </a:r>
            <a:r>
              <a:rPr lang="pl-PL" sz="1400" dirty="0"/>
              <a:t>, Warszawa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914518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Distributed </a:t>
            </a:r>
            <a:r>
              <a:rPr lang="pl-PL" dirty="0" err="1"/>
              <a:t>Ledger</a:t>
            </a:r>
            <a:r>
              <a:rPr lang="pl-PL" dirty="0"/>
              <a:t> Technology – technologia rozproszonego rejestru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Rozwiązania DLT nie mają centralnej jednostki gromadzącej dane.</a:t>
            </a:r>
          </a:p>
          <a:p>
            <a:r>
              <a:rPr lang="pl-PL" b="1" dirty="0"/>
              <a:t>Działają w oparciu o </a:t>
            </a:r>
            <a:r>
              <a:rPr lang="pl-PL" b="1" dirty="0" err="1"/>
              <a:t>peer</a:t>
            </a:r>
            <a:r>
              <a:rPr lang="pl-PL" b="1" dirty="0"/>
              <a:t>-to-</a:t>
            </a:r>
            <a:r>
              <a:rPr lang="pl-PL" b="1" dirty="0" err="1"/>
              <a:t>peer</a:t>
            </a:r>
            <a:r>
              <a:rPr lang="pl-PL" b="1" dirty="0"/>
              <a:t>, dane są zatem replikowane i rozdzielane pomiędzy różnych użytkowników.</a:t>
            </a:r>
          </a:p>
          <a:p>
            <a:r>
              <a:rPr lang="pl-PL" b="1" dirty="0">
                <a:highlight>
                  <a:srgbClr val="FFFF00"/>
                </a:highlight>
              </a:rPr>
              <a:t>Wszystkie przechowywane dane w rozproszonym rejestrze są oznaczone znakiem czasu oraz zabezpieczone kryptograficznie.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881890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Relacja pomiędzy DLT a </a:t>
            </a:r>
            <a:r>
              <a:rPr lang="pl-PL" dirty="0" err="1"/>
              <a:t>Blockchain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err="1"/>
              <a:t>Blockchain</a:t>
            </a:r>
            <a:r>
              <a:rPr lang="pl-PL" b="1" dirty="0"/>
              <a:t> jest jednym z rodzajów rozproszonej księgi (czyli </a:t>
            </a:r>
            <a:r>
              <a:rPr lang="pl-PL" b="1" dirty="0">
                <a:highlight>
                  <a:srgbClr val="FFFF00"/>
                </a:highlight>
              </a:rPr>
              <a:t>technologii </a:t>
            </a:r>
            <a:r>
              <a:rPr lang="pl-PL" dirty="0">
                <a:highlight>
                  <a:srgbClr val="FFFF00"/>
                </a:highlight>
              </a:rPr>
              <a:t>DLT</a:t>
            </a:r>
            <a:r>
              <a:rPr lang="pl-PL" b="1" dirty="0"/>
              <a:t>).</a:t>
            </a:r>
          </a:p>
          <a:p>
            <a:r>
              <a:rPr lang="pl-PL" b="1" dirty="0"/>
              <a:t>Nie można postawić znaku równości pomiędzy DLT a technologią </a:t>
            </a:r>
            <a:r>
              <a:rPr lang="pl-PL" b="1" dirty="0" err="1"/>
              <a:t>Blockchain</a:t>
            </a:r>
            <a:r>
              <a:rPr lang="pl-PL" b="1" dirty="0"/>
              <a:t>.</a:t>
            </a:r>
          </a:p>
          <a:p>
            <a:r>
              <a:rPr lang="pl-PL" b="1" dirty="0"/>
              <a:t>W </a:t>
            </a:r>
            <a:r>
              <a:rPr lang="pl-PL" b="1" dirty="0" err="1"/>
              <a:t>blockchainie</a:t>
            </a:r>
            <a:r>
              <a:rPr lang="pl-PL" b="1" dirty="0"/>
              <a:t> w odróżnieniu od DLT </a:t>
            </a:r>
            <a:r>
              <a:rPr lang="pl-PL" b="1" dirty="0">
                <a:highlight>
                  <a:srgbClr val="FFFF00"/>
                </a:highlight>
              </a:rPr>
              <a:t>znajdują się bloki</a:t>
            </a:r>
            <a:r>
              <a:rPr lang="pl-PL" b="1" dirty="0"/>
              <a:t>, które zawierają: nagłówek, drzewo haszy oraz spis transakcji.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836035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Konsensus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Proces w ramach którego strony biorące udział w sieci opartej na technologii </a:t>
            </a:r>
            <a:r>
              <a:rPr lang="pl-PL" b="1" dirty="0" err="1"/>
              <a:t>blockchain</a:t>
            </a:r>
            <a:r>
              <a:rPr lang="pl-PL" b="1" dirty="0"/>
              <a:t> </a:t>
            </a:r>
            <a:r>
              <a:rPr lang="pl-PL" b="1" dirty="0">
                <a:highlight>
                  <a:srgbClr val="FFFF00"/>
                </a:highlight>
              </a:rPr>
              <a:t>zgadzają się na przeprowadzenie transakcji zatwierdzanej przez wszystkich użytkowników sieci lub podmiotów uprawnionych do zatwierdzania</a:t>
            </a:r>
            <a:r>
              <a:rPr lang="pl-PL" b="1" dirty="0"/>
              <a:t>.</a:t>
            </a:r>
          </a:p>
          <a:p>
            <a:r>
              <a:rPr lang="pl-PL" b="1" dirty="0"/>
              <a:t>W tym kontekście wykonywany jest proof of </a:t>
            </a:r>
            <a:r>
              <a:rPr lang="pl-PL" b="1" dirty="0" err="1"/>
              <a:t>work</a:t>
            </a:r>
            <a:r>
              <a:rPr lang="pl-PL" b="1" dirty="0"/>
              <a:t> przez górników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D7E87F0-15A3-C49E-EDFB-094EEC82573C}"/>
              </a:ext>
            </a:extLst>
          </p:cNvPr>
          <p:cNvSpPr txBox="1"/>
          <p:nvPr/>
        </p:nvSpPr>
        <p:spPr>
          <a:xfrm>
            <a:off x="457200" y="6294167"/>
            <a:ext cx="440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Za: D. Szostek, </a:t>
            </a:r>
            <a:r>
              <a:rPr lang="pl-PL" sz="1400" i="1" dirty="0" err="1"/>
              <a:t>Blockchain</a:t>
            </a:r>
            <a:r>
              <a:rPr lang="pl-PL" sz="1400" i="1" dirty="0"/>
              <a:t> a prawo</a:t>
            </a:r>
            <a:r>
              <a:rPr lang="pl-PL" sz="1400" dirty="0"/>
              <a:t>, Warszawa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64297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Blockchain</a:t>
            </a:r>
            <a:r>
              <a:rPr lang="pl-PL" dirty="0"/>
              <a:t> – do czego może być wykorzystywany?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C54F9532-E7B1-9561-5CB8-E5D7684C2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46476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78125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51525"/>
          </a:xfrm>
        </p:spPr>
        <p:txBody>
          <a:bodyPr>
            <a:normAutofit/>
          </a:bodyPr>
          <a:lstStyle/>
          <a:p>
            <a:r>
              <a:rPr lang="pl-PL" dirty="0"/>
              <a:t>Smart </a:t>
            </a:r>
            <a:r>
              <a:rPr lang="pl-PL" dirty="0" err="1"/>
              <a:t>contract</a:t>
            </a:r>
            <a:endParaRPr lang="pl-PL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371855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Czym jest smart </a:t>
            </a:r>
            <a:r>
              <a:rPr lang="pl-PL" dirty="0" err="1"/>
              <a:t>contract</a:t>
            </a:r>
            <a:r>
              <a:rPr lang="pl-PL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Lawrence </a:t>
            </a:r>
            <a:r>
              <a:rPr lang="pl-PL" b="1" dirty="0" err="1"/>
              <a:t>Lessig</a:t>
            </a:r>
            <a:r>
              <a:rPr lang="pl-PL" b="1" dirty="0"/>
              <a:t> „</a:t>
            </a:r>
            <a:r>
              <a:rPr lang="pl-PL" b="1" dirty="0" err="1"/>
              <a:t>code</a:t>
            </a:r>
            <a:r>
              <a:rPr lang="pl-PL" b="1" dirty="0"/>
              <a:t> </a:t>
            </a:r>
            <a:r>
              <a:rPr lang="pl-PL" b="1" dirty="0" err="1"/>
              <a:t>is</a:t>
            </a:r>
            <a:r>
              <a:rPr lang="pl-PL" b="1" dirty="0"/>
              <a:t> law”</a:t>
            </a:r>
          </a:p>
          <a:p>
            <a:r>
              <a:rPr lang="pl-PL" b="1" dirty="0"/>
              <a:t>Automatyzacja procesu</a:t>
            </a:r>
          </a:p>
          <a:p>
            <a:r>
              <a:rPr lang="pl-PL" b="1" dirty="0"/>
              <a:t>Czy smart </a:t>
            </a:r>
            <a:r>
              <a:rPr lang="pl-PL" b="1" dirty="0" err="1"/>
              <a:t>contract</a:t>
            </a:r>
            <a:r>
              <a:rPr lang="pl-PL" b="1" dirty="0"/>
              <a:t> to umowa?</a:t>
            </a:r>
          </a:p>
          <a:p>
            <a:r>
              <a:rPr lang="pl-PL" b="1" dirty="0"/>
              <a:t>Oparte na założeniu: IF…. THEN</a:t>
            </a:r>
          </a:p>
          <a:p>
            <a:r>
              <a:rPr lang="pl-PL" b="1" dirty="0"/>
              <a:t>Np. leasing oparty na smart </a:t>
            </a:r>
            <a:r>
              <a:rPr lang="pl-PL" b="1" dirty="0" err="1"/>
              <a:t>contract</a:t>
            </a:r>
            <a:endParaRPr lang="pl-PL" b="1" dirty="0"/>
          </a:p>
          <a:p>
            <a:r>
              <a:rPr lang="pl-PL" b="1" dirty="0"/>
              <a:t>Wynajem mieszkania</a:t>
            </a:r>
          </a:p>
          <a:p>
            <a:r>
              <a:rPr lang="pl-PL" b="1" dirty="0"/>
              <a:t>ubezpieczenie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619537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Próba definicji smart </a:t>
            </a:r>
            <a:r>
              <a:rPr lang="pl-PL" dirty="0" err="1"/>
              <a:t>contract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Brak definicji legalnej w prawie polskim</a:t>
            </a:r>
          </a:p>
          <a:p>
            <a:r>
              <a:rPr lang="pl-PL" b="1" dirty="0"/>
              <a:t>„Smart </a:t>
            </a:r>
            <a:r>
              <a:rPr lang="pl-PL" b="1" dirty="0" err="1"/>
              <a:t>Contracts</a:t>
            </a:r>
            <a:r>
              <a:rPr lang="pl-PL" b="1" dirty="0"/>
              <a:t> to </a:t>
            </a:r>
            <a:r>
              <a:rPr lang="pl-PL" b="1" dirty="0" err="1">
                <a:highlight>
                  <a:srgbClr val="FFFF00"/>
                </a:highlight>
              </a:rPr>
              <a:t>samowykonywalne</a:t>
            </a:r>
            <a:r>
              <a:rPr lang="pl-PL" b="1" dirty="0"/>
              <a:t> programy spotykane w sieci </a:t>
            </a:r>
            <a:r>
              <a:rPr lang="pl-PL" b="1" dirty="0" err="1"/>
              <a:t>Blockchain</a:t>
            </a:r>
            <a:r>
              <a:rPr lang="pl-PL" b="1" dirty="0"/>
              <a:t>, które mogą mieć na celu, tak jak standardowe umowy, zobowiązanie dwóch lub więcej stron umowy do spełnienia pewnego świadczenia, które zostało w nich wskazane.” 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1362784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działa smart </a:t>
            </a:r>
            <a:r>
              <a:rPr lang="pl-PL" dirty="0" err="1"/>
              <a:t>contract</a:t>
            </a:r>
            <a:r>
              <a:rPr lang="pl-PL" dirty="0"/>
              <a:t>?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E48485EC-56C6-0D4B-56A2-E1E96313D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64690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379623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 czym polega technologia </a:t>
            </a:r>
            <a:r>
              <a:rPr lang="pl-PL" dirty="0" err="1"/>
              <a:t>blockchain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/>
              <a:t>Łańcuch bloków</a:t>
            </a:r>
          </a:p>
          <a:p>
            <a:r>
              <a:rPr lang="pl-PL" b="1" dirty="0"/>
              <a:t>Podmioty są w stanie uzyskać potwierdzenie zgodności co do posiadanych w rejestrze zapisów bez konieczności wprowadzenia centralnego monitorowania.</a:t>
            </a:r>
          </a:p>
          <a:p>
            <a:r>
              <a:rPr lang="pl-PL" b="1" dirty="0"/>
              <a:t>Zatem: architektura takich „bloków” polega na powiązaniu wszystkich wcześniejszych danych z nowo dodawanymi. Dzieje się to za pomocą specjalnych identyfikatorów (</a:t>
            </a:r>
            <a:r>
              <a:rPr lang="pl-PL" b="1" dirty="0" err="1"/>
              <a:t>hash</a:t>
            </a:r>
            <a:r>
              <a:rPr lang="pl-PL" b="1" dirty="0"/>
              <a:t>)</a:t>
            </a:r>
          </a:p>
          <a:p>
            <a:r>
              <a:rPr lang="pl-PL" b="1" dirty="0"/>
              <a:t>Sama technologia </a:t>
            </a:r>
            <a:r>
              <a:rPr lang="pl-PL" b="1" dirty="0" err="1"/>
              <a:t>blockchain</a:t>
            </a:r>
            <a:r>
              <a:rPr lang="pl-PL" b="1" dirty="0"/>
              <a:t> to pojęcie nadrzędne, które skupia w sobie różne technologie i platformy umożliwiające różne zastosowanie.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Przykładowe regulacje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Smart </a:t>
            </a:r>
            <a:r>
              <a:rPr lang="pl-PL" b="1" dirty="0" err="1"/>
              <a:t>contract</a:t>
            </a:r>
            <a:r>
              <a:rPr lang="pl-PL" b="1" dirty="0"/>
              <a:t> oznacza </a:t>
            </a:r>
            <a:r>
              <a:rPr lang="pl-PL" b="1" dirty="0">
                <a:highlight>
                  <a:srgbClr val="FFFF00"/>
                </a:highlight>
              </a:rPr>
              <a:t>kod komputerowy przeznaczony do transakcji </a:t>
            </a:r>
            <a:r>
              <a:rPr lang="pl-PL" b="1" dirty="0"/>
              <a:t>zapisanych w bloku rejestru (</a:t>
            </a:r>
            <a:r>
              <a:rPr lang="pl-PL" b="1" dirty="0" err="1"/>
              <a:t>blockchain</a:t>
            </a:r>
            <a:r>
              <a:rPr lang="pl-PL" b="1" dirty="0"/>
              <a:t>), innym rozproszonym systemie informacyjnym do celów </a:t>
            </a:r>
            <a:r>
              <a:rPr lang="pl-PL" b="1" dirty="0">
                <a:highlight>
                  <a:srgbClr val="FFFF00"/>
                </a:highlight>
              </a:rPr>
              <a:t>automatycznego wykonania </a:t>
            </a:r>
            <a:r>
              <a:rPr lang="pl-PL" b="1" dirty="0"/>
              <a:t>lub realizacji transakcji lub wykonania innych prawnie doniosłych działań.</a:t>
            </a:r>
          </a:p>
          <a:p>
            <a:r>
              <a:rPr lang="pl-PL" sz="1500" b="1" dirty="0"/>
              <a:t>Dekret nr 8 Prezydenta Białorusi z dnia 21 grudnia 2017 r. o rozwoju gospodarki cyfrowej.</a:t>
            </a:r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F18E42B3-9773-ACD3-9443-FEC00561A05B}"/>
              </a:ext>
            </a:extLst>
          </p:cNvPr>
          <p:cNvSpPr txBox="1"/>
          <p:nvPr/>
        </p:nvSpPr>
        <p:spPr>
          <a:xfrm>
            <a:off x="899592" y="629416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Cyt. za: K. Kozieł.</a:t>
            </a:r>
          </a:p>
        </p:txBody>
      </p:sp>
    </p:spTree>
    <p:extLst>
      <p:ext uri="{BB962C8B-B14F-4D97-AF65-F5344CB8AC3E}">
        <p14:creationId xmlns:p14="http://schemas.microsoft.com/office/powerpoint/2010/main" xmlns="" val="1371751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 czym polega smart </a:t>
            </a:r>
            <a:r>
              <a:rPr lang="pl-PL" dirty="0" err="1"/>
              <a:t>contact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Smart </a:t>
            </a:r>
            <a:r>
              <a:rPr lang="pl-PL" b="1" dirty="0" err="1"/>
              <a:t>contract</a:t>
            </a:r>
            <a:r>
              <a:rPr lang="pl-PL" b="1" dirty="0"/>
              <a:t> ma automatyzować proces wykonywania umowy</a:t>
            </a:r>
          </a:p>
          <a:p>
            <a:r>
              <a:rPr lang="pl-PL" b="1" dirty="0"/>
              <a:t>Zabezpieczać strony umowy</a:t>
            </a:r>
          </a:p>
          <a:p>
            <a:r>
              <a:rPr lang="pl-PL" b="1" dirty="0"/>
              <a:t>Minimalizować ewentualne straty.</a:t>
            </a:r>
          </a:p>
          <a:p>
            <a:r>
              <a:rPr lang="pl-PL" b="1" dirty="0"/>
              <a:t>Smart </a:t>
            </a:r>
            <a:r>
              <a:rPr lang="pl-PL" b="1" dirty="0" err="1"/>
              <a:t>contrats</a:t>
            </a:r>
            <a:r>
              <a:rPr lang="pl-PL" b="1" dirty="0"/>
              <a:t> najczęściej oparte są na platformie </a:t>
            </a:r>
            <a:r>
              <a:rPr lang="pl-PL" b="1" dirty="0" err="1">
                <a:highlight>
                  <a:srgbClr val="FFFF00"/>
                </a:highlight>
              </a:rPr>
              <a:t>Ethereum</a:t>
            </a:r>
            <a:r>
              <a:rPr lang="pl-PL" b="1" dirty="0"/>
              <a:t>, udostępniono również środowisko programowania </a:t>
            </a:r>
            <a:r>
              <a:rPr lang="pl-PL" b="1" dirty="0" err="1">
                <a:highlight>
                  <a:srgbClr val="FFFF00"/>
                </a:highlight>
              </a:rPr>
              <a:t>Mist</a:t>
            </a:r>
            <a:r>
              <a:rPr lang="pl-PL" b="1" dirty="0">
                <a:highlight>
                  <a:srgbClr val="FFFF00"/>
                </a:highlight>
              </a:rPr>
              <a:t> </a:t>
            </a:r>
            <a:r>
              <a:rPr lang="pl-PL" b="1" dirty="0"/>
              <a:t>oraz język </a:t>
            </a:r>
            <a:r>
              <a:rPr lang="pl-PL" b="1" dirty="0" err="1">
                <a:highlight>
                  <a:srgbClr val="FFFF00"/>
                </a:highlight>
              </a:rPr>
              <a:t>Solidity</a:t>
            </a:r>
            <a:r>
              <a:rPr lang="pl-PL" b="1" dirty="0"/>
              <a:t>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3479551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Charakterystyka smart </a:t>
            </a:r>
            <a:r>
              <a:rPr lang="pl-PL" dirty="0" err="1"/>
              <a:t>contract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Zatem smart </a:t>
            </a:r>
            <a:r>
              <a:rPr lang="pl-PL" b="1" dirty="0" err="1"/>
              <a:t>contract</a:t>
            </a:r>
            <a:r>
              <a:rPr lang="pl-PL" b="1" dirty="0"/>
              <a:t> pozwala:</a:t>
            </a:r>
          </a:p>
          <a:p>
            <a:r>
              <a:rPr lang="pl-PL" b="1" dirty="0"/>
              <a:t>Weryfikować wolę stron, co do wykonania zobowiązania</a:t>
            </a:r>
          </a:p>
          <a:p>
            <a:r>
              <a:rPr lang="pl-PL" b="1" dirty="0"/>
              <a:t>A także egzekwować jego wykonanie</a:t>
            </a:r>
          </a:p>
          <a:p>
            <a:r>
              <a:rPr lang="pl-PL" b="1" dirty="0"/>
              <a:t>Oparcie na technologii </a:t>
            </a:r>
            <a:r>
              <a:rPr lang="pl-PL" b="1" dirty="0" err="1"/>
              <a:t>blockchain</a:t>
            </a:r>
            <a:r>
              <a:rPr lang="pl-PL" b="1" dirty="0"/>
              <a:t> powoduje, że zawarty w ten sposób kontrakt jest bardzo bezpieczny. Także w związku z oparciem na rozproszonym rejestrze.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4026601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Prawna obsługa smart </a:t>
            </a:r>
            <a:r>
              <a:rPr lang="pl-PL" dirty="0" err="1"/>
              <a:t>contracts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Konieczność zapewnienia bezpieczeństwa prawnego wszystkich stron.</a:t>
            </a:r>
          </a:p>
          <a:p>
            <a:r>
              <a:rPr lang="pl-PL" b="1" dirty="0"/>
              <a:t>Konieczność zapewnienia możliwości weryfikacji i ew. walidacji umowy.</a:t>
            </a:r>
          </a:p>
          <a:p>
            <a:r>
              <a:rPr lang="pl-PL" b="1" dirty="0"/>
              <a:t>Narzędzia kontrolne nad daleko idącym automatyzmem.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710583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Tworzenie smart </a:t>
            </a:r>
            <a:r>
              <a:rPr lang="pl-PL" dirty="0" err="1"/>
              <a:t>contracts</a:t>
            </a:r>
            <a:r>
              <a:rPr lang="pl-PL" dirty="0"/>
              <a:t> – perspektywa prawna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Określenie warunków</a:t>
            </a:r>
          </a:p>
          <a:p>
            <a:r>
              <a:rPr lang="pl-PL" b="1" dirty="0"/>
              <a:t>Wprowadzenie ich do istniejącej aplikacji</a:t>
            </a:r>
          </a:p>
          <a:p>
            <a:endParaRPr lang="pl-PL" b="1" dirty="0"/>
          </a:p>
          <a:p>
            <a:pPr marL="0" indent="0">
              <a:buNone/>
            </a:pPr>
            <a:r>
              <a:rPr lang="pl-PL" b="1" dirty="0"/>
              <a:t>Np. </a:t>
            </a:r>
            <a:r>
              <a:rPr lang="pl-PL" b="1" dirty="0">
                <a:solidFill>
                  <a:srgbClr val="FF0000"/>
                </a:solidFill>
              </a:rPr>
              <a:t>JEŻELI </a:t>
            </a:r>
            <a:r>
              <a:rPr lang="pl-PL" b="1" dirty="0"/>
              <a:t>nie nastąpi zapłata do 10 dnia miesiąca w wysokości 1000 zł, </a:t>
            </a:r>
            <a:r>
              <a:rPr lang="pl-PL" b="1" dirty="0">
                <a:solidFill>
                  <a:srgbClr val="FF0000"/>
                </a:solidFill>
              </a:rPr>
              <a:t>TO</a:t>
            </a:r>
            <a:r>
              <a:rPr lang="pl-PL" b="1" dirty="0"/>
              <a:t> wyślij wiadomość e-mail z przypomnieniem wraz z terminem 7 dni na płatność.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JEŻELI </a:t>
            </a:r>
            <a:r>
              <a:rPr lang="pl-PL" b="1" dirty="0"/>
              <a:t>płatność nie zostanie uregulowana </a:t>
            </a:r>
            <a:r>
              <a:rPr lang="pl-PL" b="1" dirty="0">
                <a:solidFill>
                  <a:srgbClr val="FF0000"/>
                </a:solidFill>
              </a:rPr>
              <a:t>TO</a:t>
            </a:r>
            <a:r>
              <a:rPr lang="pl-PL" b="1" dirty="0"/>
              <a:t> odłącz zapłon samochodu.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3431707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Tworzenie smart </a:t>
            </a:r>
            <a:r>
              <a:rPr lang="pl-PL" dirty="0" err="1"/>
              <a:t>contracts</a:t>
            </a:r>
            <a:r>
              <a:rPr lang="pl-PL" dirty="0"/>
              <a:t> – perspektywa prawna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/>
              <a:t>W omawianej sytuacji:</a:t>
            </a:r>
          </a:p>
          <a:p>
            <a:r>
              <a:rPr lang="pl-PL" b="1" dirty="0"/>
              <a:t>ochrona praw strony (np. nieodłączanie zapłonu podczas jazdy)</a:t>
            </a:r>
          </a:p>
          <a:p>
            <a:r>
              <a:rPr lang="pl-PL" b="1" dirty="0"/>
              <a:t>Etyka takiego rozwiązania</a:t>
            </a:r>
          </a:p>
          <a:p>
            <a:r>
              <a:rPr lang="pl-PL" b="1" dirty="0"/>
              <a:t>Możliwość </a:t>
            </a:r>
            <a:r>
              <a:rPr lang="pl-PL" b="1" dirty="0">
                <a:highlight>
                  <a:srgbClr val="FFFF00"/>
                </a:highlight>
              </a:rPr>
              <a:t>odwołania się (sytuacje nadzwyczajne)</a:t>
            </a:r>
          </a:p>
          <a:p>
            <a:r>
              <a:rPr lang="pl-PL" b="1" dirty="0"/>
              <a:t>Wymagania </a:t>
            </a:r>
            <a:r>
              <a:rPr lang="pl-PL" b="1" dirty="0">
                <a:highlight>
                  <a:srgbClr val="FFFF00"/>
                </a:highlight>
              </a:rPr>
              <a:t>techniczne </a:t>
            </a:r>
            <a:r>
              <a:rPr lang="pl-PL" b="1" dirty="0"/>
              <a:t>(np. śledzenie samochodu)</a:t>
            </a:r>
          </a:p>
          <a:p>
            <a:r>
              <a:rPr lang="pl-PL" b="1" dirty="0"/>
              <a:t>Określenie na podstawie umowy technologii smart </a:t>
            </a:r>
            <a:r>
              <a:rPr lang="pl-PL" b="1" dirty="0" err="1"/>
              <a:t>contact</a:t>
            </a:r>
            <a:r>
              <a:rPr lang="pl-PL" b="1" dirty="0"/>
              <a:t> – niemożliwe.</a:t>
            </a:r>
          </a:p>
          <a:p>
            <a:r>
              <a:rPr lang="pl-PL" b="1" dirty="0"/>
              <a:t>W najbliższej przyszłości raczej do zastosowania w umowach adhezyjnych</a:t>
            </a:r>
          </a:p>
          <a:p>
            <a:r>
              <a:rPr lang="pl-PL" b="1" dirty="0"/>
              <a:t>Brak możliwości dostosowania szczególnych rozwiązań nieprzewidzianych przez system.</a:t>
            </a:r>
          </a:p>
          <a:p>
            <a:r>
              <a:rPr lang="pl-PL" b="1" dirty="0"/>
              <a:t>Binarność rozwiązań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69881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Smart </a:t>
            </a:r>
            <a:r>
              <a:rPr lang="pl-PL" dirty="0" err="1"/>
              <a:t>contract</a:t>
            </a:r>
            <a:r>
              <a:rPr lang="pl-PL" dirty="0"/>
              <a:t> – wady i zalety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/>
              <a:t>Zalety:</a:t>
            </a:r>
          </a:p>
          <a:p>
            <a:r>
              <a:rPr lang="pl-PL" b="1" dirty="0"/>
              <a:t>(i) zmniejszenie kosztów zawarcia i obsługi umowy; (ii) zwiększenie szybkości zawarcia umowy; (iii) ułatwienie egzekwowania zobowiązań.</a:t>
            </a:r>
          </a:p>
          <a:p>
            <a:r>
              <a:rPr lang="pl-PL" b="1" dirty="0"/>
              <a:t>Wady:</a:t>
            </a:r>
          </a:p>
          <a:p>
            <a:r>
              <a:rPr lang="pl-PL" b="1" dirty="0"/>
              <a:t>(i) ataki </a:t>
            </a:r>
            <a:r>
              <a:rPr lang="pl-PL" b="1" dirty="0" err="1"/>
              <a:t>hakerskie</a:t>
            </a:r>
            <a:r>
              <a:rPr lang="pl-PL" b="1" dirty="0"/>
              <a:t>; (ii) wady związane z automatyzmem; (iii) ochrona stron stosunku prawnego; (iv) ochrona danych osobowych; (v) potencjalna przejrzystość zawieranych umów.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351676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Prawo autorskie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/>
              <a:t>Tworzenie </a:t>
            </a:r>
            <a:r>
              <a:rPr lang="pl-PL" b="1" dirty="0">
                <a:highlight>
                  <a:srgbClr val="FFFF00"/>
                </a:highlight>
              </a:rPr>
              <a:t>smart </a:t>
            </a:r>
            <a:r>
              <a:rPr lang="pl-PL" b="1" dirty="0" err="1">
                <a:highlight>
                  <a:srgbClr val="FFFF00"/>
                </a:highlight>
              </a:rPr>
              <a:t>contract</a:t>
            </a:r>
            <a:r>
              <a:rPr lang="pl-PL" b="1" dirty="0">
                <a:highlight>
                  <a:srgbClr val="FFFF00"/>
                </a:highlight>
              </a:rPr>
              <a:t> podlega ochronie </a:t>
            </a:r>
            <a:r>
              <a:rPr lang="pl-PL" b="1" dirty="0"/>
              <a:t>na podstawie art. 1 ust. 1 </a:t>
            </a:r>
            <a:r>
              <a:rPr lang="pl-PL" b="1" dirty="0" err="1"/>
              <a:t>PrAut</a:t>
            </a:r>
            <a:r>
              <a:rPr lang="pl-PL" b="1" dirty="0"/>
              <a:t> oraz art. 1 ust. 2 pkt 1</a:t>
            </a:r>
          </a:p>
          <a:p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przedmiotem prawa autorskiego jest każdy przejaw działalności twórczej o indywidualnym charakterze, ustalony w jakiejkolwiek postaci, niezależnie od wartości, przeznaczenia i sposobu wyrażenia (utwór).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 szczególności przedmiotem prawa autorskiego są utwory: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1) wyrażone słowem, symbolami matematycznymi, znakami graficznymi (literackie, publicystyczne, naukowe, kartograficzne oraz programy komputerowe);</a:t>
            </a:r>
          </a:p>
          <a:p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956143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Prawo autorskie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pl-PL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Art.  74.  [Zakres ochrony programów komputerowych]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1. Programy komputerowe podlegają ochronie jak utwory literackie, o ile przepisy niniejszego rozdziału nie stanowią inaczej.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2. Ochrona przyznana programowi komputerowemu obejmuje wszystkie formy jego wyrażenia. </a:t>
            </a:r>
            <a:r>
              <a:rPr lang="pl-PL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Idee i zasady będące podstawą jakiegokolwiek elementu programu komputerowego, w tym podstawą łączy, nie podlegają ochronie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3. Prawa majątkowe do programu komputerowego stworzonego przez pracownika w wyniku wykonywania obowiązków ze stosunku pracy przysługują pracodawcy, o ile umowa nie stanowi inaczej.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4.  Autorskie prawa majątkowe do programu komputerowego, z zastrzeżeniem przepisów art. 75 ust. 2 i 3, obejmują prawo do:</a:t>
            </a:r>
            <a:b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1) </a:t>
            </a:r>
            <a:r>
              <a:rPr lang="pl-PL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trwałego lub czasowego zwielokrotnienia programu 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komputerowego w całości lub w części jakimikolwiek środkami i w jakiejkolwiek formie; w zakresie, w którym dla wprowadzania, wyświetlania, stosowania, przekazywania i przechowywania programu komputerowego niezbędne jest jego zwielokrotnienie, czynności te wymagają zgody uprawnionego;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2)</a:t>
            </a:r>
            <a:r>
              <a:rPr lang="pl-PL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tłumaczenia, przystosowywania, zmiany 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układu lub jakichkolwiek innych zmian w programie komputerowym, z zachowaniem praw osoby, która tych zmian dokonała;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3) </a:t>
            </a:r>
            <a:r>
              <a:rPr lang="pl-PL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rozpowszechniania, 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 tym użyczenia lub najmu, programu komputerowego lub jego kopii.</a:t>
            </a:r>
          </a:p>
          <a:p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4257424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Świadczenie usług drogą elektroniczną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/>
              <a:t>Art. 8 </a:t>
            </a:r>
            <a:r>
              <a:rPr lang="pl-PL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[Regulamin świadczenia usług drogą elektroniczną]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3. Regulamin określa w szczególności: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1) rodzaje i zakres usług świadczonych drogą elektroniczną;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2) warunki świadczenia usług drogą elektroniczną, w tym:</a:t>
            </a:r>
            <a:b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a) </a:t>
            </a:r>
            <a:r>
              <a:rPr lang="pl-PL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wymagania techniczne 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niezbędne do współpracy z systemem teleinformatycznym, którym posługuje się usługodawca,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b) zakaz dostarczania przez usługobiorcę treści o charakterze bezprawnym;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3) </a:t>
            </a:r>
            <a:r>
              <a:rPr lang="pl-PL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warunki zawierania i rozwiązywania umów 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 świadczenie usług drogą elektroniczną;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4) </a:t>
            </a:r>
            <a:r>
              <a:rPr lang="pl-PL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tryb postępowania reklamacyjnego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4. Usługodawca świadczy usługi drogą elektroniczną zgodnie z regulaminem.</a:t>
            </a:r>
          </a:p>
          <a:p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405370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Wprowadzenie do </a:t>
            </a:r>
            <a:r>
              <a:rPr lang="pl-PL" dirty="0" err="1"/>
              <a:t>blockchain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/>
              <a:t>Przełomowym wydarzeniem było </a:t>
            </a:r>
            <a:r>
              <a:rPr lang="pl-PL" b="1" dirty="0">
                <a:highlight>
                  <a:srgbClr val="FFFF00"/>
                </a:highlight>
              </a:rPr>
              <a:t>w 2008 r. rozesłanie przez Internet tzw. Białej księgi </a:t>
            </a:r>
            <a:r>
              <a:rPr lang="pl-PL" b="1" dirty="0" err="1"/>
              <a:t>bitcoin</a:t>
            </a:r>
            <a:r>
              <a:rPr lang="pl-PL" b="1" dirty="0"/>
              <a:t>.</a:t>
            </a:r>
          </a:p>
          <a:p>
            <a:r>
              <a:rPr lang="pl-PL" b="1" dirty="0"/>
              <a:t>Technologia </a:t>
            </a:r>
            <a:r>
              <a:rPr lang="pl-PL" b="1" dirty="0" err="1"/>
              <a:t>blockchain</a:t>
            </a:r>
            <a:r>
              <a:rPr lang="pl-PL" b="1" dirty="0"/>
              <a:t> jest oparta na sieci </a:t>
            </a:r>
            <a:r>
              <a:rPr lang="pl-PL" b="1" dirty="0">
                <a:highlight>
                  <a:srgbClr val="FFFF00"/>
                </a:highlight>
              </a:rPr>
              <a:t>zdecentralizowanej </a:t>
            </a:r>
            <a:r>
              <a:rPr lang="pl-PL" b="1" i="1" dirty="0" err="1">
                <a:highlight>
                  <a:srgbClr val="FFFF00"/>
                </a:highlight>
              </a:rPr>
              <a:t>peer</a:t>
            </a:r>
            <a:r>
              <a:rPr lang="pl-PL" b="1" i="1" dirty="0">
                <a:highlight>
                  <a:srgbClr val="FFFF00"/>
                </a:highlight>
              </a:rPr>
              <a:t>-to-</a:t>
            </a:r>
            <a:r>
              <a:rPr lang="pl-PL" b="1" i="1" dirty="0" err="1">
                <a:highlight>
                  <a:srgbClr val="FFFF00"/>
                </a:highlight>
              </a:rPr>
              <a:t>peer</a:t>
            </a:r>
            <a:r>
              <a:rPr lang="pl-PL" b="1" dirty="0"/>
              <a:t>.</a:t>
            </a:r>
          </a:p>
          <a:p>
            <a:r>
              <a:rPr lang="pl-PL" b="1" dirty="0"/>
              <a:t>Zatem zaufanie </a:t>
            </a:r>
            <a:r>
              <a:rPr lang="pl-PL" b="1" dirty="0">
                <a:highlight>
                  <a:srgbClr val="FFFF00"/>
                </a:highlight>
              </a:rPr>
              <a:t>do transakcji </a:t>
            </a:r>
            <a:r>
              <a:rPr lang="pl-PL" b="1" dirty="0"/>
              <a:t>nie jest oparte na zaufaniu do pośredników czy też stron transakcji, ale na </a:t>
            </a:r>
            <a:r>
              <a:rPr lang="pl-PL" b="1" dirty="0">
                <a:highlight>
                  <a:srgbClr val="FFFF00"/>
                </a:highlight>
              </a:rPr>
              <a:t>kryptografii, współpracy </a:t>
            </a:r>
            <a:r>
              <a:rPr lang="pl-PL" b="1" dirty="0"/>
              <a:t>i </a:t>
            </a:r>
            <a:r>
              <a:rPr lang="pl-PL" b="1" dirty="0">
                <a:highlight>
                  <a:srgbClr val="FFFF00"/>
                </a:highlight>
              </a:rPr>
              <a:t>kodowa</a:t>
            </a:r>
            <a:r>
              <a:rPr lang="pl-PL" b="1" dirty="0"/>
              <a:t>niu.</a:t>
            </a:r>
          </a:p>
          <a:p>
            <a:r>
              <a:rPr lang="pl-PL" b="1" dirty="0"/>
              <a:t>Zatem nie potrzeba do zawarcia transakcji podmiotu trzeciego (np. instytucji finansowej)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094265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Kodeks cywilny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Art. 60</a:t>
            </a:r>
          </a:p>
          <a:p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Z zastrzeżeniem wyjątków w ustawie przewidzianych, wola osoby dokonującej czynności prawnej może być wyrażona </a:t>
            </a:r>
            <a:r>
              <a:rPr lang="pl-PL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przez każde zachowanie się tej osoby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które ujawnia jej wolę w sposób dostateczny, w tym również przez ujawnienie tej woli w postaci elektronicznej (oświadczenie woli).</a:t>
            </a:r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3454570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Kodeks cywilny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l-PL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Art.  56.  [Skutki czynności cywilnoprawnej]</a:t>
            </a: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Czynność prawna wywołuje nie tylko skutki w niej wyrażone, lecz również te, które wynikają z ustawy, z zasad współżycia społecznego i z ustalonych zwyczajów.</a:t>
            </a:r>
          </a:p>
          <a:p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429756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Zastosowanie smart </a:t>
            </a:r>
            <a:r>
              <a:rPr lang="pl-PL" dirty="0" err="1"/>
              <a:t>contract</a:t>
            </a:r>
            <a:r>
              <a:rPr lang="pl-PL" dirty="0"/>
              <a:t> w prawie polskim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Określenie umowy</a:t>
            </a:r>
          </a:p>
          <a:p>
            <a:r>
              <a:rPr lang="pl-PL" b="1" dirty="0"/>
              <a:t>Cyfryzacja umowy i implementacja do </a:t>
            </a:r>
            <a:r>
              <a:rPr lang="pl-PL" b="1" dirty="0" err="1"/>
              <a:t>blockchain</a:t>
            </a:r>
            <a:endParaRPr lang="pl-PL" b="1" dirty="0"/>
          </a:p>
          <a:p>
            <a:r>
              <a:rPr lang="pl-PL" b="1" dirty="0"/>
              <a:t>Określenie regulaminu świadczenia usług</a:t>
            </a:r>
          </a:p>
          <a:p>
            <a:r>
              <a:rPr lang="pl-PL" b="1" dirty="0"/>
              <a:t>Związanie klienta regulaminem świadczenia usług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130115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51525"/>
          </a:xfrm>
        </p:spPr>
        <p:txBody>
          <a:bodyPr>
            <a:normAutofit/>
          </a:bodyPr>
          <a:lstStyle/>
          <a:p>
            <a:r>
              <a:rPr lang="pl-PL" dirty="0" err="1"/>
              <a:t>Tokeny</a:t>
            </a:r>
            <a:r>
              <a:rPr lang="pl-PL" dirty="0"/>
              <a:t> i </a:t>
            </a:r>
            <a:r>
              <a:rPr lang="pl-PL" dirty="0" err="1"/>
              <a:t>tokenizacja</a:t>
            </a:r>
            <a:endParaRPr lang="pl-PL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001251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Tokenizacja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Oparta o technologię </a:t>
            </a:r>
            <a:r>
              <a:rPr lang="pl-PL" b="1" dirty="0" err="1"/>
              <a:t>blockchain</a:t>
            </a:r>
            <a:endParaRPr lang="pl-PL" b="1" dirty="0"/>
          </a:p>
          <a:p>
            <a:r>
              <a:rPr lang="pl-PL" b="1" dirty="0"/>
              <a:t>Polega na </a:t>
            </a:r>
            <a:r>
              <a:rPr lang="pl-PL" b="1" dirty="0">
                <a:highlight>
                  <a:srgbClr val="FFFF00"/>
                </a:highlight>
              </a:rPr>
              <a:t>nadawaniu realnej wartości </a:t>
            </a:r>
            <a:r>
              <a:rPr lang="pl-PL" b="1" dirty="0" err="1"/>
              <a:t>tokenowi</a:t>
            </a:r>
            <a:r>
              <a:rPr lang="pl-PL" b="1" dirty="0"/>
              <a:t>, czyli „wirtualnemu żetonowi” cyfrowemu, który przechowuje dane.</a:t>
            </a:r>
          </a:p>
          <a:p>
            <a:r>
              <a:rPr lang="pl-PL" b="1" dirty="0"/>
              <a:t>Pozwala to na dokonywanie handlu w Internecie.</a:t>
            </a:r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33328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Token</a:t>
            </a:r>
            <a:r>
              <a:rPr lang="pl-PL" dirty="0"/>
              <a:t> a </a:t>
            </a:r>
            <a:r>
              <a:rPr lang="pl-PL" dirty="0" err="1"/>
              <a:t>kryptowaluta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err="1"/>
              <a:t>Token</a:t>
            </a:r>
            <a:r>
              <a:rPr lang="pl-PL" b="1" dirty="0"/>
              <a:t> i </a:t>
            </a:r>
            <a:r>
              <a:rPr lang="pl-PL" b="1" dirty="0" err="1"/>
              <a:t>kryptowaluta</a:t>
            </a:r>
            <a:r>
              <a:rPr lang="pl-PL" b="1" dirty="0"/>
              <a:t> nie są tym samym.</a:t>
            </a:r>
          </a:p>
          <a:p>
            <a:r>
              <a:rPr lang="pl-PL" b="1" dirty="0" err="1">
                <a:highlight>
                  <a:srgbClr val="FFFF00"/>
                </a:highlight>
              </a:rPr>
              <a:t>Tokeny</a:t>
            </a:r>
            <a:r>
              <a:rPr lang="pl-PL" b="1" dirty="0">
                <a:highlight>
                  <a:srgbClr val="FFFF00"/>
                </a:highlight>
              </a:rPr>
              <a:t> to „żetony”</a:t>
            </a:r>
          </a:p>
          <a:p>
            <a:r>
              <a:rPr lang="pl-PL" b="1" dirty="0"/>
              <a:t>Może ich </a:t>
            </a:r>
            <a:r>
              <a:rPr lang="pl-PL" b="1" dirty="0">
                <a:highlight>
                  <a:srgbClr val="FFFF00"/>
                </a:highlight>
              </a:rPr>
              <a:t>istnieć nieograniczona liczba</a:t>
            </a:r>
          </a:p>
          <a:p>
            <a:r>
              <a:rPr lang="pl-PL" b="1" dirty="0"/>
              <a:t>Można je przesyłać w ramach </a:t>
            </a:r>
            <a:r>
              <a:rPr lang="pl-PL" b="1" dirty="0" err="1"/>
              <a:t>blockchain</a:t>
            </a:r>
            <a:endParaRPr lang="pl-PL" b="1" dirty="0"/>
          </a:p>
          <a:p>
            <a:r>
              <a:rPr lang="pl-PL" b="1" dirty="0"/>
              <a:t>Mogą służyć one do obsługi smart </a:t>
            </a:r>
            <a:r>
              <a:rPr lang="pl-PL" b="1" dirty="0" err="1"/>
              <a:t>contract</a:t>
            </a:r>
            <a:endParaRPr lang="pl-PL" b="1" dirty="0"/>
          </a:p>
          <a:p>
            <a:r>
              <a:rPr lang="pl-PL" b="1" dirty="0"/>
              <a:t>Mogą być wykorzystywane np. do głosowania</a:t>
            </a:r>
          </a:p>
          <a:p>
            <a:r>
              <a:rPr lang="pl-PL" b="1" dirty="0">
                <a:highlight>
                  <a:srgbClr val="FFFF00"/>
                </a:highlight>
              </a:rPr>
              <a:t>Są nośnikiem dowolnych wartości</a:t>
            </a:r>
          </a:p>
          <a:p>
            <a:r>
              <a:rPr lang="pl-PL" b="1" dirty="0"/>
              <a:t>NIE SĄ ŚRODKIEM PŁATNICZYM</a:t>
            </a:r>
          </a:p>
          <a:p>
            <a:r>
              <a:rPr lang="pl-PL" b="1" dirty="0"/>
              <a:t>KRYPTOWALUT jest ograniczona liczba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676893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Co podlega </a:t>
            </a:r>
            <a:r>
              <a:rPr lang="pl-PL" dirty="0" err="1"/>
              <a:t>tokenizacji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/>
              <a:t>Nieruchomości – można stać się właścicielem nieruchomości poprzez zakup </a:t>
            </a:r>
            <a:r>
              <a:rPr lang="pl-PL" b="1" dirty="0" err="1"/>
              <a:t>tokenów</a:t>
            </a:r>
            <a:r>
              <a:rPr lang="pl-PL" b="1" dirty="0"/>
              <a:t>, które są przypisane do niej.</a:t>
            </a:r>
          </a:p>
          <a:p>
            <a:r>
              <a:rPr lang="pl-PL" b="1" dirty="0"/>
              <a:t>Ruchomości</a:t>
            </a:r>
          </a:p>
          <a:p>
            <a:r>
              <a:rPr lang="pl-PL" b="1" dirty="0"/>
              <a:t>Udział w zarządzaniu klubem (por. </a:t>
            </a:r>
            <a:r>
              <a:rPr lang="pl-PL" b="1" dirty="0" err="1"/>
              <a:t>Tokeny</a:t>
            </a:r>
            <a:r>
              <a:rPr lang="pl-PL" b="1" dirty="0"/>
              <a:t> Legii Warszawa)</a:t>
            </a:r>
          </a:p>
          <a:p>
            <a:r>
              <a:rPr lang="pl-PL" b="1" dirty="0"/>
              <a:t>Prawo głosu </a:t>
            </a:r>
          </a:p>
          <a:p>
            <a:r>
              <a:rPr lang="pl-PL" b="1" dirty="0"/>
              <a:t>Głosowanie powszechne</a:t>
            </a:r>
          </a:p>
          <a:p>
            <a:r>
              <a:rPr lang="pl-PL" b="1" dirty="0"/>
              <a:t>Elementy gier</a:t>
            </a:r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33003664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Jakie są koszty </a:t>
            </a:r>
            <a:r>
              <a:rPr lang="pl-PL" dirty="0" err="1"/>
              <a:t>tokenizacji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Od 20 tys. Zł w górę (nawet do ok. 100 tys. Zł).</a:t>
            </a:r>
          </a:p>
          <a:p>
            <a:r>
              <a:rPr lang="pl-PL" b="1" dirty="0"/>
              <a:t>Na koszt składają się:</a:t>
            </a:r>
          </a:p>
          <a:p>
            <a:r>
              <a:rPr lang="pl-PL" b="1" dirty="0"/>
              <a:t>Obsługa prawna – regulaminy, umowy SAFT, wnioski do KNF, </a:t>
            </a:r>
            <a:r>
              <a:rPr lang="pl-PL" b="1" dirty="0" err="1"/>
              <a:t>whitepaper</a:t>
            </a:r>
            <a:r>
              <a:rPr lang="pl-PL" b="1" dirty="0"/>
              <a:t>, dokumentacja AML</a:t>
            </a:r>
          </a:p>
          <a:p>
            <a:r>
              <a:rPr lang="pl-PL" b="1" dirty="0"/>
              <a:t>Obsługa technologiczna - IT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38161732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Rodzaje </a:t>
            </a:r>
            <a:r>
              <a:rPr lang="pl-PL" sz="2800" dirty="0" err="1"/>
              <a:t>tokenów</a:t>
            </a:r>
            <a:r>
              <a:rPr lang="pl-PL" sz="2800" dirty="0"/>
              <a:t> – wg KNF (stanowisko </a:t>
            </a:r>
            <a:r>
              <a:rPr lang="pl-PL" sz="2800" dirty="0" err="1"/>
              <a:t>ws</a:t>
            </a:r>
            <a:r>
              <a:rPr lang="pl-PL" sz="2800" dirty="0"/>
              <a:t>. wydawania i obrotu </a:t>
            </a:r>
            <a:r>
              <a:rPr lang="pl-PL" sz="2800" dirty="0" err="1"/>
              <a:t>kryptoaktywami</a:t>
            </a:r>
            <a:r>
              <a:rPr lang="pl-PL" sz="2800" dirty="0"/>
              <a:t>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Płatnicze</a:t>
            </a:r>
          </a:p>
          <a:p>
            <a:r>
              <a:rPr lang="pl-PL" b="1" dirty="0"/>
              <a:t>Inwestycyjne</a:t>
            </a:r>
          </a:p>
          <a:p>
            <a:r>
              <a:rPr lang="pl-PL" b="1" dirty="0"/>
              <a:t>Użytkowe</a:t>
            </a:r>
          </a:p>
          <a:p>
            <a:endParaRPr lang="pl-PL" b="1" dirty="0"/>
          </a:p>
          <a:p>
            <a:endParaRPr lang="pl-PL" b="1" dirty="0"/>
          </a:p>
          <a:p>
            <a:r>
              <a:rPr lang="pl-PL" b="1" dirty="0"/>
              <a:t>Bardzo powierzchowne podejście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1206838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Rodzaje </a:t>
            </a:r>
            <a:r>
              <a:rPr lang="pl-PL" dirty="0" err="1"/>
              <a:t>tokenów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>
                <a:highlight>
                  <a:srgbClr val="FFFF00"/>
                </a:highlight>
              </a:rPr>
              <a:t>Zamienne</a:t>
            </a:r>
            <a:r>
              <a:rPr lang="pl-PL" b="1" dirty="0"/>
              <a:t> – nie różnią się od innych </a:t>
            </a:r>
            <a:r>
              <a:rPr lang="pl-PL" b="1" dirty="0" err="1"/>
              <a:t>tokenów</a:t>
            </a:r>
            <a:r>
              <a:rPr lang="pl-PL" b="1" dirty="0"/>
              <a:t> w tej samej sieci </a:t>
            </a:r>
            <a:r>
              <a:rPr lang="pl-PL" b="1" dirty="0" err="1"/>
              <a:t>blockchain</a:t>
            </a:r>
            <a:r>
              <a:rPr lang="pl-PL" b="1" dirty="0"/>
              <a:t>, co za tym idzie można je dowolnie wymieniać.</a:t>
            </a:r>
          </a:p>
          <a:p>
            <a:r>
              <a:rPr lang="pl-PL" b="1" dirty="0">
                <a:highlight>
                  <a:srgbClr val="FFFF00"/>
                </a:highlight>
              </a:rPr>
              <a:t>Płatnicze</a:t>
            </a:r>
            <a:r>
              <a:rPr lang="pl-PL" b="1" dirty="0"/>
              <a:t> – można za ich pośrednictwem dokonywać płatności</a:t>
            </a:r>
          </a:p>
          <a:p>
            <a:r>
              <a:rPr lang="pl-PL" b="1" dirty="0">
                <a:highlight>
                  <a:srgbClr val="FFFF00"/>
                </a:highlight>
              </a:rPr>
              <a:t>Wartościowe</a:t>
            </a:r>
            <a:r>
              <a:rPr lang="pl-PL" b="1" dirty="0"/>
              <a:t> – są chronione prawnie i mają pokrycie w rzeczywistości np. w akcjach lub obligacjach (przez Amerykańską Komisję Papierów Wartościowych i Giełd są traktowane jako papiery wartościowe)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303351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Wprowadzenie do </a:t>
            </a:r>
            <a:r>
              <a:rPr lang="pl-PL" dirty="0" err="1"/>
              <a:t>blockchain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Wielu osobom </a:t>
            </a:r>
            <a:r>
              <a:rPr lang="pl-PL" b="1" dirty="0" err="1"/>
              <a:t>blockchain</a:t>
            </a:r>
            <a:r>
              <a:rPr lang="pl-PL" b="1" dirty="0"/>
              <a:t> kojarzy się głównie z </a:t>
            </a:r>
            <a:r>
              <a:rPr lang="pl-PL" b="1" dirty="0" err="1"/>
              <a:t>kryptowalutami</a:t>
            </a:r>
            <a:r>
              <a:rPr lang="pl-PL" b="1" dirty="0"/>
              <a:t>, np. </a:t>
            </a:r>
            <a:r>
              <a:rPr lang="pl-PL" b="1" dirty="0" err="1"/>
              <a:t>Bitcoin</a:t>
            </a:r>
            <a:r>
              <a:rPr lang="pl-PL" b="1" dirty="0"/>
              <a:t>, </a:t>
            </a:r>
            <a:r>
              <a:rPr lang="pl-PL" b="1" dirty="0" err="1"/>
              <a:t>Ethereum</a:t>
            </a:r>
            <a:r>
              <a:rPr lang="pl-PL" b="1" dirty="0"/>
              <a:t>, </a:t>
            </a:r>
            <a:r>
              <a:rPr lang="pl-PL" b="1" dirty="0" err="1"/>
              <a:t>Repple</a:t>
            </a:r>
            <a:r>
              <a:rPr lang="pl-PL" b="1" dirty="0"/>
              <a:t>, </a:t>
            </a:r>
            <a:r>
              <a:rPr lang="pl-PL" b="1" dirty="0" err="1"/>
              <a:t>Dogecoin</a:t>
            </a:r>
            <a:r>
              <a:rPr lang="pl-PL" b="1" dirty="0"/>
              <a:t>.</a:t>
            </a:r>
          </a:p>
          <a:p>
            <a:r>
              <a:rPr lang="pl-PL" b="1" dirty="0"/>
              <a:t>Zastosowanie jest znacznie szersze (np. w usługach publicznych, transakcjach prywatnych, prowadzeniu rejestrów, wydawaniu certyfikatów).</a:t>
            </a:r>
          </a:p>
          <a:p>
            <a:r>
              <a:rPr lang="pl-PL" b="1" dirty="0"/>
              <a:t>Same sieci </a:t>
            </a:r>
            <a:r>
              <a:rPr lang="pl-PL" b="1" dirty="0" err="1"/>
              <a:t>blockchain</a:t>
            </a:r>
            <a:r>
              <a:rPr lang="pl-PL" b="1" dirty="0"/>
              <a:t> mogą być różnie skonstruowane.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3246898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Tokeny</a:t>
            </a:r>
            <a:r>
              <a:rPr lang="pl-PL" dirty="0"/>
              <a:t> użytkowe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Związane często ze zbiórkami </a:t>
            </a:r>
            <a:r>
              <a:rPr lang="pl-PL" b="1" dirty="0" err="1">
                <a:highlight>
                  <a:srgbClr val="FFFF00"/>
                </a:highlight>
              </a:rPr>
              <a:t>crowdfundingowymi</a:t>
            </a:r>
            <a:endParaRPr lang="pl-PL" b="1" dirty="0">
              <a:highlight>
                <a:srgbClr val="FFFF00"/>
              </a:highlight>
            </a:endParaRPr>
          </a:p>
          <a:p>
            <a:r>
              <a:rPr lang="pl-PL" b="1" dirty="0"/>
              <a:t>Kupując </a:t>
            </a:r>
            <a:r>
              <a:rPr lang="pl-PL" b="1" dirty="0" err="1"/>
              <a:t>token</a:t>
            </a:r>
            <a:r>
              <a:rPr lang="pl-PL" b="1" dirty="0"/>
              <a:t> inwestor dofinansowuje dany projekt, a następnie może go sprzedać bądź otrzymać za niego produkty lub usługi.</a:t>
            </a:r>
          </a:p>
          <a:p>
            <a:r>
              <a:rPr lang="pl-PL" b="1" dirty="0"/>
              <a:t>Mogą być używane </a:t>
            </a:r>
            <a:r>
              <a:rPr lang="pl-PL" b="1" dirty="0">
                <a:highlight>
                  <a:srgbClr val="FFFF00"/>
                </a:highlight>
              </a:rPr>
              <a:t>jako metoda gratyfikacji</a:t>
            </a:r>
          </a:p>
          <a:p>
            <a:r>
              <a:rPr lang="pl-PL" b="1" dirty="0"/>
              <a:t>Są potwierdzeniem prawa własności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14464154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UMOWY SAFT</a:t>
            </a:r>
            <a:br>
              <a:rPr lang="pl-PL" dirty="0"/>
            </a:br>
            <a:r>
              <a:rPr lang="pl-PL" dirty="0"/>
              <a:t>(Umowa sprzedaży przyszłych </a:t>
            </a:r>
            <a:r>
              <a:rPr lang="pl-PL" dirty="0" err="1"/>
              <a:t>tokenów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Sprzedaż </a:t>
            </a:r>
            <a:r>
              <a:rPr lang="pl-PL" b="1" dirty="0" err="1"/>
              <a:t>tokenów</a:t>
            </a:r>
            <a:r>
              <a:rPr lang="pl-PL" b="1" dirty="0"/>
              <a:t> i ich generowanie odbywa się na rynku nieregulowanym </a:t>
            </a:r>
          </a:p>
          <a:p>
            <a:r>
              <a:rPr lang="pl-PL" b="1" dirty="0"/>
              <a:t>Należy zawierać umowy związane z generowaniem „emisją” </a:t>
            </a:r>
            <a:r>
              <a:rPr lang="pl-PL" b="1" dirty="0" err="1"/>
              <a:t>tokenów</a:t>
            </a:r>
            <a:endParaRPr lang="pl-PL" b="1" dirty="0"/>
          </a:p>
          <a:p>
            <a:r>
              <a:rPr lang="pl-PL" b="1" dirty="0"/>
              <a:t>Zabezpiecza ona prawa stron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873166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Przykładowe postanowienia SAFT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„Umowa” oznacza niniejszą umowę </a:t>
            </a:r>
            <a:r>
              <a:rPr lang="pl-PL" b="0" i="0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sprzedaży przyszłych </a:t>
            </a:r>
            <a:r>
              <a:rPr lang="pl-PL" b="0" i="0" u="none" strike="noStrike" dirty="0" err="1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tokenów</a:t>
            </a:r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. Integralną częścią umowy jest zaakceptowana przez nabywcę </a:t>
            </a:r>
            <a:r>
              <a:rPr lang="pl-PL" b="0" i="0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oferta.</a:t>
            </a:r>
          </a:p>
          <a:p>
            <a:pPr algn="l"/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„</a:t>
            </a:r>
            <a:r>
              <a:rPr lang="pl-PL" b="0" i="0" u="none" strike="noStrike" dirty="0" err="1">
                <a:effectLst/>
                <a:latin typeface="Arial" panose="020B0604020202020204" pitchFamily="34" charset="0"/>
              </a:rPr>
              <a:t>Tokeny</a:t>
            </a:r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” </a:t>
            </a:r>
            <a:r>
              <a:rPr lang="pl-PL" b="0" i="0" u="none" strike="noStrike" dirty="0" err="1">
                <a:effectLst/>
                <a:latin typeface="Arial" panose="020B0604020202020204" pitchFamily="34" charset="0"/>
              </a:rPr>
              <a:t>oznaczją</a:t>
            </a:r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pl-PL" b="0" i="0" u="none" strike="noStrike" dirty="0" err="1">
                <a:effectLst/>
                <a:latin typeface="Arial" panose="020B0604020202020204" pitchFamily="34" charset="0"/>
              </a:rPr>
              <a:t>token</a:t>
            </a:r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, który ….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zamierza przydzielić nabywcy podczas Wydarzenia Generowania </a:t>
            </a:r>
            <a:r>
              <a:rPr lang="pl-PL" b="0" i="0" u="none" strike="noStrike" dirty="0" err="1">
                <a:effectLst/>
                <a:latin typeface="Arial" panose="020B0604020202020204" pitchFamily="34" charset="0"/>
              </a:rPr>
              <a:t>Tokenów</a:t>
            </a:r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„</a:t>
            </a:r>
            <a:r>
              <a:rPr lang="pl-PL" b="0" i="0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Panel </a:t>
            </a:r>
            <a:r>
              <a:rPr lang="pl-PL" b="0" i="0" u="none" strike="noStrike" dirty="0" err="1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Token</a:t>
            </a:r>
            <a:r>
              <a:rPr lang="pl-PL" b="0" i="0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Sale</a:t>
            </a:r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” oznacza system informatyczny, w ramach którego – w przypadkach określonych w </a:t>
            </a:r>
            <a:r>
              <a:rPr lang="pl-PL" dirty="0">
                <a:latin typeface="Arial" panose="020B0604020202020204" pitchFamily="34" charset="0"/>
              </a:rPr>
              <a:t>u</a:t>
            </a:r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mowie – nabywcy zostanie założone indywidualne </a:t>
            </a:r>
            <a:r>
              <a:rPr lang="pl-PL" b="0" i="0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konto, na które zostaną przydzielone </a:t>
            </a:r>
            <a:r>
              <a:rPr lang="pl-PL" b="0" i="0" u="none" strike="noStrike" dirty="0" err="1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Tokeny</a:t>
            </a:r>
            <a:endParaRPr lang="pl-PL" b="0" i="0" u="none" strike="noStrike" dirty="0"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l"/>
            <a:endParaRPr lang="pl-PL" b="1" dirty="0"/>
          </a:p>
          <a:p>
            <a:pPr marL="0" indent="0" algn="l">
              <a:buNone/>
            </a:pPr>
            <a:r>
              <a:rPr lang="pl-PL" sz="900" b="0" i="0" u="none" strike="noStrike" dirty="0">
                <a:effectLst/>
                <a:latin typeface="Arial" panose="020B0604020202020204" pitchFamily="34" charset="0"/>
              </a:rPr>
              <a:t>Opracowano na podstawie: </a:t>
            </a:r>
            <a:r>
              <a:rPr lang="pl-PL" sz="900" b="0" i="0" u="none" strike="noStrike" dirty="0" err="1">
                <a:effectLst/>
                <a:latin typeface="Arial" panose="020B0604020202020204" pitchFamily="34" charset="0"/>
              </a:rPr>
              <a:t>https</a:t>
            </a:r>
            <a:r>
              <a:rPr lang="pl-PL" sz="900" b="0" i="0" u="none" strike="noStrike" dirty="0">
                <a:effectLst/>
                <a:latin typeface="Arial" panose="020B0604020202020204" pitchFamily="34" charset="0"/>
              </a:rPr>
              <a:t>://</a:t>
            </a:r>
            <a:r>
              <a:rPr lang="pl-PL" sz="900" b="0" i="0" u="none" strike="noStrike" dirty="0" err="1">
                <a:effectLst/>
                <a:latin typeface="Arial" panose="020B0604020202020204" pitchFamily="34" charset="0"/>
              </a:rPr>
              <a:t>docplayer.pl</a:t>
            </a:r>
            <a:r>
              <a:rPr lang="pl-PL" sz="900" b="0" i="0" u="none" strike="noStrike" dirty="0">
                <a:effectLst/>
                <a:latin typeface="Arial" panose="020B0604020202020204" pitchFamily="34" charset="0"/>
              </a:rPr>
              <a:t>/216040220-Umowa-ramowa-sprzedazy-przyszlych-tokenow-saft.html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50030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Przykładowe postanowienia SAFT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Przed przydzieleniem </a:t>
            </a:r>
            <a:r>
              <a:rPr lang="pl-PL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Tokenów</a:t>
            </a:r>
            <a:r>
              <a:rPr lang="pl-PL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nabywcy</a:t>
            </a:r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pl-PL" dirty="0">
                <a:latin typeface="Arial" panose="020B0604020202020204" pitchFamily="34" charset="0"/>
              </a:rPr>
              <a:t>Dokonanie weryfikacji nabywcy na podstawie przedstawionych przez niego informacji pod kątem wykluczenia </a:t>
            </a:r>
            <a:r>
              <a:rPr lang="pl-PL" dirty="0">
                <a:highlight>
                  <a:srgbClr val="FFFF00"/>
                </a:highlight>
                <a:latin typeface="Arial" panose="020B0604020202020204" pitchFamily="34" charset="0"/>
              </a:rPr>
              <a:t>podejrzenia z ustawy AML</a:t>
            </a:r>
          </a:p>
          <a:p>
            <a:r>
              <a:rPr lang="pl-PL" dirty="0">
                <a:latin typeface="Arial" panose="020B0604020202020204" pitchFamily="34" charset="0"/>
              </a:rPr>
              <a:t>Wezwanie nabywcy </a:t>
            </a:r>
            <a:r>
              <a:rPr lang="pl-PL" dirty="0">
                <a:highlight>
                  <a:srgbClr val="FFFF00"/>
                </a:highlight>
                <a:latin typeface="Arial" panose="020B0604020202020204" pitchFamily="34" charset="0"/>
              </a:rPr>
              <a:t>do okazania portfela odpowiedniej </a:t>
            </a:r>
            <a:r>
              <a:rPr lang="pl-PL" dirty="0" err="1">
                <a:highlight>
                  <a:srgbClr val="FFFF00"/>
                </a:highlight>
                <a:latin typeface="Arial" panose="020B0604020202020204" pitchFamily="34" charset="0"/>
              </a:rPr>
              <a:t>kryptowaluty</a:t>
            </a:r>
            <a:r>
              <a:rPr lang="pl-PL" dirty="0">
                <a:latin typeface="Arial" panose="020B0604020202020204" pitchFamily="34" charset="0"/>
              </a:rPr>
              <a:t>.</a:t>
            </a:r>
          </a:p>
          <a:p>
            <a:r>
              <a:rPr lang="pl-PL" dirty="0">
                <a:latin typeface="Arial" panose="020B0604020202020204" pitchFamily="34" charset="0"/>
              </a:rPr>
              <a:t>Określenie </a:t>
            </a:r>
            <a:r>
              <a:rPr lang="pl-PL" dirty="0">
                <a:highlight>
                  <a:srgbClr val="FFFF00"/>
                </a:highlight>
                <a:latin typeface="Arial" panose="020B0604020202020204" pitchFamily="34" charset="0"/>
              </a:rPr>
              <a:t>harmonogramu przekazywania </a:t>
            </a:r>
            <a:r>
              <a:rPr lang="pl-PL" dirty="0" err="1">
                <a:highlight>
                  <a:srgbClr val="FFFF00"/>
                </a:highlight>
                <a:latin typeface="Arial" panose="020B0604020202020204" pitchFamily="34" charset="0"/>
              </a:rPr>
              <a:t>tokenów</a:t>
            </a:r>
            <a:r>
              <a:rPr lang="pl-PL" dirty="0">
                <a:latin typeface="Arial" panose="020B0604020202020204" pitchFamily="34" charset="0"/>
              </a:rPr>
              <a:t>, np. 30% jednorazowo, a następnie co tydzień kolejne 5%</a:t>
            </a:r>
          </a:p>
          <a:p>
            <a:r>
              <a:rPr lang="pl-PL" dirty="0">
                <a:latin typeface="Arial" panose="020B0604020202020204" pitchFamily="34" charset="0"/>
              </a:rPr>
              <a:t>Zobowiązanie nabywcy do </a:t>
            </a:r>
            <a:r>
              <a:rPr lang="pl-PL" dirty="0">
                <a:highlight>
                  <a:srgbClr val="FFFF00"/>
                </a:highlight>
                <a:latin typeface="Arial" panose="020B0604020202020204" pitchFamily="34" charset="0"/>
              </a:rPr>
              <a:t>aktywowania panelu </a:t>
            </a:r>
            <a:r>
              <a:rPr lang="pl-PL" dirty="0">
                <a:latin typeface="Arial" panose="020B0604020202020204" pitchFamily="34" charset="0"/>
              </a:rPr>
              <a:t>„</a:t>
            </a:r>
            <a:r>
              <a:rPr lang="pl-PL" dirty="0" err="1">
                <a:latin typeface="Arial" panose="020B0604020202020204" pitchFamily="34" charset="0"/>
              </a:rPr>
              <a:t>Token</a:t>
            </a:r>
            <a:r>
              <a:rPr lang="pl-PL" dirty="0">
                <a:latin typeface="Arial" panose="020B0604020202020204" pitchFamily="34" charset="0"/>
              </a:rPr>
              <a:t> Sale”</a:t>
            </a:r>
          </a:p>
          <a:p>
            <a:r>
              <a:rPr lang="pl-PL" dirty="0">
                <a:latin typeface="Arial" panose="020B0604020202020204" pitchFamily="34" charset="0"/>
              </a:rPr>
              <a:t>Sposoby odstąpienia od umowy.</a:t>
            </a:r>
            <a:endParaRPr lang="pl-PL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4290926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Przykładowe postanowienia SAFT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Brak możliwości przyznania </a:t>
            </a:r>
            <a:r>
              <a:rPr lang="pl-PL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tokenów</a:t>
            </a:r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pl-PL" dirty="0">
                <a:latin typeface="Arial" panose="020B0604020202020204" pitchFamily="34" charset="0"/>
              </a:rPr>
              <a:t>Brak aktywacji konta</a:t>
            </a:r>
          </a:p>
          <a:p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Brak realizacji obowiązków nabywcy</a:t>
            </a:r>
            <a:endParaRPr lang="pl-PL" dirty="0">
              <a:latin typeface="Arial" panose="020B0604020202020204" pitchFamily="34" charset="0"/>
            </a:endParaRPr>
          </a:p>
          <a:p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Podejrzenie pochodzenia środków w z czynu zabronionego</a:t>
            </a:r>
          </a:p>
          <a:p>
            <a:r>
              <a:rPr lang="pl-PL" dirty="0">
                <a:latin typeface="Arial" panose="020B0604020202020204" pitchFamily="34" charset="0"/>
              </a:rPr>
              <a:t>Podejrzenie „prania brudnych pieniędzy”</a:t>
            </a:r>
            <a:endParaRPr lang="pl-PL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4132465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Przykładowe postanowienia SAFT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Określenie, czy generowanie </a:t>
            </a:r>
            <a:r>
              <a:rPr lang="pl-PL" b="0" i="0" u="none" strike="noStrike" dirty="0" err="1">
                <a:effectLst/>
                <a:latin typeface="Arial" panose="020B0604020202020204" pitchFamily="34" charset="0"/>
              </a:rPr>
              <a:t>tokenów</a:t>
            </a:r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 nie będzie traktowane jako emitowanie papierów wartościowych.</a:t>
            </a:r>
          </a:p>
          <a:p>
            <a:r>
              <a:rPr lang="pl-PL" dirty="0">
                <a:latin typeface="Arial" panose="020B0604020202020204" pitchFamily="34" charset="0"/>
              </a:rPr>
              <a:t>Określenie sposobów do kontaktu (np. skrzynka e-mail).</a:t>
            </a:r>
          </a:p>
          <a:p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Określenie odpowiedzialności za elektroniczną transmisję danych (odpowiedzialność za transmisję danych, ich przechowywanie, utratę itp.).</a:t>
            </a:r>
          </a:p>
          <a:p>
            <a:r>
              <a:rPr lang="pl-PL" dirty="0">
                <a:latin typeface="Arial" panose="020B0604020202020204" pitchFamily="34" charset="0"/>
              </a:rPr>
              <a:t>W przypadku spółek: określenie, że nabycie </a:t>
            </a:r>
            <a:r>
              <a:rPr lang="pl-PL" dirty="0" err="1">
                <a:latin typeface="Arial" panose="020B0604020202020204" pitchFamily="34" charset="0"/>
              </a:rPr>
              <a:t>tokenów</a:t>
            </a:r>
            <a:r>
              <a:rPr lang="pl-PL" dirty="0">
                <a:latin typeface="Arial" panose="020B0604020202020204" pitchFamily="34" charset="0"/>
              </a:rPr>
              <a:t> nie jest równoznaczne z nabyciem prawa głosu czy prawem do otrzymywania dywidendy.</a:t>
            </a:r>
          </a:p>
          <a:p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W przypadku umów dwujęzycznych  określenie, która wersja jest wiodącą.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18021370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51525"/>
          </a:xfrm>
        </p:spPr>
        <p:txBody>
          <a:bodyPr>
            <a:normAutofit/>
          </a:bodyPr>
          <a:lstStyle/>
          <a:p>
            <a:r>
              <a:rPr lang="pl-PL" dirty="0" err="1"/>
              <a:t>Tokeny</a:t>
            </a:r>
            <a:r>
              <a:rPr lang="pl-PL" dirty="0"/>
              <a:t> niezamienne NFT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7298198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NFT, czyli </a:t>
            </a:r>
            <a:r>
              <a:rPr lang="pl-PL" b="1" i="0" u="none" strike="noStrike" dirty="0">
                <a:solidFill>
                  <a:srgbClr val="0F172A"/>
                </a:solidFill>
                <a:effectLst/>
                <a:latin typeface="Silka"/>
              </a:rPr>
              <a:t>non-</a:t>
            </a:r>
            <a:r>
              <a:rPr lang="pl-PL" b="1" i="0" u="none" strike="noStrike" dirty="0" err="1">
                <a:solidFill>
                  <a:srgbClr val="0F172A"/>
                </a:solidFill>
                <a:effectLst/>
                <a:latin typeface="Silka"/>
              </a:rPr>
              <a:t>fungible</a:t>
            </a:r>
            <a:r>
              <a:rPr lang="pl-PL" b="1" i="0" u="none" strike="noStrike" dirty="0">
                <a:solidFill>
                  <a:srgbClr val="0F172A"/>
                </a:solidFill>
                <a:effectLst/>
                <a:latin typeface="Silka"/>
              </a:rPr>
              <a:t> </a:t>
            </a:r>
            <a:r>
              <a:rPr lang="pl-PL" b="1" i="0" u="none" strike="noStrike" dirty="0" err="1">
                <a:solidFill>
                  <a:srgbClr val="0F172A"/>
                </a:solidFill>
                <a:effectLst/>
                <a:latin typeface="Silka"/>
              </a:rPr>
              <a:t>tokens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highlight>
                  <a:srgbClr val="FFFF00"/>
                </a:highlight>
              </a:rPr>
              <a:t>Nie można ich zamienić z innymi </a:t>
            </a:r>
            <a:r>
              <a:rPr lang="pl-PL" b="1" dirty="0" err="1">
                <a:highlight>
                  <a:srgbClr val="FFFF00"/>
                </a:highlight>
              </a:rPr>
              <a:t>tokenami</a:t>
            </a:r>
            <a:endParaRPr lang="pl-PL" b="1" dirty="0">
              <a:highlight>
                <a:srgbClr val="FFFF00"/>
              </a:highlight>
            </a:endParaRPr>
          </a:p>
          <a:p>
            <a:r>
              <a:rPr lang="pl-PL" b="1" dirty="0"/>
              <a:t>Są autentyczne i </a:t>
            </a:r>
            <a:r>
              <a:rPr lang="pl-PL" b="1" dirty="0">
                <a:highlight>
                  <a:srgbClr val="FFFF00"/>
                </a:highlight>
              </a:rPr>
              <a:t>unikatowe</a:t>
            </a:r>
          </a:p>
          <a:p>
            <a:r>
              <a:rPr lang="pl-PL" b="1" dirty="0"/>
              <a:t>Niepowtarzalne</a:t>
            </a:r>
          </a:p>
          <a:p>
            <a:r>
              <a:rPr lang="pl-PL" b="1" dirty="0"/>
              <a:t>Indywidualizują dobro.</a:t>
            </a:r>
          </a:p>
          <a:p>
            <a:r>
              <a:rPr lang="pl-PL" b="1" dirty="0"/>
              <a:t>To pozwala zastosować je jako np. certyfikat autentyczności dobra luksusowego czy działa sztuki.</a:t>
            </a:r>
          </a:p>
          <a:p>
            <a:r>
              <a:rPr lang="pl-PL" b="1" dirty="0"/>
              <a:t>Coraz bardziej zyskują na popularności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4429443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Zastosowanie NFT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Dotyczy zarówno przedmiotów </a:t>
            </a:r>
            <a:r>
              <a:rPr lang="pl-PL" b="1" dirty="0">
                <a:highlight>
                  <a:srgbClr val="FFFF00"/>
                </a:highlight>
              </a:rPr>
              <a:t>materialnych, jak i niematerialnych</a:t>
            </a:r>
            <a:r>
              <a:rPr lang="pl-PL" b="1" dirty="0"/>
              <a:t>.</a:t>
            </a:r>
          </a:p>
          <a:p>
            <a:r>
              <a:rPr lang="pl-PL" b="1" dirty="0"/>
              <a:t>Najczęściej spotykamy go na rynku sztuki.</a:t>
            </a:r>
          </a:p>
          <a:p>
            <a:r>
              <a:rPr lang="pl-PL" b="1" dirty="0"/>
              <a:t>Oparty jest o </a:t>
            </a:r>
            <a:r>
              <a:rPr lang="pl-PL" b="1" dirty="0" err="1"/>
              <a:t>blockchain</a:t>
            </a:r>
            <a:r>
              <a:rPr lang="pl-PL" b="1" dirty="0"/>
              <a:t>, który pozwala zweryfikować, kto jest właścicielem danego NFT.</a:t>
            </a:r>
          </a:p>
          <a:p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17999728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NFT a rynek sztuki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Problem z autoryzacją cyfrowego dzieła sztuki</a:t>
            </a:r>
          </a:p>
          <a:p>
            <a:r>
              <a:rPr lang="pl-PL" b="1" dirty="0"/>
              <a:t>Problem obrotu cyfrowym dziełem sztuki</a:t>
            </a:r>
          </a:p>
          <a:p>
            <a:r>
              <a:rPr lang="pl-PL" b="1" dirty="0"/>
              <a:t>Zapewnienie obrotu na rynku oraz </a:t>
            </a:r>
            <a:r>
              <a:rPr lang="pl-PL" b="1" dirty="0" err="1"/>
              <a:t>autenytczności</a:t>
            </a:r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24636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Uproszczony sposób działania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err="1"/>
              <a:t>Blockchain</a:t>
            </a:r>
            <a:r>
              <a:rPr lang="pl-PL" b="1" dirty="0"/>
              <a:t> polega na zabezpieczonym  </a:t>
            </a:r>
            <a:r>
              <a:rPr lang="pl-PL" b="1" dirty="0">
                <a:highlight>
                  <a:srgbClr val="FFFF00"/>
                </a:highlight>
              </a:rPr>
              <a:t>kryptograficzn</a:t>
            </a:r>
            <a:r>
              <a:rPr lang="pl-PL" b="1" dirty="0"/>
              <a:t>ie przesyłaniu środków (wartości) bezpośrednio od jednego użytkownika do </a:t>
            </a:r>
            <a:r>
              <a:rPr lang="pl-PL" b="1" dirty="0">
                <a:highlight>
                  <a:srgbClr val="FFFF00"/>
                </a:highlight>
              </a:rPr>
              <a:t>drugiego bez korzystania </a:t>
            </a:r>
            <a:r>
              <a:rPr lang="pl-PL" b="1" dirty="0"/>
              <a:t>z pośredników.</a:t>
            </a:r>
          </a:p>
          <a:p>
            <a:r>
              <a:rPr lang="pl-PL" b="1" dirty="0"/>
              <a:t>Jest </a:t>
            </a:r>
            <a:r>
              <a:rPr lang="pl-PL" b="1" dirty="0">
                <a:highlight>
                  <a:srgbClr val="FFFF00"/>
                </a:highlight>
              </a:rPr>
              <a:t>zatem pewnym rodzajem księgi</a:t>
            </a:r>
            <a:r>
              <a:rPr lang="pl-PL" b="1" dirty="0"/>
              <a:t>, w której transakcje są grupowane w bloki. Transakcje mogą dotyczyć, np. </a:t>
            </a:r>
            <a:r>
              <a:rPr lang="pl-PL" b="1" dirty="0" err="1"/>
              <a:t>kryptowalut</a:t>
            </a:r>
            <a:r>
              <a:rPr lang="pl-PL" b="1" dirty="0"/>
              <a:t>, </a:t>
            </a:r>
            <a:r>
              <a:rPr lang="pl-PL" b="1" dirty="0" err="1"/>
              <a:t>tokenów</a:t>
            </a:r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32063667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0" u="none" strike="noStrike" dirty="0" err="1">
                <a:solidFill>
                  <a:srgbClr val="14151A"/>
                </a:solidFill>
                <a:effectLst/>
                <a:latin typeface="Binance Plex"/>
              </a:rPr>
              <a:t>CryptoPunk</a:t>
            </a:r>
            <a:r>
              <a:rPr lang="pl-PL" b="1" i="0" u="none" strike="noStrike" dirty="0">
                <a:solidFill>
                  <a:srgbClr val="14151A"/>
                </a:solidFill>
                <a:effectLst/>
                <a:latin typeface="Binance Plex"/>
              </a:rPr>
              <a:t> #5822 - 23,7 mln $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AC3893D8-10B6-EEA2-F522-F45ECC90B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474" y="1600200"/>
            <a:ext cx="8041051" cy="4525963"/>
          </a:xfrm>
        </p:spPr>
      </p:pic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22D309DA-619F-9B11-CE97-DAB50E1417A2}"/>
              </a:ext>
            </a:extLst>
          </p:cNvPr>
          <p:cNvSpPr txBox="1"/>
          <p:nvPr/>
        </p:nvSpPr>
        <p:spPr>
          <a:xfrm>
            <a:off x="827584" y="6294167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Źródło: </a:t>
            </a:r>
            <a:r>
              <a:rPr lang="pl-PL" sz="1100" dirty="0" err="1"/>
              <a:t>https</a:t>
            </a:r>
            <a:r>
              <a:rPr lang="pl-PL" sz="1100" dirty="0"/>
              <a:t>://</a:t>
            </a:r>
            <a:r>
              <a:rPr lang="pl-PL" sz="1100" dirty="0" err="1"/>
              <a:t>academy.binance.com</a:t>
            </a:r>
            <a:r>
              <a:rPr lang="pl-PL" sz="1100" dirty="0"/>
              <a:t>/</a:t>
            </a:r>
            <a:r>
              <a:rPr lang="pl-PL" sz="1100" dirty="0" err="1"/>
              <a:t>pl</a:t>
            </a:r>
            <a:r>
              <a:rPr lang="pl-PL" sz="1100" dirty="0"/>
              <a:t>/</a:t>
            </a:r>
            <a:r>
              <a:rPr lang="pl-PL" sz="1100" dirty="0" err="1"/>
              <a:t>articles</a:t>
            </a:r>
            <a:r>
              <a:rPr lang="pl-PL" sz="1100" dirty="0"/>
              <a:t>/the-most-</a:t>
            </a:r>
            <a:r>
              <a:rPr lang="pl-PL" sz="1100" dirty="0" err="1"/>
              <a:t>expensive</a:t>
            </a:r>
            <a:r>
              <a:rPr lang="pl-PL" sz="1100" dirty="0"/>
              <a:t>-</a:t>
            </a:r>
            <a:r>
              <a:rPr lang="pl-PL" sz="1100" dirty="0" err="1"/>
              <a:t>nfts-ever-soldą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xmlns="" val="6221822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0" u="none" strike="noStrike" dirty="0">
                <a:solidFill>
                  <a:srgbClr val="14151A"/>
                </a:solidFill>
                <a:effectLst/>
                <a:latin typeface="Binance Plex"/>
              </a:rPr>
              <a:t>HUMAN ONE - 28,9 mln $</a:t>
            </a:r>
            <a:endParaRPr lang="pl-PL" dirty="0"/>
          </a:p>
        </p:txBody>
      </p:sp>
      <p:pic>
        <p:nvPicPr>
          <p:cNvPr id="7" name="Symbol zastępczy zawartości 6" descr="Obraz zawierający tekst, wewnątrz, sprzęt elektroniczny, telewizja&#10;&#10;Opis wygenerowany automatycznie">
            <a:extLst>
              <a:ext uri="{FF2B5EF4-FFF2-40B4-BE49-F238E27FC236}">
                <a16:creationId xmlns:a16="http://schemas.microsoft.com/office/drawing/2014/main" xmlns="" id="{4655A6DC-AC93-AE7C-C101-30CA6C65E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837" y="1600200"/>
            <a:ext cx="2618325" cy="4525963"/>
          </a:xfrm>
        </p:spPr>
      </p:pic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4892C934-C536-3F28-2725-44550948DA62}"/>
              </a:ext>
            </a:extLst>
          </p:cNvPr>
          <p:cNvSpPr txBox="1"/>
          <p:nvPr/>
        </p:nvSpPr>
        <p:spPr>
          <a:xfrm>
            <a:off x="827584" y="6294167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Źródło: </a:t>
            </a:r>
            <a:r>
              <a:rPr lang="pl-PL" sz="1100" dirty="0" err="1"/>
              <a:t>https</a:t>
            </a:r>
            <a:r>
              <a:rPr lang="pl-PL" sz="1100" dirty="0"/>
              <a:t>://</a:t>
            </a:r>
            <a:r>
              <a:rPr lang="pl-PL" sz="1100" dirty="0" err="1"/>
              <a:t>academy.binance.com</a:t>
            </a:r>
            <a:r>
              <a:rPr lang="pl-PL" sz="1100" dirty="0"/>
              <a:t>/</a:t>
            </a:r>
            <a:r>
              <a:rPr lang="pl-PL" sz="1100" dirty="0" err="1"/>
              <a:t>pl</a:t>
            </a:r>
            <a:r>
              <a:rPr lang="pl-PL" sz="1100" dirty="0"/>
              <a:t>/</a:t>
            </a:r>
            <a:r>
              <a:rPr lang="pl-PL" sz="1100" dirty="0" err="1"/>
              <a:t>articles</a:t>
            </a:r>
            <a:r>
              <a:rPr lang="pl-PL" sz="1100" dirty="0"/>
              <a:t>/the-most-</a:t>
            </a:r>
            <a:r>
              <a:rPr lang="pl-PL" sz="1100" dirty="0" err="1"/>
              <a:t>expensive</a:t>
            </a:r>
            <a:r>
              <a:rPr lang="pl-PL" sz="1100" dirty="0"/>
              <a:t>-</a:t>
            </a:r>
            <a:r>
              <a:rPr lang="pl-PL" sz="1100" dirty="0" err="1"/>
              <a:t>nfts-ever-soldą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xmlns="" val="31672431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Gdzie kupić NFT?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err="1"/>
              <a:t>OpenSea</a:t>
            </a:r>
            <a:endParaRPr lang="pl-PL" b="1" dirty="0"/>
          </a:p>
          <a:p>
            <a:r>
              <a:rPr lang="pl-PL" b="1" i="0" u="none" strike="noStrike" dirty="0">
                <a:solidFill>
                  <a:srgbClr val="000000"/>
                </a:solidFill>
                <a:effectLst/>
                <a:latin typeface="Space Grotesk"/>
              </a:rPr>
              <a:t>Axie Infinity</a:t>
            </a:r>
          </a:p>
          <a:p>
            <a:r>
              <a:rPr lang="pl-PL" b="1" i="0" u="none" strike="noStrike" dirty="0">
                <a:solidFill>
                  <a:srgbClr val="000000"/>
                </a:solidFill>
                <a:effectLst/>
                <a:latin typeface="Space Grotesk"/>
              </a:rPr>
              <a:t>Rarible</a:t>
            </a:r>
          </a:p>
          <a:p>
            <a:r>
              <a:rPr lang="pl-PL" b="1" i="0" u="none" strike="noStrike" dirty="0">
                <a:solidFill>
                  <a:srgbClr val="000000"/>
                </a:solidFill>
                <a:effectLst/>
                <a:latin typeface="Space Grotesk"/>
              </a:rPr>
              <a:t>SuperRare</a:t>
            </a:r>
          </a:p>
          <a:p>
            <a:r>
              <a:rPr lang="pl-PL" b="1" i="0" u="none" strike="noStrike" dirty="0">
                <a:solidFill>
                  <a:srgbClr val="000000"/>
                </a:solidFill>
                <a:effectLst/>
                <a:latin typeface="Space Grotesk"/>
              </a:rPr>
              <a:t>Mintable</a:t>
            </a:r>
          </a:p>
          <a:p>
            <a:endParaRPr lang="pl-PL" b="1" dirty="0">
              <a:solidFill>
                <a:srgbClr val="000000"/>
              </a:solidFill>
              <a:latin typeface="Space Grotesk"/>
            </a:endParaRPr>
          </a:p>
          <a:p>
            <a:pPr marL="0" indent="0">
              <a:buNone/>
            </a:pPr>
            <a:r>
              <a:rPr lang="pl-PL" b="1" i="0" u="none" strike="noStrike" dirty="0">
                <a:solidFill>
                  <a:srgbClr val="000000"/>
                </a:solidFill>
                <a:effectLst/>
                <a:latin typeface="Space Grotesk"/>
              </a:rPr>
              <a:t>Aukcje sztuki NFT</a:t>
            </a:r>
          </a:p>
          <a:p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5736565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51525"/>
          </a:xfrm>
        </p:spPr>
        <p:txBody>
          <a:bodyPr>
            <a:normAutofit/>
          </a:bodyPr>
          <a:lstStyle/>
          <a:p>
            <a:r>
              <a:rPr lang="pl-PL" dirty="0" err="1"/>
              <a:t>Kryptowaluty</a:t>
            </a:r>
            <a:endParaRPr lang="pl-PL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5212822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Kryptowaluty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Posiadamy różne </a:t>
            </a:r>
            <a:r>
              <a:rPr lang="pl-PL" b="1" dirty="0" err="1"/>
              <a:t>kryptowaluty</a:t>
            </a:r>
            <a:r>
              <a:rPr lang="pl-PL" b="1" dirty="0"/>
              <a:t>, chociaż pierwszy raz </a:t>
            </a:r>
            <a:r>
              <a:rPr lang="pl-PL" b="1" dirty="0" err="1"/>
              <a:t>blockchain</a:t>
            </a:r>
            <a:r>
              <a:rPr lang="pl-PL" b="1" dirty="0"/>
              <a:t> był zastosowany w </a:t>
            </a:r>
            <a:r>
              <a:rPr lang="pl-PL" b="1" dirty="0" err="1"/>
              <a:t>Bitcoin</a:t>
            </a:r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18599084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Najbardziej popularne </a:t>
            </a:r>
            <a:r>
              <a:rPr lang="pl-PL" dirty="0" err="1"/>
              <a:t>kryptowaluty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 err="1"/>
              <a:t>Bitcoin</a:t>
            </a:r>
            <a:r>
              <a:rPr lang="pl-PL" b="1" dirty="0"/>
              <a:t> (BTC)</a:t>
            </a:r>
          </a:p>
          <a:p>
            <a:r>
              <a:rPr lang="pl-PL" b="1" dirty="0" err="1">
                <a:highlight>
                  <a:srgbClr val="FFFF00"/>
                </a:highlight>
              </a:rPr>
              <a:t>Ethereum</a:t>
            </a:r>
            <a:r>
              <a:rPr lang="pl-PL" b="1" dirty="0">
                <a:highlight>
                  <a:srgbClr val="FFFF00"/>
                </a:highlight>
              </a:rPr>
              <a:t> (ETH)</a:t>
            </a:r>
          </a:p>
          <a:p>
            <a:r>
              <a:rPr lang="pl-PL" b="1" dirty="0" err="1">
                <a:highlight>
                  <a:srgbClr val="FFFF00"/>
                </a:highlight>
              </a:rPr>
              <a:t>Cardano</a:t>
            </a:r>
            <a:r>
              <a:rPr lang="pl-PL" b="1" dirty="0">
                <a:highlight>
                  <a:srgbClr val="FFFF00"/>
                </a:highlight>
              </a:rPr>
              <a:t> (ADA)</a:t>
            </a:r>
          </a:p>
          <a:p>
            <a:r>
              <a:rPr lang="pl-PL" b="1" dirty="0" err="1"/>
              <a:t>Polkadot</a:t>
            </a:r>
            <a:r>
              <a:rPr lang="pl-PL" b="1" dirty="0"/>
              <a:t> (DOT)</a:t>
            </a:r>
          </a:p>
          <a:p>
            <a:r>
              <a:rPr lang="pl-PL" b="1" dirty="0"/>
              <a:t>Solana (SOL)</a:t>
            </a:r>
          </a:p>
          <a:p>
            <a:r>
              <a:rPr lang="pl-PL" b="1" dirty="0"/>
              <a:t>XRP (XRP)</a:t>
            </a:r>
          </a:p>
          <a:p>
            <a:r>
              <a:rPr lang="pl-PL" b="1" dirty="0" err="1"/>
              <a:t>Tether</a:t>
            </a:r>
            <a:r>
              <a:rPr lang="pl-PL" b="1" dirty="0"/>
              <a:t> (USDT)</a:t>
            </a:r>
          </a:p>
          <a:p>
            <a:r>
              <a:rPr lang="pl-PL" b="1" dirty="0" err="1"/>
              <a:t>Uniswap</a:t>
            </a:r>
            <a:r>
              <a:rPr lang="pl-PL" b="1" dirty="0"/>
              <a:t> (UNI)</a:t>
            </a:r>
          </a:p>
          <a:p>
            <a:r>
              <a:rPr lang="pl-PL" b="1" dirty="0" err="1"/>
              <a:t>Stellar</a:t>
            </a:r>
            <a:r>
              <a:rPr lang="pl-PL" b="1" dirty="0"/>
              <a:t> (XLM)</a:t>
            </a:r>
          </a:p>
          <a:p>
            <a:r>
              <a:rPr lang="pl-PL" b="1" dirty="0" err="1"/>
              <a:t>Chia</a:t>
            </a:r>
            <a:r>
              <a:rPr lang="pl-PL" b="1" dirty="0"/>
              <a:t> (XCH)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6380612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kryptowaluty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/>
              <a:t>Ich cechą charakterystyczną jest podatność na wahania kursowe</a:t>
            </a:r>
          </a:p>
          <a:p>
            <a:r>
              <a:rPr lang="pl-PL" b="1" dirty="0"/>
              <a:t>Jeżeli chcemy poznać charakterystykę danej </a:t>
            </a:r>
            <a:r>
              <a:rPr lang="pl-PL" b="1" dirty="0" err="1"/>
              <a:t>kryptowaluty</a:t>
            </a:r>
            <a:r>
              <a:rPr lang="pl-PL" b="1" dirty="0"/>
              <a:t>, powinniśmy sięgnąć do tzw. </a:t>
            </a:r>
            <a:r>
              <a:rPr lang="pl-PL" b="1" dirty="0" err="1">
                <a:highlight>
                  <a:srgbClr val="FFFF00"/>
                </a:highlight>
              </a:rPr>
              <a:t>Whitepaper</a:t>
            </a:r>
            <a:r>
              <a:rPr lang="pl-PL" b="1" dirty="0">
                <a:highlight>
                  <a:srgbClr val="FFFF00"/>
                </a:highlight>
              </a:rPr>
              <a:t> </a:t>
            </a:r>
          </a:p>
          <a:p>
            <a:r>
              <a:rPr lang="pl-PL" b="1" dirty="0" err="1"/>
              <a:t>Kryptowaluty</a:t>
            </a:r>
            <a:r>
              <a:rPr lang="pl-PL" b="1" dirty="0"/>
              <a:t> kupujemy na specjalnych giełdach, najpopularniejszą z nich jest </a:t>
            </a:r>
            <a:r>
              <a:rPr lang="pl-PL" b="1" dirty="0" err="1"/>
              <a:t>Binance</a:t>
            </a:r>
            <a:endParaRPr lang="pl-PL" b="1" dirty="0"/>
          </a:p>
          <a:p>
            <a:r>
              <a:rPr lang="pl-PL" b="1" dirty="0"/>
              <a:t>Kupowanie na niej przypomina obrót akcjami na giełdzie.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2704668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Przechowywanie </a:t>
            </a:r>
            <a:r>
              <a:rPr lang="pl-PL" dirty="0" err="1"/>
              <a:t>kryptowalut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err="1"/>
              <a:t>Kryptowaluty</a:t>
            </a:r>
            <a:r>
              <a:rPr lang="pl-PL" b="1" dirty="0"/>
              <a:t> przechowujemy w portfelu wirtualnym (np. </a:t>
            </a:r>
            <a:r>
              <a:rPr lang="pl-PL" b="1" dirty="0" err="1"/>
              <a:t>Coins</a:t>
            </a:r>
            <a:r>
              <a:rPr lang="pl-PL" b="1" dirty="0"/>
              <a:t> lub </a:t>
            </a:r>
            <a:r>
              <a:rPr lang="pl-PL" b="1" dirty="0" err="1"/>
              <a:t>Ledger</a:t>
            </a:r>
            <a:r>
              <a:rPr lang="pl-PL" b="1" dirty="0"/>
              <a:t> </a:t>
            </a:r>
            <a:r>
              <a:rPr lang="pl-PL" b="1" dirty="0" err="1"/>
              <a:t>Vault</a:t>
            </a:r>
            <a:r>
              <a:rPr lang="pl-PL" b="1" dirty="0"/>
              <a:t>)</a:t>
            </a:r>
          </a:p>
          <a:p>
            <a:r>
              <a:rPr lang="pl-PL" b="1" dirty="0"/>
              <a:t>Lub w portfelu fizycznym (przypominający dysk zewnętrzny)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1283996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Korelacja z </a:t>
            </a:r>
            <a:r>
              <a:rPr lang="pl-PL" dirty="0" err="1"/>
              <a:t>blockchainem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Rozproszony rejestr </a:t>
            </a:r>
            <a:r>
              <a:rPr lang="pl-PL" b="1" dirty="0" err="1"/>
              <a:t>blockchain</a:t>
            </a:r>
            <a:r>
              <a:rPr lang="pl-PL" b="1" dirty="0"/>
              <a:t> pozwala na szybkie rejestrowanie transakcji.</a:t>
            </a:r>
          </a:p>
          <a:p>
            <a:r>
              <a:rPr lang="pl-PL" b="1" dirty="0"/>
              <a:t>W samym </a:t>
            </a:r>
            <a:r>
              <a:rPr lang="pl-PL" b="1" dirty="0" err="1"/>
              <a:t>blockchainie</a:t>
            </a:r>
            <a:r>
              <a:rPr lang="pl-PL" b="1" dirty="0"/>
              <a:t> jest również wykopywany </a:t>
            </a:r>
            <a:r>
              <a:rPr lang="pl-PL" b="1" dirty="0" err="1"/>
              <a:t>bitcoiny</a:t>
            </a:r>
            <a:r>
              <a:rPr lang="pl-PL" b="1" dirty="0"/>
              <a:t> pamiętać, że BTC jest </a:t>
            </a:r>
            <a:r>
              <a:rPr lang="pl-PL" b="1" dirty="0" err="1"/>
              <a:t>kryptowalutą</a:t>
            </a:r>
            <a:r>
              <a:rPr lang="pl-PL" b="1" dirty="0"/>
              <a:t> o skończonej liczbie. „wydobywanie jej” zakończy się koło 2140 r.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39551553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Ostatnie doniesienia z rynku </a:t>
            </a:r>
            <a:r>
              <a:rPr lang="pl-PL" dirty="0" err="1"/>
              <a:t>kryptowalut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W 2022 r. rynek </a:t>
            </a:r>
            <a:r>
              <a:rPr lang="pl-PL" b="1" dirty="0" err="1"/>
              <a:t>kryptowalut</a:t>
            </a:r>
            <a:r>
              <a:rPr lang="pl-PL" b="1" dirty="0"/>
              <a:t> zmniejszył się o ok. 1,5 bln dolarów.</a:t>
            </a:r>
          </a:p>
          <a:p>
            <a:r>
              <a:rPr lang="pl-PL" b="1" dirty="0"/>
              <a:t>Indeks MVDA25 stracił na wartości 75%</a:t>
            </a:r>
          </a:p>
          <a:p>
            <a:r>
              <a:rPr lang="pl-PL" b="1" dirty="0"/>
              <a:t>Według prognoz możliwe będą dalsze spadki.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71186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Mechanizm działania </a:t>
            </a:r>
            <a:r>
              <a:rPr lang="pl-PL" dirty="0" err="1"/>
              <a:t>blockchain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Jego podstawowym elementem jest transakcja.</a:t>
            </a:r>
          </a:p>
          <a:p>
            <a:r>
              <a:rPr lang="pl-PL" b="1" dirty="0"/>
              <a:t>Transakcje tworzą bloki poprzez swoją wielość.</a:t>
            </a:r>
          </a:p>
          <a:p>
            <a:r>
              <a:rPr lang="pl-PL" b="1" dirty="0"/>
              <a:t>Tworzenie nowych bloków nazywane jest „Górnictwem”.</a:t>
            </a:r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40043276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Problemy prawne </a:t>
            </a:r>
            <a:r>
              <a:rPr lang="pl-PL" dirty="0" err="1"/>
              <a:t>kryptowalut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Licencja na oprogramowanie</a:t>
            </a:r>
          </a:p>
          <a:p>
            <a:r>
              <a:rPr lang="pl-PL" b="1" dirty="0"/>
              <a:t>Umowy pomiędzy ”górnikami”, dysponentami </a:t>
            </a:r>
            <a:r>
              <a:rPr lang="pl-PL" b="1" dirty="0" err="1"/>
              <a:t>bitcoina</a:t>
            </a:r>
            <a:r>
              <a:rPr lang="pl-PL" b="1" dirty="0"/>
              <a:t>, przedsiębiorcami pośredniczącymi w czynnościach związanych z </a:t>
            </a:r>
            <a:r>
              <a:rPr lang="pl-PL" b="1" dirty="0" err="1"/>
              <a:t>bitcoinem</a:t>
            </a:r>
            <a:r>
              <a:rPr lang="pl-PL" b="1" dirty="0"/>
              <a:t>, umowy o wspólne kopanie</a:t>
            </a:r>
          </a:p>
          <a:p>
            <a:r>
              <a:rPr lang="pl-PL" b="1" dirty="0"/>
              <a:t>Regulacje giełd </a:t>
            </a:r>
            <a:r>
              <a:rPr lang="pl-PL" b="1" dirty="0" err="1"/>
              <a:t>kryptowalut</a:t>
            </a:r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9634664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Problemy prawne </a:t>
            </a:r>
            <a:r>
              <a:rPr lang="pl-PL" dirty="0" err="1"/>
              <a:t>kryptowalut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err="1"/>
              <a:t>Kryptowaluta</a:t>
            </a:r>
            <a:r>
              <a:rPr lang="pl-PL" sz="2400" dirty="0"/>
              <a:t> jest mieniem w rozumieniu 44 KC</a:t>
            </a:r>
          </a:p>
          <a:p>
            <a:r>
              <a:rPr lang="pl-PL" sz="2400" dirty="0"/>
              <a:t>Nie jest rzeczą w rozumieniu art. 45 KC</a:t>
            </a:r>
          </a:p>
          <a:p>
            <a:r>
              <a:rPr lang="pl-PL" sz="2400" dirty="0" err="1">
                <a:effectLst/>
                <a:latin typeface="BookAntiqua"/>
              </a:rPr>
              <a:t>Czynnośc</a:t>
            </a:r>
            <a:r>
              <a:rPr lang="pl-PL" sz="2400" dirty="0">
                <a:effectLst/>
                <a:latin typeface="BookAntiqua"/>
              </a:rPr>
              <a:t>́ </a:t>
            </a:r>
            <a:r>
              <a:rPr lang="pl-PL" sz="2400" dirty="0" err="1">
                <a:effectLst/>
                <a:latin typeface="BookAntiqua"/>
              </a:rPr>
              <a:t>zobowiązująca</a:t>
            </a:r>
            <a:r>
              <a:rPr lang="pl-PL" sz="2400" dirty="0">
                <a:effectLst/>
                <a:latin typeface="BookAntiqua"/>
              </a:rPr>
              <a:t> do </a:t>
            </a:r>
            <a:r>
              <a:rPr lang="pl-PL" sz="2400" dirty="0" err="1">
                <a:effectLst/>
                <a:latin typeface="BookAntiqua"/>
              </a:rPr>
              <a:t>rozporządzenia</a:t>
            </a:r>
            <a:r>
              <a:rPr lang="pl-PL" sz="2400" dirty="0">
                <a:effectLst/>
                <a:latin typeface="BookAntiqua"/>
              </a:rPr>
              <a:t> </a:t>
            </a:r>
            <a:r>
              <a:rPr lang="pl-PL" sz="2400" dirty="0" err="1">
                <a:effectLst/>
                <a:latin typeface="BookAntiqua"/>
              </a:rPr>
              <a:t>bitcoinem</a:t>
            </a:r>
            <a:r>
              <a:rPr lang="pl-PL" sz="2400" dirty="0">
                <a:effectLst/>
                <a:latin typeface="BookAntiqua"/>
              </a:rPr>
              <a:t> nie wywołuje skutku </a:t>
            </a:r>
            <a:r>
              <a:rPr lang="pl-PL" sz="2400" dirty="0" err="1">
                <a:effectLst/>
                <a:latin typeface="BookAntiqua"/>
              </a:rPr>
              <a:t>rozporządzającego</a:t>
            </a:r>
            <a:r>
              <a:rPr lang="pl-PL" sz="2400" dirty="0">
                <a:effectLst/>
                <a:latin typeface="BookAntiqua"/>
              </a:rPr>
              <a:t> na </a:t>
            </a:r>
            <a:r>
              <a:rPr lang="pl-PL" sz="2400" dirty="0" err="1">
                <a:effectLst/>
                <a:latin typeface="BookAntiqua"/>
              </a:rPr>
              <a:t>podsta</a:t>
            </a:r>
            <a:r>
              <a:rPr lang="pl-PL" sz="2400" dirty="0">
                <a:effectLst/>
                <a:latin typeface="BookAntiqua"/>
              </a:rPr>
              <a:t>- wie art. 155 § 1 KC </a:t>
            </a:r>
          </a:p>
          <a:p>
            <a:r>
              <a:rPr lang="pl-PL" sz="2400" dirty="0">
                <a:effectLst/>
                <a:latin typeface="BookAntiqua"/>
              </a:rPr>
              <a:t>Prawna podstawy </a:t>
            </a:r>
            <a:r>
              <a:rPr lang="pl-PL" sz="2400" dirty="0" err="1">
                <a:effectLst/>
                <a:latin typeface="BookAntiqua"/>
              </a:rPr>
              <a:t>rozporządzenia</a:t>
            </a:r>
            <a:r>
              <a:rPr lang="pl-PL" sz="2400" dirty="0">
                <a:effectLst/>
                <a:latin typeface="BookAntiqua"/>
              </a:rPr>
              <a:t> </a:t>
            </a:r>
            <a:r>
              <a:rPr lang="pl-PL" sz="2400" dirty="0" err="1">
                <a:effectLst/>
                <a:latin typeface="BookAntiqua"/>
              </a:rPr>
              <a:t>bitcoinem</a:t>
            </a:r>
            <a:r>
              <a:rPr lang="pl-PL" sz="2400" dirty="0">
                <a:effectLst/>
                <a:latin typeface="BookAntiqua"/>
              </a:rPr>
              <a:t> art. 510 § 1 KC</a:t>
            </a:r>
          </a:p>
          <a:p>
            <a:r>
              <a:rPr lang="pl-PL" sz="2400" dirty="0">
                <a:latin typeface="BookAntiqua"/>
              </a:rPr>
              <a:t>P</a:t>
            </a:r>
            <a:r>
              <a:rPr lang="pl-PL" sz="2400" dirty="0">
                <a:effectLst/>
                <a:latin typeface="BookAntiqua"/>
              </a:rPr>
              <a:t>odstawa zakwalifikowania </a:t>
            </a:r>
            <a:r>
              <a:rPr lang="pl-PL" sz="2400" dirty="0" err="1">
                <a:effectLst/>
                <a:latin typeface="BookAntiqua"/>
              </a:rPr>
              <a:t>czynności</a:t>
            </a:r>
            <a:r>
              <a:rPr lang="pl-PL" sz="2400" dirty="0">
                <a:effectLst/>
                <a:latin typeface="BookAntiqua"/>
              </a:rPr>
              <a:t> </a:t>
            </a:r>
            <a:r>
              <a:rPr lang="pl-PL" sz="2400" dirty="0" err="1">
                <a:effectLst/>
                <a:latin typeface="BookAntiqua"/>
              </a:rPr>
              <a:t>zobowiązujących</a:t>
            </a:r>
            <a:r>
              <a:rPr lang="pl-PL" sz="2400" dirty="0">
                <a:effectLst/>
                <a:latin typeface="BookAntiqua"/>
              </a:rPr>
              <a:t> do </a:t>
            </a:r>
            <a:r>
              <a:rPr lang="pl-PL" sz="2400" dirty="0" err="1">
                <a:effectLst/>
                <a:latin typeface="BookAntiqua"/>
              </a:rPr>
              <a:t>rozporządzenia</a:t>
            </a:r>
            <a:r>
              <a:rPr lang="pl-PL" sz="2400" dirty="0">
                <a:effectLst/>
                <a:latin typeface="BookAntiqua"/>
              </a:rPr>
              <a:t> </a:t>
            </a:r>
            <a:r>
              <a:rPr lang="pl-PL" sz="2400" dirty="0" err="1">
                <a:effectLst/>
                <a:latin typeface="BookAntiqua"/>
              </a:rPr>
              <a:t>bitcoinem</a:t>
            </a:r>
            <a:r>
              <a:rPr lang="pl-PL" sz="2400" dirty="0">
                <a:effectLst/>
                <a:latin typeface="BookAntiqua"/>
              </a:rPr>
              <a:t> </a:t>
            </a:r>
            <a:r>
              <a:rPr lang="pl-PL" sz="2400" dirty="0" err="1">
                <a:effectLst/>
                <a:latin typeface="BookAntiqua"/>
              </a:rPr>
              <a:t>iako</a:t>
            </a:r>
            <a:r>
              <a:rPr lang="pl-PL" sz="2400" dirty="0">
                <a:effectLst/>
                <a:latin typeface="BookAntiqua"/>
              </a:rPr>
              <a:t> umowa </a:t>
            </a:r>
            <a:r>
              <a:rPr lang="pl-PL" sz="2400" dirty="0" err="1">
                <a:effectLst/>
                <a:latin typeface="BookAntiqua"/>
              </a:rPr>
              <a:t>sprzedaży</a:t>
            </a:r>
            <a:r>
              <a:rPr lang="pl-PL" sz="2400" dirty="0">
                <a:effectLst/>
                <a:latin typeface="BookAntiqua"/>
              </a:rPr>
              <a:t> w przepisie art. 555 KC </a:t>
            </a:r>
          </a:p>
          <a:p>
            <a:endParaRPr lang="pl-PL" sz="800" dirty="0">
              <a:effectLst/>
            </a:endParaRPr>
          </a:p>
          <a:p>
            <a:endParaRPr lang="pl-PL" sz="800" dirty="0"/>
          </a:p>
          <a:p>
            <a:r>
              <a:rPr lang="pl-PL" sz="800" dirty="0">
                <a:effectLst/>
              </a:rPr>
              <a:t>Źródło: K. </a:t>
            </a:r>
            <a:r>
              <a:rPr lang="pl-PL" sz="800" dirty="0" err="1">
                <a:effectLst/>
              </a:rPr>
              <a:t>Zachrzewski</a:t>
            </a:r>
            <a:r>
              <a:rPr lang="pl-PL" sz="800" dirty="0">
                <a:effectLst/>
              </a:rPr>
              <a:t>, </a:t>
            </a:r>
            <a:r>
              <a:rPr lang="pl-PL" sz="800" i="1" dirty="0" err="1">
                <a:effectLst/>
              </a:rPr>
              <a:t>Bitcoin</a:t>
            </a:r>
            <a:r>
              <a:rPr lang="pl-PL" sz="800" i="1" dirty="0">
                <a:effectLst/>
              </a:rPr>
              <a:t> jako przedmiot stosunków prawa prywatnego</a:t>
            </a:r>
            <a:r>
              <a:rPr lang="pl-PL" sz="800" dirty="0">
                <a:effectLst/>
              </a:rPr>
              <a:t>, Monito</a:t>
            </a:r>
            <a:r>
              <a:rPr lang="pl-PL" sz="800" dirty="0"/>
              <a:t>r Prawniczy 21/2014, s. 1132-1139</a:t>
            </a:r>
            <a:endParaRPr lang="pl-PL" sz="800" dirty="0">
              <a:effectLst/>
            </a:endParaRPr>
          </a:p>
          <a:p>
            <a:endParaRPr lang="pl-PL" dirty="0">
              <a:effectLst/>
            </a:endParaRPr>
          </a:p>
          <a:p>
            <a:endParaRPr lang="pl-PL" b="1" dirty="0"/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1771127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Literatura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/>
              <a:t>K. Stępniak, Zasada tajności głosowania w Konstytucji Rzeczypospolitej Polskiej a możliwość implementacji głosowania powszechnego z wykorzystaniem e-</a:t>
            </a:r>
            <a:r>
              <a:rPr lang="pl-PL" b="1" dirty="0" err="1"/>
              <a:t>votingu</a:t>
            </a:r>
            <a:r>
              <a:rPr lang="pl-PL" b="1" dirty="0"/>
              <a:t> opartego na technologii </a:t>
            </a:r>
            <a:r>
              <a:rPr lang="pl-PL" b="1" dirty="0" err="1"/>
              <a:t>blockchain</a:t>
            </a:r>
            <a:r>
              <a:rPr lang="pl-PL" b="1" dirty="0"/>
              <a:t>, „Przegląd Prawa Konstytucyjnego” 2022, nr 1.</a:t>
            </a:r>
          </a:p>
          <a:p>
            <a:r>
              <a:rPr lang="pl-PL" b="1" dirty="0"/>
              <a:t>D. Szostek, </a:t>
            </a:r>
            <a:r>
              <a:rPr lang="pl-PL" b="1" dirty="0" err="1"/>
              <a:t>Blockchain</a:t>
            </a:r>
            <a:r>
              <a:rPr lang="pl-PL" b="1" dirty="0"/>
              <a:t> a prawo, Warszawa 2018</a:t>
            </a:r>
          </a:p>
          <a:p>
            <a:r>
              <a:rPr lang="pl-PL" b="1" dirty="0"/>
              <a:t>K. Ciupa, Warianty zastosowania koncepcji </a:t>
            </a:r>
            <a:r>
              <a:rPr lang="pl-PL" b="1" dirty="0" err="1"/>
              <a:t>blockchain</a:t>
            </a:r>
            <a:r>
              <a:rPr lang="pl-PL" b="1" dirty="0"/>
              <a:t> a modele ich doboru, „Studia i Prace Kolegium Zarządzania i Finansów”, z. 173.</a:t>
            </a:r>
          </a:p>
          <a:p>
            <a:r>
              <a:rPr lang="pl-PL" b="1" dirty="0"/>
              <a:t>A. </a:t>
            </a:r>
            <a:r>
              <a:rPr lang="pl-PL" b="1" dirty="0" err="1"/>
              <a:t>Bekhta</a:t>
            </a:r>
            <a:r>
              <a:rPr lang="pl-PL" b="1" dirty="0"/>
              <a:t>, </a:t>
            </a:r>
            <a:r>
              <a:rPr lang="pl-PL" b="1" dirty="0" err="1"/>
              <a:t>Blockchain</a:t>
            </a:r>
            <a:r>
              <a:rPr lang="pl-PL" b="1" dirty="0"/>
              <a:t>: możliwości i wyzwania dla sektora publicznego.</a:t>
            </a:r>
          </a:p>
          <a:p>
            <a:r>
              <a:rPr lang="pl-PL" b="1" dirty="0"/>
              <a:t>https://www.benchmark.pl/testy_i_recenzje/top-10-kryptowalut.html</a:t>
            </a:r>
          </a:p>
          <a:p>
            <a:endParaRPr lang="pl-PL" b="1" dirty="0"/>
          </a:p>
          <a:p>
            <a:r>
              <a:rPr lang="pl-PL" b="1" dirty="0"/>
              <a:t>A także literatura wskazana na poszczególnych slajdach.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1892994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xmlns="" id="{A3E6DFE1-DF4D-5A27-04AE-8BFBD62F742E}"/>
              </a:ext>
            </a:extLst>
          </p:cNvPr>
          <p:cNvSpPr txBox="1">
            <a:spLocks/>
          </p:cNvSpPr>
          <p:nvPr/>
        </p:nvSpPr>
        <p:spPr>
          <a:xfrm>
            <a:off x="683568" y="0"/>
            <a:ext cx="7772400" cy="2907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600" b="1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Prawna obsługa projektów opartych na technologii </a:t>
            </a:r>
            <a:r>
              <a:rPr lang="pl-PL" sz="9600" b="1" i="1" kern="15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blockchain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xmlns="" id="{BBCBE2F0-6BE5-AC7E-2A42-CABCF45F5DDC}"/>
              </a:ext>
            </a:extLst>
          </p:cNvPr>
          <p:cNvSpPr txBox="1">
            <a:spLocks/>
          </p:cNvSpPr>
          <p:nvPr/>
        </p:nvSpPr>
        <p:spPr>
          <a:xfrm>
            <a:off x="683568" y="3140968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 Kamil Stępniak</a:t>
            </a:r>
          </a:p>
          <a:p>
            <a:pPr marL="342900" lvl="0" indent="-342900">
              <a:spcBef>
                <a:spcPct val="20000"/>
              </a:spcBef>
            </a:pPr>
            <a:r>
              <a:rPr lang="pl-PL" sz="3200" dirty="0"/>
              <a:t>E-mail: </a:t>
            </a:r>
            <a:r>
              <a:rPr lang="pl-PL" sz="3200" dirty="0">
                <a:hlinkClick r:id="rId2"/>
              </a:rPr>
              <a:t>kamilstepniak@o2.pl</a:t>
            </a:r>
            <a:endParaRPr lang="pl-PL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Górnictwo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/>
              <a:t>Proces </a:t>
            </a:r>
            <a:r>
              <a:rPr lang="pl-PL" b="1" dirty="0">
                <a:highlight>
                  <a:srgbClr val="FFFF00"/>
                </a:highlight>
              </a:rPr>
              <a:t>walidacji i konsensusu </a:t>
            </a:r>
            <a:r>
              <a:rPr lang="pl-PL" b="1" dirty="0"/>
              <a:t>jest przeprowadzany przez </a:t>
            </a:r>
            <a:r>
              <a:rPr lang="pl-PL" b="1" dirty="0">
                <a:highlight>
                  <a:srgbClr val="FFFF00"/>
                </a:highlight>
              </a:rPr>
              <a:t>węzły (</a:t>
            </a:r>
            <a:r>
              <a:rPr lang="pl-PL" b="1" dirty="0" err="1">
                <a:highlight>
                  <a:srgbClr val="FFFF00"/>
                </a:highlight>
              </a:rPr>
              <a:t>nodes</a:t>
            </a:r>
            <a:r>
              <a:rPr lang="pl-PL" b="1" dirty="0">
                <a:highlight>
                  <a:srgbClr val="FFFF00"/>
                </a:highlight>
              </a:rPr>
              <a:t>)  </a:t>
            </a:r>
            <a:r>
              <a:rPr lang="pl-PL" b="1" dirty="0"/>
              <a:t>przez podmioty zwane </a:t>
            </a:r>
            <a:r>
              <a:rPr lang="pl-PL" b="1" dirty="0">
                <a:highlight>
                  <a:srgbClr val="FFFF00"/>
                </a:highlight>
              </a:rPr>
              <a:t>górnikami (</a:t>
            </a:r>
            <a:r>
              <a:rPr lang="pl-PL" b="1" dirty="0" err="1">
                <a:highlight>
                  <a:srgbClr val="FFFF00"/>
                </a:highlight>
              </a:rPr>
              <a:t>miners</a:t>
            </a:r>
            <a:r>
              <a:rPr lang="pl-PL" b="1" dirty="0">
                <a:highlight>
                  <a:srgbClr val="FFFF00"/>
                </a:highlight>
              </a:rPr>
              <a:t>).</a:t>
            </a:r>
          </a:p>
          <a:p>
            <a:r>
              <a:rPr lang="pl-PL" b="1" dirty="0"/>
              <a:t>Rolę tę pełnią osoby fizyczne lub prawne, które będąc członkami danej sieci konkurują ze sobą wzajemnie w zakresie potwierdzenia jak największej liczby transakcji. Jest to tzw. </a:t>
            </a:r>
            <a:r>
              <a:rPr lang="pl-PL" b="1" dirty="0">
                <a:highlight>
                  <a:srgbClr val="FFFF00"/>
                </a:highlight>
              </a:rPr>
              <a:t>Proces „dowodu pracy” </a:t>
            </a:r>
            <a:r>
              <a:rPr lang="pl-PL" b="1" dirty="0"/>
              <a:t>(proof of </a:t>
            </a:r>
            <a:r>
              <a:rPr lang="pl-PL" b="1" dirty="0" err="1"/>
              <a:t>work</a:t>
            </a:r>
            <a:r>
              <a:rPr lang="pl-PL" b="1" dirty="0"/>
              <a:t>). Stanowi on algorytm konsensusu.</a:t>
            </a:r>
          </a:p>
          <a:p>
            <a:r>
              <a:rPr lang="pl-PL" b="1" dirty="0"/>
              <a:t>Do konkurowania w niniejszym zakresie podmioty te wykorzystują komputery o dużej mocy obliczeniowej.</a:t>
            </a:r>
          </a:p>
          <a:p>
            <a:r>
              <a:rPr lang="pl-PL" b="1" dirty="0"/>
              <a:t>Za tak wykonaną pracę górnicy otrzymują wynagrodzenie w postaci </a:t>
            </a:r>
            <a:r>
              <a:rPr lang="pl-PL" b="1" dirty="0" err="1"/>
              <a:t>kryptowalut</a:t>
            </a:r>
            <a:r>
              <a:rPr lang="pl-PL" b="1" dirty="0"/>
              <a:t>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17069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Funkcjonowanie </a:t>
            </a:r>
            <a:r>
              <a:rPr lang="pl-PL" dirty="0" err="1"/>
              <a:t>blockchain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W </a:t>
            </a:r>
            <a:r>
              <a:rPr lang="pl-PL" b="1" dirty="0" err="1"/>
              <a:t>blockchain</a:t>
            </a:r>
            <a:r>
              <a:rPr lang="pl-PL" b="1" dirty="0"/>
              <a:t> wszystkie transakcje są szyfrowane oraz przechowywane jednocześnie u wszystkich członków sieci (rejestr rozproszony)</a:t>
            </a:r>
          </a:p>
          <a:p>
            <a:r>
              <a:rPr lang="pl-PL" b="1" dirty="0"/>
              <a:t>Każdy nowy blok zawiera oznaczenie czasu utworzenia oraz link do poprzedniego bloku.</a:t>
            </a:r>
          </a:p>
        </p:txBody>
      </p:sp>
      <p:sp>
        <p:nvSpPr>
          <p:cNvPr id="5" name="Schemat blokowy: karta 4"/>
          <p:cNvSpPr/>
          <p:nvPr/>
        </p:nvSpPr>
        <p:spPr>
          <a:xfrm>
            <a:off x="5004048" y="6294167"/>
            <a:ext cx="4139952" cy="432048"/>
          </a:xfrm>
          <a:prstGeom prst="flowChartPunchedCard">
            <a:avLst/>
          </a:prstGeom>
          <a:solidFill>
            <a:srgbClr val="1E795A"/>
          </a:solidFill>
          <a:ln>
            <a:solidFill>
              <a:srgbClr val="1E7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2BBA9DB-7D01-1912-A773-96C0548A19EF}"/>
              </a:ext>
            </a:extLst>
          </p:cNvPr>
          <p:cNvSpPr txBox="1"/>
          <p:nvPr/>
        </p:nvSpPr>
        <p:spPr>
          <a:xfrm>
            <a:off x="5652120" y="629416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Prawna obsługa projektów opartych na technologii </a:t>
            </a:r>
            <a:r>
              <a:rPr lang="pl-PL" sz="1100" b="1" dirty="0" err="1">
                <a:solidFill>
                  <a:schemeClr val="bg1"/>
                </a:solidFill>
              </a:rPr>
              <a:t>blockchain</a:t>
            </a:r>
            <a:r>
              <a:rPr lang="pl-PL" sz="1100" b="1" dirty="0">
                <a:solidFill>
                  <a:schemeClr val="bg1"/>
                </a:solidFill>
              </a:rPr>
              <a:t> - </a:t>
            </a:r>
            <a:r>
              <a:rPr lang="pl-PL" sz="1100" dirty="0">
                <a:solidFill>
                  <a:schemeClr val="bg1"/>
                </a:solidFill>
              </a:rPr>
              <a:t>dr Kamil Stępniak </a:t>
            </a:r>
          </a:p>
        </p:txBody>
      </p:sp>
    </p:spTree>
    <p:extLst>
      <p:ext uri="{BB962C8B-B14F-4D97-AF65-F5344CB8AC3E}">
        <p14:creationId xmlns:p14="http://schemas.microsoft.com/office/powerpoint/2010/main" xmlns="" val="21411211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5408</TotalTime>
  <Words>3688</Words>
  <Application>Microsoft Office PowerPoint</Application>
  <PresentationFormat>Pokaz na ekranie (4:3)</PresentationFormat>
  <Paragraphs>438</Paragraphs>
  <Slides>73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73</vt:i4>
      </vt:variant>
    </vt:vector>
  </HeadingPairs>
  <TitlesOfParts>
    <vt:vector size="74" baseType="lpstr">
      <vt:lpstr>Motyw pakietu Office</vt:lpstr>
      <vt:lpstr>Prawna obsługa projektów opartych na technologii blockchain</vt:lpstr>
      <vt:lpstr>Wprowadzenie do technologii blockchain dla adwokatów</vt:lpstr>
      <vt:lpstr>Na czym polega technologia blockchain?</vt:lpstr>
      <vt:lpstr>Wprowadzenie do blockchain</vt:lpstr>
      <vt:lpstr>Wprowadzenie do blockchain</vt:lpstr>
      <vt:lpstr>Uproszczony sposób działania</vt:lpstr>
      <vt:lpstr>Mechanizm działania blockchain</vt:lpstr>
      <vt:lpstr>Górnictwo</vt:lpstr>
      <vt:lpstr>Funkcjonowanie blockchain</vt:lpstr>
      <vt:lpstr>Zasady działania blockchain wg S. Nakamoto</vt:lpstr>
      <vt:lpstr>Działanie blockchain</vt:lpstr>
      <vt:lpstr>Kryptografia – hashowanie</vt:lpstr>
      <vt:lpstr>Hashowanie – różne algorytmy słowo: mecenas</vt:lpstr>
      <vt:lpstr>Jak działa blockchain - praktyka</vt:lpstr>
      <vt:lpstr>Schemat</vt:lpstr>
      <vt:lpstr>Jak to działa?</vt:lpstr>
      <vt:lpstr>Kopanie oraz Proof of work</vt:lpstr>
      <vt:lpstr>Praca górników</vt:lpstr>
      <vt:lpstr>Zróżnicowanie systemów blockchain i ich systematyzacja</vt:lpstr>
      <vt:lpstr>Analiza technologii parametrów</vt:lpstr>
      <vt:lpstr>Rodzaje sieci</vt:lpstr>
      <vt:lpstr>Distributed Ledger Technology – technologia rozproszonego rejestru</vt:lpstr>
      <vt:lpstr>Relacja pomiędzy DLT a Blockchain</vt:lpstr>
      <vt:lpstr>Konsensus</vt:lpstr>
      <vt:lpstr>Blockchain – do czego może być wykorzystywany?</vt:lpstr>
      <vt:lpstr>Smart contract</vt:lpstr>
      <vt:lpstr>Czym jest smart contract?</vt:lpstr>
      <vt:lpstr>Próba definicji smart contract</vt:lpstr>
      <vt:lpstr>Jak działa smart contract?</vt:lpstr>
      <vt:lpstr>Przykładowe regulacje</vt:lpstr>
      <vt:lpstr>Na czym polega smart contact?</vt:lpstr>
      <vt:lpstr>Charakterystyka smart contract</vt:lpstr>
      <vt:lpstr>Prawna obsługa smart contracts</vt:lpstr>
      <vt:lpstr>Tworzenie smart contracts – perspektywa prawna</vt:lpstr>
      <vt:lpstr>Tworzenie smart contracts – perspektywa prawna</vt:lpstr>
      <vt:lpstr>Smart contract – wady i zalety</vt:lpstr>
      <vt:lpstr>Prawo autorskie</vt:lpstr>
      <vt:lpstr>Prawo autorskie</vt:lpstr>
      <vt:lpstr>Świadczenie usług drogą elektroniczną</vt:lpstr>
      <vt:lpstr>Kodeks cywilny</vt:lpstr>
      <vt:lpstr>Kodeks cywilny</vt:lpstr>
      <vt:lpstr>Zastosowanie smart contract w prawie polskim</vt:lpstr>
      <vt:lpstr>Tokeny i tokenizacja</vt:lpstr>
      <vt:lpstr>Tokenizacja</vt:lpstr>
      <vt:lpstr>Token a kryptowaluta</vt:lpstr>
      <vt:lpstr>Co podlega tokenizacji?</vt:lpstr>
      <vt:lpstr>Jakie są koszty tokenizacji?</vt:lpstr>
      <vt:lpstr>Rodzaje tokenów – wg KNF (stanowisko ws. wydawania i obrotu kryptoaktywami) </vt:lpstr>
      <vt:lpstr>Rodzaje tokenów</vt:lpstr>
      <vt:lpstr>Tokeny użytkowe</vt:lpstr>
      <vt:lpstr>UMOWY SAFT (Umowa sprzedaży przyszłych tokenów)</vt:lpstr>
      <vt:lpstr>Przykładowe postanowienia SAFT</vt:lpstr>
      <vt:lpstr>Przykładowe postanowienia SAFT</vt:lpstr>
      <vt:lpstr>Przykładowe postanowienia SAFT</vt:lpstr>
      <vt:lpstr>Przykładowe postanowienia SAFT</vt:lpstr>
      <vt:lpstr>Tokeny niezamienne NFT</vt:lpstr>
      <vt:lpstr>NFT, czyli non-fungible tokens</vt:lpstr>
      <vt:lpstr>Zastosowanie NFT</vt:lpstr>
      <vt:lpstr>NFT a rynek sztuki</vt:lpstr>
      <vt:lpstr>CryptoPunk #5822 - 23,7 mln $</vt:lpstr>
      <vt:lpstr>HUMAN ONE - 28,9 mln $</vt:lpstr>
      <vt:lpstr>Gdzie kupić NFT?</vt:lpstr>
      <vt:lpstr>Kryptowaluty</vt:lpstr>
      <vt:lpstr>Kryptowaluty</vt:lpstr>
      <vt:lpstr>Najbardziej popularne kryptowaluty</vt:lpstr>
      <vt:lpstr>kryptowaluty</vt:lpstr>
      <vt:lpstr>Przechowywanie kryptowalut</vt:lpstr>
      <vt:lpstr>Korelacja z blockchainem</vt:lpstr>
      <vt:lpstr>Ostatnie doniesienia z rynku kryptowalut</vt:lpstr>
      <vt:lpstr>Problemy prawne kryptowalut</vt:lpstr>
      <vt:lpstr>Problemy prawne kryptowalut</vt:lpstr>
      <vt:lpstr>Literatura</vt:lpstr>
      <vt:lpstr>Slajd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kamil</dc:creator>
  <cp:lastModifiedBy>agnieszka.przybylek</cp:lastModifiedBy>
  <cp:revision>27</cp:revision>
  <dcterms:created xsi:type="dcterms:W3CDTF">2020-11-04T12:15:51Z</dcterms:created>
  <dcterms:modified xsi:type="dcterms:W3CDTF">2023-01-24T08:07:49Z</dcterms:modified>
</cp:coreProperties>
</file>