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7" r:id="rId11"/>
    <p:sldId id="266" r:id="rId12"/>
    <p:sldId id="264" r:id="rId13"/>
    <p:sldId id="265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77"/>
    <p:restoredTop sz="93631"/>
  </p:normalViewPr>
  <p:slideViewPr>
    <p:cSldViewPr snapToGrid="0" snapToObjects="1">
      <p:cViewPr varScale="1">
        <p:scale>
          <a:sx n="124" d="100"/>
          <a:sy n="124" d="100"/>
        </p:scale>
        <p:origin x="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75D528-A832-8549-949C-15ADA944E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D04D75D-94B5-654F-BF99-95C695903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6FC3C2-1603-1846-892D-1977DB07F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08.07.2021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366A649-C1E8-BC45-B772-99546C26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1AF9A4-A019-624A-A585-3F5B74AFB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704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4D4817-2421-8E4D-A8BD-DAEAC702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C58E154-FBDD-C047-8A55-3E585B9DD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F95470-8AD2-8046-A9FC-8A1D36148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08.07.2021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3622D9-3803-7D48-99D3-8360B3A1A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B52C88-ACF0-6147-8480-181C2354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4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D355DA0-541E-414A-94CE-5C1309BEA6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F8EC539-7007-1A4B-824B-6DBD6042A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77C058-6A28-B743-BAD4-6B500281A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08.07.2021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EF9BB8-0E94-2040-92D5-6212E5DFA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ADB23C-B52F-EA46-99A4-55235D515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453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9B9451-D5FC-CA47-8468-4676691F3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BEA0E3-8A55-4D4A-BB80-430B63A4B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ABC0C3-F30D-4046-B3D7-F3B57EF93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08.07.2021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CCDEB8-1824-7346-95D7-B2538EBD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A7F087-E972-0B40-AD38-55CB87BB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908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921925-090E-6142-8A77-08E657F9B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68189E-4DEE-7A40-A3A7-68E2C5499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70C0D6-399C-6D4A-89A2-67AD6E863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08.07.2021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0A0EFD-1A00-F243-810D-62F503D9E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CBA848-4023-D343-9DCD-FA935852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29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9CAD82-E457-C646-A5C0-F12E6E70F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5FE3A4-3F52-2647-A8CB-38EC91506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A8794A6-25A3-F34D-AC70-766F77B58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C5B6BAF-6192-D346-B98A-C50C5243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08.07.2021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930DF63-C652-C940-BE83-3B449BF13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9274A8D-9093-6849-BEA7-D4DA6D016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745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D5F767-FA62-3D4B-B8F7-AF11E3DDE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E262E7-D70E-B54E-85D8-D70F550D6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E7676AD-FB14-9447-9E19-27F7EEACE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0C3D3C6-1833-AB45-80AF-FC6FC74F9C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F3CF0AE-7381-6D45-91BA-57D4A3B37D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B82BA31-1382-7746-AADD-A4081968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08.07.2021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2F8A7F2-4A72-6A43-A38C-883F1DB43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0A823A7-7430-FA44-9605-10DF9C6A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038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8A4100-73AB-C743-916A-9C2571EF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87F603A-E5BC-874E-B813-9B09F965F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08.07.2021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2E4C380-6217-724E-A272-DEA0437B4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7DB64C5-52AF-284B-BFDB-A0019B43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456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DF6BB05-9FCA-1D4C-B1E1-428292261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08.07.2021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AF409F0-6592-EB4E-8DB4-61883E8E2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D3548ED-B15F-294E-9E65-BFDC085DF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825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AC3F87-4AFF-2C44-A29D-229E7064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A8596E-E15A-8048-9013-CF07A1A7E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08AB973-3E0E-0C46-877C-982D3F3DA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543A7E7-74CF-7841-AACA-010E74914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08.07.2021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A298B2-7DD5-DA4C-B6D1-4A438ACF2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9DEF1E2-6739-B64C-A6F0-3CF3D958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1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7EE644-4BB2-1D4A-8A3A-6EE50C606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9DC7E2E-F0D6-7C48-915C-DE2CF48F8D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6295446-0A77-E64A-9A95-4B7972C3D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F3F97EF-3E95-7941-A9B2-14FA13E21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08.07.2021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AE93F62-EC0F-D040-B984-8BB892135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CA8874A-B97B-4547-BE93-D4AD79215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67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4AAFA20-EC43-1341-881A-EEA126F01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B1BD8B2-E40C-0743-AD61-5A57C4FAC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449F520-7700-664E-AFC5-D9F3A4FE1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CC767-8C6F-C442-9A29-1EF94A707F9C}" type="datetimeFigureOut">
              <a:rPr lang="pl-PL" smtClean="0"/>
              <a:t>08.07.2021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F17E0B9-8586-4E4C-984A-CB2AAE8CFB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39A5C9-B48E-A649-B777-83E976D45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470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BB87C3-9054-7945-97ED-EAE3BD7E4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852" y="0"/>
            <a:ext cx="9144000" cy="2993128"/>
          </a:xfrm>
        </p:spPr>
        <p:txBody>
          <a:bodyPr>
            <a:normAutofit/>
          </a:bodyPr>
          <a:lstStyle/>
          <a:p>
            <a:r>
              <a:rPr lang="pl-PL" sz="3200" b="1" dirty="0"/>
              <a:t>K.p.c. zmiany </a:t>
            </a:r>
            <a:r>
              <a:rPr lang="pl-PL" sz="3200" b="1" dirty="0" err="1"/>
              <a:t>covid</a:t>
            </a:r>
            <a:r>
              <a:rPr lang="pl-PL" sz="3200" b="1" dirty="0"/>
              <a:t> z 18.6.2021 r.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E46A9F0-DA68-574C-93E9-51A6637ADD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Adwokat Stefan Jaworski</a:t>
            </a:r>
          </a:p>
        </p:txBody>
      </p:sp>
    </p:spTree>
    <p:extLst>
      <p:ext uri="{BB962C8B-B14F-4D97-AF65-F5344CB8AC3E}">
        <p14:creationId xmlns:p14="http://schemas.microsoft.com/office/powerpoint/2010/main" val="790533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29A2F-E670-8642-A1FE-112D70CB6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Dualizm doręczeń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331562-00EF-0944-B684-5168B2558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Doręczanie pism pochodzących od sądu za pośrednictwem portalu informacyjnego następuje adwokatowi, radcy prawnemu, rzecznikowi patentowemu, Prokuratorii Generalnej.</a:t>
            </a:r>
          </a:p>
          <a:p>
            <a:pPr algn="just"/>
            <a:r>
              <a:rPr lang="pl-PL" b="1" dirty="0"/>
              <a:t>Jeśli strona sama występuje to doręczenie tradycyjne. </a:t>
            </a:r>
          </a:p>
          <a:p>
            <a:pPr algn="just"/>
            <a:r>
              <a:rPr lang="pl-PL" b="1" dirty="0"/>
              <a:t>Postępowanie gospodarcze art. 458</a:t>
            </a:r>
            <a:r>
              <a:rPr lang="pl-PL" b="1" baseline="30000" dirty="0"/>
              <a:t>3</a:t>
            </a:r>
            <a:r>
              <a:rPr lang="pl-PL" b="1" dirty="0"/>
              <a:t> § 1 – 3 k.p.c. konieczność wskazania przez stronę adresu poczty elektronicznej – brak formalny. </a:t>
            </a:r>
          </a:p>
          <a:p>
            <a:pPr marL="0" indent="0" algn="just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59639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EED761-75CA-2947-83EA-9C9B1072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Wątpliwości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C90253-C3F9-C84F-9638-028B10829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b="1" dirty="0"/>
              <a:t>Obowiązek założenia konta na portalu informacyjnym sądu. </a:t>
            </a:r>
          </a:p>
          <a:p>
            <a:pPr algn="just"/>
            <a:r>
              <a:rPr lang="pl-PL" b="1" dirty="0"/>
              <a:t>Wnoszę o dostęp czy nie bo będę miał automatycznie.</a:t>
            </a:r>
          </a:p>
          <a:p>
            <a:pPr algn="just"/>
            <a:r>
              <a:rPr lang="pl-PL" b="1" dirty="0"/>
              <a:t>Czy muszę każdego dnia wchodzić i przeglądać moje sprawy ?</a:t>
            </a:r>
          </a:p>
          <a:p>
            <a:pPr algn="just"/>
            <a:r>
              <a:rPr lang="pl-PL" b="1" dirty="0"/>
              <a:t>Doręczenie umieszczenie pisma na portalu informacyjnym. Czy zostanę zawiadomiony e-mailem ? </a:t>
            </a:r>
          </a:p>
          <a:p>
            <a:pPr algn="just"/>
            <a:r>
              <a:rPr lang="pl-PL" b="1" dirty="0"/>
              <a:t>Co jak wpadnie do spamu ?</a:t>
            </a:r>
          </a:p>
          <a:p>
            <a:pPr algn="just"/>
            <a:r>
              <a:rPr lang="pl-PL" b="1" dirty="0"/>
              <a:t>Co się dzieje w przypadku awarii systemu ?</a:t>
            </a:r>
          </a:p>
          <a:p>
            <a:pPr algn="just"/>
            <a:r>
              <a:rPr lang="pl-PL" b="1" dirty="0"/>
              <a:t>Co z wyrokami i postanowieniami kończącymi postępowanie lub na które przysługuje zażalenie ?</a:t>
            </a:r>
          </a:p>
          <a:p>
            <a:pPr algn="just"/>
            <a:r>
              <a:rPr lang="pl-PL" b="1" dirty="0"/>
              <a:t>Kilku pełnomocników, nie wiem komu wysłano.</a:t>
            </a:r>
          </a:p>
          <a:p>
            <a:pPr algn="just"/>
            <a:r>
              <a:rPr lang="pl-PL" b="1" dirty="0"/>
              <a:t>Nie dotyczy pism pochodzących od stron i uczestników postępowania oraz innych nie pochodzących od sądu - opinia biegłego.  Odp. na pozew wraz z zobowiązaniem do zajęcia stanowiska. </a:t>
            </a:r>
          </a:p>
        </p:txBody>
      </p:sp>
    </p:spTree>
    <p:extLst>
      <p:ext uri="{BB962C8B-B14F-4D97-AF65-F5344CB8AC3E}">
        <p14:creationId xmlns:p14="http://schemas.microsoft.com/office/powerpoint/2010/main" val="4200934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6923BB-D03F-1544-8C72-F43E951C3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DB9349-9517-DE4F-BA8F-19EE2E290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buNone/>
            </a:pPr>
            <a:r>
              <a:rPr lang="pl-PL" b="1" dirty="0"/>
              <a:t>3. Datą doręczenia jest data zapoznania się przez odbiorcę z pismem umieszczonym w portalu informacyjnym. W przypadku braku zapoznania się pismo uznaje się za doręczone po upływie 14 dni od dnia umieszczenia pisma w portalu informacyjnym.</a:t>
            </a:r>
          </a:p>
          <a:p>
            <a:pPr marL="0" indent="0" algn="just" fontAlgn="base">
              <a:buNone/>
            </a:pPr>
            <a:r>
              <a:rPr lang="pl-PL" b="1" dirty="0"/>
              <a:t>4. Doręczenie pisma za pośrednictwem portalu informacyjnego wywołuje skutki procesowe określone w Kodeksie postępowania cywilnego właściwe dla doręczenia pisma sądowego.</a:t>
            </a:r>
          </a:p>
          <a:p>
            <a:pPr marL="0" indent="0" algn="just" fontAlgn="base">
              <a:buNone/>
            </a:pPr>
            <a:r>
              <a:rPr lang="pl-PL" b="1" dirty="0"/>
              <a:t>5. Przewodniczący zarządza odstąpienie od doręczenia pisma za pośrednictwem portalu informacyjnego, jeżeli doręczenie jest niemożliwe ze względu na charakter pisma.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0923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30805E-0FBB-3548-83BF-C2EC2FACF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Wątpliwości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91C3FE-C0CA-EA4A-84B1-16DE230B4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Brak regulacji w jakich godzinach następuje doręczenie, czy też powieszenie na portalu danej wiadomości.</a:t>
            </a:r>
          </a:p>
          <a:p>
            <a:pPr algn="just"/>
            <a:r>
              <a:rPr lang="pl-PL" b="1" dirty="0"/>
              <a:t>Kiedy skutek doręczenia ? Przepis mówi, że sąd doręcza adwokatowi pisma sądowe poprzez umieszczenie ich treści w portalu informacyjnym. </a:t>
            </a:r>
          </a:p>
          <a:p>
            <a:pPr algn="just"/>
            <a:r>
              <a:rPr lang="pl-PL" b="1" dirty="0"/>
              <a:t>Czy to oznacza, że skutek doręczenia będzie wówczas gdy pismo „zawieszą” na portalu i mnie zawiadomią e-mailem ? Czy musi być odnotowane w systemie, że e-mail dotarł do adresata (zwrotka)?</a:t>
            </a:r>
          </a:p>
          <a:p>
            <a:pPr algn="just"/>
            <a:r>
              <a:rPr lang="pl-PL" b="1" dirty="0"/>
              <a:t> Czy musi być adnotacja, że pismo pobrane zostało przez adresata np. poprzez otwarcie e-maila ? </a:t>
            </a:r>
          </a:p>
          <a:p>
            <a:pPr marL="0" indent="0" algn="just">
              <a:buNone/>
            </a:pP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198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66E24A-2FAC-8542-8F6E-E96F04B73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Zmiany w k.p.c. ustawą </a:t>
            </a:r>
            <a:r>
              <a:rPr lang="pl-PL" dirty="0" err="1"/>
              <a:t>covidową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5EFB7C-03EB-AC4E-9B1E-192AFEC61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W ustawie z dnia 2 marca 2020 r. o szczególnych rozwiązaniach związanych z zapobieganiem, przeciwdziałaniem i zwalczaniem COVID-19, innych chorób zakaźnych oraz wywołanych nimi sytuacji kryzysowych (Dz. U. poz. 1842, z </a:t>
            </a:r>
            <a:r>
              <a:rPr lang="pl-PL" b="1" dirty="0" err="1"/>
              <a:t>późn</a:t>
            </a:r>
            <a:r>
              <a:rPr lang="pl-PL" b="1" dirty="0"/>
              <a:t>. zm.</a:t>
            </a:r>
            <a:r>
              <a:rPr lang="pl-PL" b="1" baseline="30000" dirty="0"/>
              <a:t>2)</a:t>
            </a:r>
            <a:r>
              <a:rPr lang="pl-PL" b="1" dirty="0"/>
              <a:t>) wprowadza się następujące zmiany: 1) art. 15zzs</a:t>
            </a:r>
            <a:r>
              <a:rPr lang="pl-PL" b="1" baseline="30000" dirty="0"/>
              <a:t>1</a:t>
            </a:r>
            <a:r>
              <a:rPr lang="pl-PL" b="1" dirty="0"/>
              <a:t> otrzymuje brzmienie: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6553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B8DB05-B99D-554C-9858-9F1DE1C5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Zmiana ograniczona czasowo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67EA25-C569-C142-A424-205D316DE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Art. 15zzs</a:t>
            </a:r>
            <a:r>
              <a:rPr lang="pl-PL" b="1" baseline="30000" dirty="0"/>
              <a:t>1</a:t>
            </a:r>
            <a:r>
              <a:rPr lang="pl-PL" b="1" dirty="0"/>
              <a:t>. 1. W okresie obowiązywania stanu zagrożenia epidemicznego albo stanu epidemii ogłoszonego z powodu COVID-19 oraz </a:t>
            </a:r>
            <a:r>
              <a:rPr lang="pl-PL" b="1" u="sng" dirty="0"/>
              <a:t>w ciągu roku od odwołania ostatniego z nich, (biegnie od następnego dnia od odwołania 365 dni) </a:t>
            </a:r>
            <a:r>
              <a:rPr lang="pl-PL" b="1" dirty="0"/>
              <a:t>w sprawach rozpoznawanych według przepisów ustawy z dnia 17 listopada 1964 r. - Kodeks postępowania cywilnego, zwanej dalej "Kodeksem postępowania cywilnego:</a:t>
            </a:r>
          </a:p>
        </p:txBody>
      </p:sp>
    </p:spTree>
    <p:extLst>
      <p:ext uri="{BB962C8B-B14F-4D97-AF65-F5344CB8AC3E}">
        <p14:creationId xmlns:p14="http://schemas.microsoft.com/office/powerpoint/2010/main" val="346893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AB9F69-D4B6-194F-96B6-04ABA065F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Rozprawa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C09B90-2767-3B49-8857-ECE9E7F5D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fontAlgn="base">
              <a:buNone/>
            </a:pPr>
            <a:r>
              <a:rPr lang="pl-PL" b="1" dirty="0"/>
              <a:t>1) rozprawę lub posiedzenie jawne przeprowadza się przy użyciu urządzeń technicznych umożliwiających przeprowadzenie ich na odległość z jednoczesnym bezpośrednim przekazem obrazu i dźwięku (posiedzenie zdalne), z tym że osoby w nim uczestniczące, w tym członkowie składu orzekającego, nie muszą przebywać w budynku sądu;</a:t>
            </a:r>
          </a:p>
          <a:p>
            <a:pPr marL="0" indent="0" algn="just" fontAlgn="base">
              <a:buNone/>
            </a:pPr>
            <a:r>
              <a:rPr lang="pl-PL" b="1" dirty="0"/>
              <a:t>2) od przeprowadzenia posiedzenia zdalnego można odstąpić tylko w przypadku, gdy rozpoznanie sprawy na rozprawie lub posiedzeniu jawnym jest konieczne, a ich przeprowadzenie w budynku sądu nie wywoła nadmiernego zagrożenia dla zdrowia osób w nich uczestniczących; (KIEDY ? Jakie kryteria ?  Czy wnosimy o to ? Zarządzenie ?)</a:t>
            </a:r>
          </a:p>
          <a:p>
            <a:pPr marL="0" indent="0" algn="just" fontAlgn="base">
              <a:buNone/>
            </a:pPr>
            <a:r>
              <a:rPr lang="pl-PL" b="1" dirty="0"/>
              <a:t>3) przewodniczący może zarządzić przeprowadzenie posiedzenia niejawnego, gdy nie można przeprowadzić posiedzenia zdalnego, a przeprowadzenie rozprawy lub posiedzenia jawnego nie jest konieczne; (KIEDY ? Jakie kryteria ? )</a:t>
            </a:r>
          </a:p>
          <a:p>
            <a:pPr marL="0" indent="0" algn="just" fontAlgn="base">
              <a:buNone/>
            </a:pPr>
            <a:r>
              <a:rPr lang="pl-PL" b="1" dirty="0"/>
              <a:t>4) w pierwszej i drugiej instancji sąd rozpoznaje sprawy w składzie jednego sędziego; prezes sądu może zarządzić rozpoznanie sprawy w składzie trzech sędziów, jeżeli uzna to za wskazane ze względu na szczególną zawiłość lub precedensowy charakter sprawy.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147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C1BF06-4D84-524C-BDA1-81AFE4898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Posiedzenie zdalne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600870-7F48-B549-90AA-4CA08CEA9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fontAlgn="base">
              <a:buNone/>
            </a:pPr>
            <a:r>
              <a:rPr lang="pl-PL" b="1" dirty="0"/>
              <a:t>2. Na wniosek strony lub osoby wezwanej zgłoszony na co najmniej 5 dni przed wyznaczonym terminem posiedzenia zdalnego sąd zapewni jej możliwość udziału w posiedzeniu zdalnym w budynku sądu, jeśli strona lub osoba wezwana wskaże we wniosku, że nie posiada urządzeń technicznych umożliwiających udział w posiedzeniu zdalnym poza budynkiem sądu.</a:t>
            </a:r>
            <a:endParaRPr lang="pl-PL" b="1" i="1" dirty="0"/>
          </a:p>
          <a:p>
            <a:pPr marL="0" indent="0" algn="just" fontAlgn="base">
              <a:buNone/>
            </a:pPr>
            <a:r>
              <a:rPr lang="pl-PL" b="1" dirty="0"/>
              <a:t>3. Sąd poucza osobę wezwaną oraz stronę niezastępowaną przez adwokata, radcę prawnego, rzecznika patentowego lub radcę Prokuratorii Generalnej Rzeczypospolitej Polskiej o treści ust. 2 przy doręczeniu pierwszego zawiadomienia o terminie posiedzenia zdalnego.</a:t>
            </a:r>
          </a:p>
          <a:p>
            <a:pPr marL="0" indent="0" algn="just" fontAlgn="base">
              <a:buNone/>
            </a:pP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167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5C4B05-2BE0-CE46-8DAE-BC22848DC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Wątpliwości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4FEB77-BC24-6C40-B34B-C12F91E43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Sąd Okręgowy w Warszawie Al. Solidarności 127 ma 9 wydziałów cywilnych to musi musi być 9 odrębnych pomieszczeń. </a:t>
            </a:r>
          </a:p>
          <a:p>
            <a:r>
              <a:rPr lang="pl-PL" b="1" dirty="0"/>
              <a:t>Co z opóźnieniem.</a:t>
            </a:r>
          </a:p>
          <a:p>
            <a:r>
              <a:rPr lang="pl-PL" b="1" dirty="0"/>
              <a:t>Kontakt z klientem z innego miasta.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6952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B12D0D-7A46-324D-91BB-213755A36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NSA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6F18ED-E7C4-CC42-AB65-7A6E2710A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fontAlgn="base">
              <a:buNone/>
            </a:pPr>
            <a:r>
              <a:rPr lang="pl-PL" b="1" dirty="0"/>
              <a:t>Art. 15zzs</a:t>
            </a:r>
            <a:r>
              <a:rPr lang="pl-PL" b="1" baseline="30000" dirty="0"/>
              <a:t>4</a:t>
            </a:r>
            <a:r>
              <a:rPr lang="pl-PL" b="1" dirty="0"/>
              <a:t>. 1. W okresie obowiązywania stanu zagrożenia epidemicznego albo stanu epidemii ogłoszonego z powodu COVID-19 oraz w ciągu roku od odwołania ostatniego z nich Naczelny Sąd Administracyjny nie jest związany żądaniem strony o przeprowadzenie rozprawy. W przypadku skierowania sprawy podlegającej rozpoznaniu na rozprawie na posiedzenie niejawne Naczelny Sąd Administracyjny orzeka w składzie trzech sędziów.</a:t>
            </a:r>
          </a:p>
          <a:p>
            <a:pPr marL="0" indent="0" algn="just" fontAlgn="base">
              <a:buNone/>
            </a:pPr>
            <a:r>
              <a:rPr lang="pl-PL" b="1" dirty="0"/>
              <a:t>2. W okresie obowiązywania stanu zagrożenia epidemicznego albo stanu epidemii ogłoszonego z powodu COVID-19 oraz w ciągu roku od odwołania ostatniego z nich wojewódzkie sądy administracyjne oraz Naczelny Sąd Administracyjny przeprowadzają rozprawę przy użyciu urządzeń technicznych umożliwiających przeprowadzenie jej na odległość z jednoczesnym bezpośrednim przekazem obrazu i dźwięku, z tym że osoby w niej uczestniczące nie muszą przebywać w budynku sądu.</a:t>
            </a:r>
          </a:p>
          <a:p>
            <a:pPr marL="0" indent="0" algn="just" fontAlgn="base">
              <a:buNone/>
            </a:pPr>
            <a:r>
              <a:rPr lang="pl-PL" b="1" dirty="0"/>
              <a:t>3. Przewodniczący może zarządzić przeprowadzenie posiedzenia niejawnego, jeżeli uzna rozpoznanie sprawy za konieczne, a nie można przeprowadzić jej na odległość z jednoczesnym bezpośrednim przekazem obrazu i dźwięku. Na posiedzeniu niejawnym w tych sprawach sąd orzeka w składzie trzech sędziów.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3690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678984-F7FA-E748-B9DE-908E8761D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Adres e-mail. </a:t>
            </a:r>
            <a:r>
              <a:rPr lang="pl-PL"/>
              <a:t>Brak formalny.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2B9BE2-3E1B-FC49-AB5C-A0FE43F1F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Art. 15zzs</a:t>
            </a:r>
            <a:r>
              <a:rPr lang="pl-PL" b="1" baseline="30000" dirty="0"/>
              <a:t>9</a:t>
            </a:r>
            <a:r>
              <a:rPr lang="pl-PL" b="1" dirty="0"/>
              <a:t>. 1. W okresie obowiązywania stanu zagrożenia epidemicznego albo stanu epidemii ogłoszonego z powodu COVID-19 oraz w ciągu roku od odwołania ostatniego z nich, w sprawach prowadzonych w sposób określony w art. 15zzs</a:t>
            </a:r>
            <a:r>
              <a:rPr lang="pl-PL" b="1" baseline="30000" dirty="0"/>
              <a:t>1</a:t>
            </a:r>
            <a:r>
              <a:rPr lang="pl-PL" b="1" dirty="0"/>
              <a:t>, (zdalnie) w pierwszym piśmie procesowym wnoszonym przez adwokata, radcę prawnego, rzecznika patentowego lub Prokuratorię Generalną Rzeczypospolitej Polskiej podaje się adres poczty elektronicznej i numer telefonu przeznaczone do kontaktu z sądem. Niewykonanie tego obowiązku stanowi brak formalny pisma. </a:t>
            </a:r>
          </a:p>
          <a:p>
            <a:pPr marL="0" indent="0" algn="just">
              <a:buNone/>
            </a:pPr>
            <a:r>
              <a:rPr lang="pl-PL" b="1" dirty="0"/>
              <a:t>(Czy papier firmowy wystarczy ?)</a:t>
            </a:r>
          </a:p>
        </p:txBody>
      </p:sp>
    </p:spTree>
    <p:extLst>
      <p:ext uri="{BB962C8B-B14F-4D97-AF65-F5344CB8AC3E}">
        <p14:creationId xmlns:p14="http://schemas.microsoft.com/office/powerpoint/2010/main" val="3615604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25AA0-1D45-7044-85A6-403C67247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/>
              <a:t>Doręczanie pism sądowych przez portal informacyjny</a:t>
            </a:r>
            <a:r>
              <a:rPr lang="pl-PL" sz="3200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515F28-5EC7-0F4F-B96F-6A3CDF3DA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2. W okresie wskazanym w ust. 1, w braku możliwości wykorzystania systemu teleinformatycznego obsługującego postępowanie sądowe, sąd doręcza adwokatowi, radcy prawnemu, rzecznikowi patentowemu lub Prokuratorii Generalnej Rzeczypospolitej Polskiej pisma sądowe poprzez umieszczenie ich treści w systemie teleinformatycznym służącym udostępnianiu tych pism (portal informacyjny). Nie dotyczy to pism, które podlegają doręczeniu wraz z odpisami pism procesowych stron lub innymi dokumentami niepochodzącymi od sądu.</a:t>
            </a:r>
          </a:p>
        </p:txBody>
      </p:sp>
    </p:spTree>
    <p:extLst>
      <p:ext uri="{BB962C8B-B14F-4D97-AF65-F5344CB8AC3E}">
        <p14:creationId xmlns:p14="http://schemas.microsoft.com/office/powerpoint/2010/main" val="511730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3231</TotalTime>
  <Words>1133</Words>
  <Application>Microsoft Macintosh PowerPoint</Application>
  <PresentationFormat>Panoramiczny</PresentationFormat>
  <Paragraphs>49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Motyw pakietu Office</vt:lpstr>
      <vt:lpstr>K.p.c. zmiany covid z 18.6.2021 r. </vt:lpstr>
      <vt:lpstr>Zmiany w k.p.c. ustawą covidową</vt:lpstr>
      <vt:lpstr>Zmiana ograniczona czasowo</vt:lpstr>
      <vt:lpstr>Rozprawa</vt:lpstr>
      <vt:lpstr>Posiedzenie zdalne</vt:lpstr>
      <vt:lpstr>Wątpliwości</vt:lpstr>
      <vt:lpstr>NSA</vt:lpstr>
      <vt:lpstr>Adres e-mail. Brak formalny.</vt:lpstr>
      <vt:lpstr>Doręczanie pism sądowych przez portal informacyjny </vt:lpstr>
      <vt:lpstr>Dualizm doręczeń</vt:lpstr>
      <vt:lpstr>Wątpliwości</vt:lpstr>
      <vt:lpstr>Prezentacja programu PowerPoint</vt:lpstr>
      <vt:lpstr>Wątpliwości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Microsoft Office User</cp:lastModifiedBy>
  <cp:revision>378</cp:revision>
  <dcterms:created xsi:type="dcterms:W3CDTF">2018-09-04T11:53:09Z</dcterms:created>
  <dcterms:modified xsi:type="dcterms:W3CDTF">2021-07-08T15:57:03Z</dcterms:modified>
</cp:coreProperties>
</file>