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6" r:id="rId3"/>
    <p:sldId id="367" r:id="rId4"/>
    <p:sldId id="369" r:id="rId5"/>
    <p:sldId id="371" r:id="rId6"/>
    <p:sldId id="368" r:id="rId7"/>
    <p:sldId id="370" r:id="rId8"/>
    <p:sldId id="357" r:id="rId9"/>
    <p:sldId id="358" r:id="rId10"/>
    <p:sldId id="360" r:id="rId11"/>
    <p:sldId id="359" r:id="rId12"/>
    <p:sldId id="365" r:id="rId13"/>
    <p:sldId id="361" r:id="rId14"/>
    <p:sldId id="362" r:id="rId15"/>
    <p:sldId id="363" r:id="rId16"/>
    <p:sldId id="364" r:id="rId17"/>
    <p:sldId id="304" r:id="rId18"/>
    <p:sldId id="343" r:id="rId19"/>
    <p:sldId id="344" r:id="rId20"/>
    <p:sldId id="337" r:id="rId21"/>
    <p:sldId id="338" r:id="rId22"/>
    <p:sldId id="339" r:id="rId23"/>
    <p:sldId id="340" r:id="rId24"/>
    <p:sldId id="308" r:id="rId25"/>
    <p:sldId id="341" r:id="rId26"/>
    <p:sldId id="342" r:id="rId27"/>
    <p:sldId id="345" r:id="rId28"/>
    <p:sldId id="346" r:id="rId29"/>
    <p:sldId id="309" r:id="rId30"/>
    <p:sldId id="347" r:id="rId31"/>
    <p:sldId id="348" r:id="rId32"/>
    <p:sldId id="310" r:id="rId33"/>
    <p:sldId id="349" r:id="rId34"/>
    <p:sldId id="320" r:id="rId35"/>
    <p:sldId id="350" r:id="rId36"/>
    <p:sldId id="351" r:id="rId37"/>
    <p:sldId id="352" r:id="rId38"/>
    <p:sldId id="321" r:id="rId39"/>
    <p:sldId id="353" r:id="rId40"/>
    <p:sldId id="354" r:id="rId41"/>
    <p:sldId id="355" r:id="rId42"/>
    <p:sldId id="356" r:id="rId4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2"/>
    <p:restoredTop sz="93631"/>
  </p:normalViewPr>
  <p:slideViewPr>
    <p:cSldViewPr snapToGrid="0" snapToObjects="1">
      <p:cViewPr varScale="1">
        <p:scale>
          <a:sx n="124" d="100"/>
          <a:sy n="124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75D528-A832-8549-949C-15ADA944E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D04D75D-94B5-654F-BF99-95C695903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6FC3C2-1603-1846-892D-1977DB07F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366A649-C1E8-BC45-B772-99546C26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1AF9A4-A019-624A-A585-3F5B74AFB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704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4D4817-2421-8E4D-A8BD-DAEAC702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C58E154-FBDD-C047-8A55-3E585B9DD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F95470-8AD2-8046-A9FC-8A1D3614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3622D9-3803-7D48-99D3-8360B3A1A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B52C88-ACF0-6147-8480-181C23549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4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D355DA0-541E-414A-94CE-5C1309BEA6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F8EC539-7007-1A4B-824B-6DBD6042A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77C058-6A28-B743-BAD4-6B500281A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EF9BB8-0E94-2040-92D5-6212E5DFA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ADB23C-B52F-EA46-99A4-55235D515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4537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9B9451-D5FC-CA47-8468-4676691F3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BEA0E3-8A55-4D4A-BB80-430B63A4B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ABC0C3-F30D-4046-B3D7-F3B57EF93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CCDEB8-1824-7346-95D7-B2538EBD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EA7F087-E972-0B40-AD38-55CB87BB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908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921925-090E-6142-8A77-08E657F9B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268189E-4DEE-7A40-A3A7-68E2C5499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70C0D6-399C-6D4A-89A2-67AD6E863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0A0EFD-1A00-F243-810D-62F503D9E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CBA848-4023-D343-9DCD-FA935852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329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CAD82-E457-C646-A5C0-F12E6E70F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5FE3A4-3F52-2647-A8CB-38EC91506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A8794A6-25A3-F34D-AC70-766F77B58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C5B6BAF-6192-D346-B98A-C50C5243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930DF63-C652-C940-BE83-3B449BF13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9274A8D-9093-6849-BEA7-D4DA6D01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745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D5F767-FA62-3D4B-B8F7-AF11E3DDE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E262E7-D70E-B54E-85D8-D70F550D6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7676AD-FB14-9447-9E19-27F7EEACE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0C3D3C6-1833-AB45-80AF-FC6FC74F9C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F3CF0AE-7381-6D45-91BA-57D4A3B37D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B82BA31-1382-7746-AADD-A4081968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2F8A7F2-4A72-6A43-A38C-883F1DB43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0A823A7-7430-FA44-9605-10DF9C6A8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038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8A4100-73AB-C743-916A-9C2571EF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87F603A-E5BC-874E-B813-9B09F965F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E4C380-6217-724E-A272-DEA0437B4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7DB64C5-52AF-284B-BFDB-A0019B43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456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DF6BB05-9FCA-1D4C-B1E1-428292261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AF409F0-6592-EB4E-8DB4-61883E8E2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D3548ED-B15F-294E-9E65-BFDC085D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825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AC3F87-4AFF-2C44-A29D-229E7064C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A8596E-E15A-8048-9013-CF07A1A7E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08AB973-3E0E-0C46-877C-982D3F3DA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543A7E7-74CF-7841-AACA-010E7491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3A298B2-7DD5-DA4C-B6D1-4A438ACF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9DEF1E2-6739-B64C-A6F0-3CF3D958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41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7EE644-4BB2-1D4A-8A3A-6EE50C60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9DC7E2E-F0D6-7C48-915C-DE2CF48F8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6295446-0A77-E64A-9A95-4B7972C3D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F3F97EF-3E95-7941-A9B2-14FA13E21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AE93F62-EC0F-D040-B984-8BB892135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CA8874A-B97B-4547-BE93-D4AD79215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7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4AAFA20-EC43-1341-881A-EEA126F01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1BD8B2-E40C-0743-AD61-5A57C4FAC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49F520-7700-664E-AFC5-D9F3A4FE18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CC767-8C6F-C442-9A29-1EF94A707F9C}" type="datetimeFigureOut">
              <a:rPr lang="pl-PL" smtClean="0"/>
              <a:t>12.01.2021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F17E0B9-8586-4E4C-984A-CB2AAE8CF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39A5C9-B48E-A649-B777-83E976D45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552D4-5BF1-3448-932C-FFA05D5B7B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470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BB87C3-9054-7945-97ED-EAE3BD7E4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4852" y="0"/>
            <a:ext cx="9144000" cy="2993128"/>
          </a:xfrm>
        </p:spPr>
        <p:txBody>
          <a:bodyPr>
            <a:normAutofit/>
          </a:bodyPr>
          <a:lstStyle/>
          <a:p>
            <a:r>
              <a:rPr lang="pl-PL" sz="3200" b="1"/>
              <a:t>Zmiany: </a:t>
            </a:r>
            <a:r>
              <a:rPr lang="pl-PL" sz="3200" b="1" dirty="0"/>
              <a:t>zabezpieczenie egzekucja</a:t>
            </a:r>
            <a:br>
              <a:rPr lang="pl-PL" sz="3200" b="1" dirty="0"/>
            </a:br>
            <a:r>
              <a:rPr lang="pl-PL" sz="3200" b="1" dirty="0"/>
              <a:t>wybrane zagadnienia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E46A9F0-DA68-574C-93E9-51A6637ADD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Adwokat Stefan Jaworski</a:t>
            </a:r>
          </a:p>
        </p:txBody>
      </p:sp>
    </p:spTree>
    <p:extLst>
      <p:ext uri="{BB962C8B-B14F-4D97-AF65-F5344CB8AC3E}">
        <p14:creationId xmlns:p14="http://schemas.microsoft.com/office/powerpoint/2010/main" val="790533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52D570-D6BF-2C45-A586-A5D70ECAB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 art. 740 § 4 k.p.c.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02A601-2389-1D4C-AABD-BC534FC4A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Przepisy § 1 i 2 stosuje się także do postanowień w przedmiocie zabezpieczenia przez obciążenie nieruchomości hipoteką przymusową. Doręczenia obowiązanemu postanowienia o udzieleniu zabezpieczenia dokonuje sąd prowadzący księgę wieczystą równocześnie z doręczeniem orzeczenia w przedmiocie wniosku o wpis hipoteki.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2133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9CECB-22C8-FC4D-9145-CA6E94D9F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/>
              <a:t>Sąd wieczystoksięgowy nie jest organem egzekucyjnym, </a:t>
            </a:r>
            <a:br>
              <a:rPr lang="pl-PL" sz="3200" dirty="0"/>
            </a:br>
            <a:r>
              <a:rPr lang="pl-PL" sz="3200" dirty="0"/>
              <a:t>o którym mowa w art. 740 § 1 k.p.c.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60DF99-BA58-4D47-8DA9-54AD4E777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Sąd, który wydał postanowienie o udzieleniu zabezpieczenia przez obciążenie nieruchomości obowiązanego hipoteką przymusową, do postanowienia o udzieleniu zabezpieczenia doręczanego uprawnionemu, dołącza jego odpis w celu przekazania go sądowi wieczystoksięgowemu dla doręczenia obowiązanemu.</a:t>
            </a:r>
          </a:p>
        </p:txBody>
      </p:sp>
    </p:spTree>
    <p:extLst>
      <p:ext uri="{BB962C8B-B14F-4D97-AF65-F5344CB8AC3E}">
        <p14:creationId xmlns:p14="http://schemas.microsoft.com/office/powerpoint/2010/main" val="4072451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C39C54-DBCE-C440-8019-6A3264FAA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/>
              <a:t>Doręczenia obowiązanemu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6F5827-BA75-3841-A262-46266933F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Doręczenia obowiązanemu dokonuje organ egzekucyjny równocześnie z przystąpieniem do wykonania zabezpieczenia, </a:t>
            </a:r>
          </a:p>
          <a:p>
            <a:pPr algn="just"/>
            <a:r>
              <a:rPr lang="pl-PL" b="1" dirty="0"/>
              <a:t>Wyjątki kiedy sąd z urzędu doręcza stronom odpis postanowienia o zabezpieczeniu: </a:t>
            </a:r>
          </a:p>
          <a:p>
            <a:pPr algn="just"/>
            <a:r>
              <a:rPr lang="pl-PL" b="1" dirty="0"/>
              <a:t>art. 753 § 2 k.p.c. (alimenty) oraz art. 753</a:t>
            </a:r>
            <a:r>
              <a:rPr lang="pl-PL" b="1" baseline="30000" dirty="0"/>
              <a:t>1</a:t>
            </a:r>
            <a:r>
              <a:rPr lang="pl-PL" b="1" dirty="0"/>
              <a:t> § 1 w zw. z art. 753 § 2 k.p.c. (renta i inne), </a:t>
            </a:r>
          </a:p>
          <a:p>
            <a:pPr algn="just"/>
            <a:r>
              <a:rPr lang="pl-PL" b="1" dirty="0"/>
              <a:t>art. 755 § 3 </a:t>
            </a:r>
            <a:r>
              <a:rPr lang="pl-PL" b="1" dirty="0" err="1"/>
              <a:t>zd</a:t>
            </a:r>
            <a:r>
              <a:rPr lang="pl-PL" b="1" dirty="0"/>
              <a:t>. 1 k.p.c. (sąd doręcza obowiązanemu postanowienie wydane na posiedzeniu niejawnym, w którym zobowiązuje go do wykonania lub zaniechania czynności, albo do nieprzeszkadzania czynnościom uprawnionego).</a:t>
            </a:r>
          </a:p>
        </p:txBody>
      </p:sp>
    </p:spTree>
    <p:extLst>
      <p:ext uri="{BB962C8B-B14F-4D97-AF65-F5344CB8AC3E}">
        <p14:creationId xmlns:p14="http://schemas.microsoft.com/office/powerpoint/2010/main" val="268933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C36D43-EACA-E04D-83C6-32E504723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/>
              <a:t>Art. 741 § 1, 2, 3 k.p.c. Zażalenie na postanowienie</a:t>
            </a:r>
            <a:br>
              <a:rPr lang="pl-PL" sz="2800" b="1" dirty="0"/>
            </a:b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0F8C70-32A5-834B-8A0F-AA312CF0A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Na postanowienie sądu pierwszej instancji w przedmiocie zabezpieczenia przysługuje zażalenie. </a:t>
            </a:r>
          </a:p>
          <a:p>
            <a:pPr marL="0" indent="0" algn="just">
              <a:buNone/>
            </a:pPr>
            <a:r>
              <a:rPr lang="pl-PL" b="1" dirty="0"/>
              <a:t>Zażalenie rozpoznaje sąd, który wydał zaskarżone postanowienie, w składzie trzech sędziów. </a:t>
            </a:r>
          </a:p>
          <a:p>
            <a:pPr marL="0" indent="0" algn="just">
              <a:buNone/>
            </a:pPr>
            <a:r>
              <a:rPr lang="pl-PL" b="1" dirty="0"/>
              <a:t>Sąd może uchylić zaskarżone postanowienie tylko gdy zachodzi nieważność postępowania.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2246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89BC7-2BF0-2E41-B0F0-0B52888F2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/>
              <a:t>Rozpoznanie zażalenia - skład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6A6F27-965A-6F4D-8A3F-17EA39D9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Zażalenie poziome.</a:t>
            </a:r>
          </a:p>
          <a:p>
            <a:pPr marL="0" indent="0" algn="just">
              <a:buNone/>
            </a:pPr>
            <a:r>
              <a:rPr lang="pl-PL" b="1" dirty="0"/>
              <a:t>Rozpoznaje trzech sędziów w tej samej instancji. </a:t>
            </a:r>
          </a:p>
          <a:p>
            <a:pPr marL="0" indent="0" algn="just">
              <a:buNone/>
            </a:pPr>
            <a:r>
              <a:rPr lang="pl-PL" b="1" dirty="0"/>
              <a:t>Art. 47 § 1 k.p.c. w pierwszej instancji sprawy rozpoznaje skład jednoosobowy.</a:t>
            </a:r>
          </a:p>
          <a:p>
            <a:pPr marL="0" indent="0" algn="just">
              <a:buNone/>
            </a:pPr>
            <a:r>
              <a:rPr lang="pl-PL" b="1" dirty="0"/>
              <a:t>Jeśli zabezpieczenie wydane zostało w postępowaniu apelacyjnym zażalenie rozpoznaje skład trzyosobowy – art. 397 § 1 k.p.c.</a:t>
            </a:r>
          </a:p>
        </p:txBody>
      </p:sp>
    </p:spTree>
    <p:extLst>
      <p:ext uri="{BB962C8B-B14F-4D97-AF65-F5344CB8AC3E}">
        <p14:creationId xmlns:p14="http://schemas.microsoft.com/office/powerpoint/2010/main" val="785794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199D72-1128-714A-9E0D-4322BECB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/>
              <a:t>Rodzaje orzeczeń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C525D8-4C24-6A4C-A120-41FA898F4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Oddalenie zażalenia,</a:t>
            </a:r>
          </a:p>
          <a:p>
            <a:pPr algn="just"/>
            <a:r>
              <a:rPr lang="pl-PL" b="1" dirty="0"/>
              <a:t>Zmiana i orzeczenie merytoryczne.</a:t>
            </a:r>
          </a:p>
          <a:p>
            <a:pPr algn="just"/>
            <a:r>
              <a:rPr lang="pl-PL" b="1" dirty="0"/>
              <a:t>Uchylenie tylko gdy zachodzi nie ważność postępowania – art. 379.</a:t>
            </a:r>
          </a:p>
          <a:p>
            <a:pPr algn="just"/>
            <a:r>
              <a:rPr lang="pl-PL" b="1" dirty="0"/>
              <a:t>Art. 824 § 1. Postępowanie umarza się w całości lub części z urzędu:</a:t>
            </a:r>
          </a:p>
          <a:p>
            <a:pPr marL="0" indent="0" algn="just" fontAlgn="ctr">
              <a:buNone/>
            </a:pPr>
            <a:r>
              <a:rPr lang="pl-PL" b="1" dirty="0"/>
              <a:t>5) jeżeli prawomocnym orzeczeniem tytuł wykonawczy został pozbawiony wykonalności albo orzeczenie, na którym oparto klauzulę wykonalności, zostało uchylone lub utraciło moc</a:t>
            </a:r>
            <a:r>
              <a:rPr lang="pl-PL" dirty="0"/>
              <a:t>.</a:t>
            </a:r>
          </a:p>
          <a:p>
            <a:pPr marL="0" indent="0" algn="just" fontAlgn="ctr">
              <a:buNone/>
            </a:pPr>
            <a:r>
              <a:rPr lang="pl-PL" b="1" dirty="0"/>
              <a:t>Czy wniosek restytucyjny ? Analogia z art. 338 k.p.c. ?</a:t>
            </a:r>
          </a:p>
          <a:p>
            <a:pPr marL="0" indent="0" algn="just">
              <a:buNone/>
            </a:pPr>
            <a:r>
              <a:rPr lang="pl-PL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9039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1DBA4-6C15-9344-BBFA-E1F0ADEE3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r>
              <a:rPr lang="pl-PL" sz="3200" b="1" dirty="0"/>
              <a:t>Art. 742 § 2 Uchylenie lub zmiana postanowienia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2260EB-CBF0-D641-9479-2B41D8D83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Przed wydaniem postanowienia w przedmiocie uchylenia lub ograniczenia zabezpieczenia sąd </a:t>
            </a:r>
            <a:r>
              <a:rPr lang="pl-PL" b="1" u="sng" dirty="0"/>
              <a:t>wysłucha uprawnionego</a:t>
            </a:r>
            <a:r>
              <a:rPr lang="pl-PL" b="1" dirty="0"/>
              <a:t>.</a:t>
            </a:r>
          </a:p>
          <a:p>
            <a:pPr marL="0" indent="0" algn="just">
              <a:buNone/>
            </a:pPr>
            <a:r>
              <a:rPr lang="pl-PL" b="1" dirty="0"/>
              <a:t>Art. 226</a:t>
            </a:r>
            <a:r>
              <a:rPr lang="pl-PL" b="1" baseline="30000" dirty="0"/>
              <a:t>1</a:t>
            </a:r>
            <a:r>
              <a:rPr lang="pl-PL" b="1" dirty="0"/>
              <a:t> Ilekroć ustawa przewiduje wysłuchanie stron lub innych osób, stosownie do okoliczności może się to </a:t>
            </a:r>
            <a:r>
              <a:rPr lang="pl-PL" b="1" u="sng" dirty="0"/>
              <a:t>odbyć przez wezwanie stron do złożenia odpowiednich oświadczeń na posiedzeniu </a:t>
            </a:r>
            <a:r>
              <a:rPr lang="pl-PL" b="1" dirty="0"/>
              <a:t>albo </a:t>
            </a:r>
            <a:r>
              <a:rPr lang="pl-PL" b="1" u="sng" dirty="0"/>
              <a:t>wyznaczenie terminu do zajęcia stanowiska w piśmie procesowym </a:t>
            </a:r>
            <a:r>
              <a:rPr lang="pl-PL" b="1" dirty="0"/>
              <a:t>lub </a:t>
            </a:r>
            <a:r>
              <a:rPr lang="pl-PL" b="1" u="sng" dirty="0"/>
              <a:t>za pomocą środków porozumiewania się na odległość, o ile dają one pewność co do osoby składającej oświadczenie.</a:t>
            </a:r>
          </a:p>
        </p:txBody>
      </p:sp>
    </p:spTree>
    <p:extLst>
      <p:ext uri="{BB962C8B-B14F-4D97-AF65-F5344CB8AC3E}">
        <p14:creationId xmlns:p14="http://schemas.microsoft.com/office/powerpoint/2010/main" val="1430952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37B4AE-9917-5E48-9563-0B1C04A91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Art. 782</a:t>
            </a:r>
            <a:r>
              <a:rPr lang="pl-PL" sz="3200" b="1" baseline="30000" dirty="0"/>
              <a:t>1</a:t>
            </a:r>
            <a:r>
              <a:rPr lang="pl-PL" sz="3200" b="1" dirty="0"/>
              <a:t> § 1 i 2 Odmowa nadania klauzuli wykonalności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E7720E-92B2-6746-9725-999B3CD4E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pl-PL" sz="3300" b="1" dirty="0"/>
          </a:p>
          <a:p>
            <a:pPr algn="just"/>
            <a:r>
              <a:rPr lang="pl-PL" sz="3300" b="1" dirty="0"/>
              <a:t>Sąd odmawia nadania klauzuli wykonalności, jeżeli: </a:t>
            </a:r>
          </a:p>
          <a:p>
            <a:pPr algn="just"/>
            <a:r>
              <a:rPr lang="pl-PL" sz="3300" b="1" dirty="0"/>
              <a:t>1) w świetle okoliczności sprawy jest oczywiste, że wniosek jest sprzeczny z prawem albo zmierza do obejścia prawa; </a:t>
            </a:r>
          </a:p>
          <a:p>
            <a:pPr algn="just"/>
            <a:r>
              <a:rPr lang="pl-PL" sz="3300" b="1" dirty="0"/>
              <a:t>2) z okoliczności sprawy i treści tytułu egzekucyjnego wynika, że objęte tytułem wykonawczym roszczenie uległo przedawnieniu, chyba że wierzyciel przedstawi dokument, z którego wynika, że doszło do przerwania biegu terminu przedawnienia. </a:t>
            </a:r>
          </a:p>
          <a:p>
            <a:pPr algn="just"/>
            <a:r>
              <a:rPr lang="pl-PL" sz="3300" b="1" dirty="0"/>
              <a:t>Prawomocne oddalenie wniosku o nadanie klauzuli wykonalności na podstawie § 1 pkt 2 nie pozbawia wierzyciela prawa do wystąpienia z powództwem o ustalenie </a:t>
            </a:r>
            <a:r>
              <a:rPr lang="pl-PL" sz="3300" b="1" i="1" dirty="0"/>
              <a:t>(art. 189),</a:t>
            </a:r>
            <a:r>
              <a:rPr lang="pl-PL" sz="3300" b="1" dirty="0"/>
              <a:t> że objęta tytułem egzekucyjnym wierzytelność nie uległa przedawnieniu. Nie dotyczy to sytuacji, gdy wierzycielowi przysługuje dalej idące roszczenie.</a:t>
            </a:r>
          </a:p>
          <a:p>
            <a:pPr algn="just"/>
            <a:r>
              <a:rPr lang="pl-PL" sz="3300" b="1" i="1" dirty="0"/>
              <a:t>Art. 199 § 1 pkt 2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825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E7721E-AC35-0142-91B0-20DC63B5C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Uchwała Sądu Najwyższego - Izba Cywilna III CZP 85/13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E013AA-E171-FD49-BAF6-8A7BC2BF3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Dopuszczalne jest nadanie klauzuli wykonalności aktowi notarialnemu, w którym dłużnik złożył oświadczenie o poddaniu się egzekucji świadczeń alimentacyjnych; sąd może oddalić wniosek o nadanie takiemu aktowi notarialnemu klauzuli wykonalności, jeżeli z jego treści oraz oświadczenia dłużnika o poddaniu się egzekucji w sposób oczywisty wynika, że zostało złożone w celu obejścia prawa.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7662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BD9B4B-2F4B-1D4E-BFEB-F0C308799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42F353-0F17-FE48-B3EE-612206AEA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Sprawa o nadanie klauzuli wykonalności aktowi notarialnemu, w którym dłużnik poddał się egzekucji zaległych za 11 lat alimentów należnych żonie i dwóm córkom w kwocie 3 000 000 zł, zobowiązując się wypłacić tę kwotę w terminie 7 dni od sporządzenia aktu notarialnego oraz alimentów bieżących w kwocie po 30 000 zł miesięcznie.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375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C9A868-D6B8-DA41-B1AC-0D77EF05F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/>
              <a:t>Zeznania na piśmie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3C2B60-4186-554A-9148-EA7246E6E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Art. 271</a:t>
            </a:r>
            <a:r>
              <a:rPr lang="pl-PL" b="1" baseline="30000" dirty="0"/>
              <a:t>1</a:t>
            </a:r>
            <a:r>
              <a:rPr lang="pl-PL" b="1" dirty="0"/>
              <a:t> Świadek składa zeznanie na piśmie, jeżeli sąd tak postanowi. W takim przypadku świadek składa przyrzeczenie przez podpisanie tekstu przyrzeczenia. Świadek jest obowiązany złożyć tekst zeznania w sądzie w terminie wyznaczonym przez sąd. Przepisy art. 165 § 2, art. 274 § 1 i art. 276 stosuje się odpowiednio.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Nie ma żadnych </a:t>
            </a:r>
            <a:r>
              <a:rPr lang="pl-PL" b="1"/>
              <a:t>przesłanek ustawowych </a:t>
            </a:r>
            <a:r>
              <a:rPr lang="pl-PL" b="1" dirty="0"/>
              <a:t>kiedy taki dowód dopuścić.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8770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B59CEF-2D35-D64F-A10D-8374682B6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36CBD6-17C1-CA41-AAF5-F2F8E0CF8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Poszerza zakres kognicji sądu w postępowaniu klauzulowym (art. 58 k.c.), który w dotychczasowym stanie prawnym był dość wąski i ograniczony w zasadzie do oceny przesłanek proceduralnych.</a:t>
            </a:r>
          </a:p>
          <a:p>
            <a:pPr algn="just"/>
            <a:r>
              <a:rPr lang="pl-PL" b="1" dirty="0"/>
              <a:t>Tytuły egzekucyjne pochodzące od sądu: należało sprawdzić, czy tytuł obejmuje świadczenie nadające się do wykonania w drodze egzekucji oraz czy orzeczenie jest prawomocne lub natychmiast wykonalne. 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5654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265D23-73F2-F446-82C2-5190873D7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511522-6D70-B449-8678-4B3C6A6B0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Tytuł egzekucyjny z aktu notarialnego, w którym dłużnik poddał się egzekucji, był ograniczony do zbadania przesłanek procesowych: </a:t>
            </a:r>
          </a:p>
          <a:p>
            <a:pPr algn="just"/>
            <a:r>
              <a:rPr lang="pl-PL" b="1" dirty="0"/>
              <a:t>ustalenia, czy określony akt spełnia wymagania przewidziane w przepisach dla danego rodzaju tytułu egzekucyjnego, </a:t>
            </a:r>
          </a:p>
          <a:p>
            <a:pPr algn="just"/>
            <a:r>
              <a:rPr lang="pl-PL" b="1" dirty="0"/>
              <a:t>stwierdzenia, czy dany akt, ze względu na swoją treść, nadaje się do wykonania w drodze egzekucji, oraz </a:t>
            </a:r>
          </a:p>
          <a:p>
            <a:pPr algn="just"/>
            <a:r>
              <a:rPr lang="pl-PL" b="1" dirty="0"/>
              <a:t>ustalenia, czy wystąpiło zdarzenie, od którego uzależnione jest wykonanie tytułu egzekucyjnego.</a:t>
            </a:r>
          </a:p>
        </p:txBody>
      </p:sp>
    </p:spTree>
    <p:extLst>
      <p:ext uri="{BB962C8B-B14F-4D97-AF65-F5344CB8AC3E}">
        <p14:creationId xmlns:p14="http://schemas.microsoft.com/office/powerpoint/2010/main" val="3884095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3B1B7B-31D0-EF4F-AB49-210E08DA6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Prawomocność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B336F1-4815-294F-8BCF-3EB6F4912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Odmowa nadania klauzuli wykonalności tytułowi egzekucyjnemu pochodzącemu od sądu, z uwagi na sprzeczność wniosku z prawem albo obejście prawa, może stanowić podstawę zakwestionowania mocy wiążącej prawomocnego orzeczenia – art. 365 k.p.c.</a:t>
            </a:r>
          </a:p>
        </p:txBody>
      </p:sp>
    </p:spTree>
    <p:extLst>
      <p:ext uri="{BB962C8B-B14F-4D97-AF65-F5344CB8AC3E}">
        <p14:creationId xmlns:p14="http://schemas.microsoft.com/office/powerpoint/2010/main" val="3983622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0AEA07-A22B-2D4B-BC87-0A8D080AD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C9C7E1-2CD6-F04A-94B9-DBAEE31AA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Sąd bierze pod uwagę z urzędu przedawnienie roszczenia przysługującego przeciwko konsumentowi. </a:t>
            </a:r>
          </a:p>
          <a:p>
            <a:pPr marL="0" indent="0" algn="just">
              <a:buNone/>
            </a:pPr>
            <a:r>
              <a:rPr lang="pl-PL" b="1" dirty="0"/>
              <a:t>Jeżeli jest to roszczenie stwierdzone tytułem egzekucyjnym, to uwzględnienie przedawnienia nastąpi na etapie postępowania klauzulowego, chyba że wierzyciel wykaże, że doprowadził do przerwania biegu przedawnienia.</a:t>
            </a:r>
          </a:p>
          <a:p>
            <a:pPr marL="0" indent="0" algn="just">
              <a:buNone/>
            </a:pPr>
            <a:r>
              <a:rPr lang="pl-PL" b="1" dirty="0"/>
              <a:t>Mimo prawomocnego oddalenia wniosku o nadanie klauzuli wykonalności wierzyciel może wystąpić z powództwem o ustalenie, że objęta tytułem egzekucyjnym wierzytelność nie uległa przedawnieniu.</a:t>
            </a:r>
          </a:p>
          <a:p>
            <a:pPr marL="0" indent="0" algn="just">
              <a:buNone/>
            </a:pPr>
            <a:r>
              <a:rPr lang="pl-PL" b="1" dirty="0"/>
              <a:t>Ponowny pozew o zapłatę będzie odrzucony.</a:t>
            </a:r>
          </a:p>
        </p:txBody>
      </p:sp>
    </p:spTree>
    <p:extLst>
      <p:ext uri="{BB962C8B-B14F-4D97-AF65-F5344CB8AC3E}">
        <p14:creationId xmlns:p14="http://schemas.microsoft.com/office/powerpoint/2010/main" val="3269295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0FDA68-A2F3-5141-B7E2-4FCD71D2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Art. 797  § 1</a:t>
            </a:r>
            <a:r>
              <a:rPr lang="pl-PL" sz="3200" b="1" baseline="30000" dirty="0"/>
              <a:t>1 </a:t>
            </a:r>
            <a:r>
              <a:rPr lang="pl-PL" sz="3200" b="1" dirty="0"/>
              <a:t>wniosek przedawnienie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E0510E-EFC4-4748-92F0-39DA958AB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endParaRPr lang="pl-PL" cap="all" dirty="0"/>
          </a:p>
          <a:p>
            <a:pPr algn="just"/>
            <a:r>
              <a:rPr lang="pl-PL" b="1" dirty="0"/>
              <a:t>We wniosku o wszczęcie egzekucji lub żądaniu przeprowadzenia egzekucji z urzędu wskazuje się świadczenie, które ma być spełnione. Do wniosku lub żądania dołącza się tytuł wykonawczy.</a:t>
            </a:r>
          </a:p>
          <a:p>
            <a:pPr algn="just"/>
            <a:r>
              <a:rPr lang="pl-PL" b="1" dirty="0"/>
              <a:t>J</a:t>
            </a:r>
            <a:r>
              <a:rPr lang="pl-PL" b="1" u="sng" dirty="0"/>
              <a:t>eżeli z treści tytułu wykonawczego wynika, że termin przedawnienia dochodzonego roszczenia upłynął, do wniosku należy dołączyć również dokument, z którego wynika, że doszło do przerwania biegu przedawnienia.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1811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A7F2E3-B37E-3447-B20F-AE8A5A9FA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pl-PL" sz="3200" dirty="0"/>
            </a:br>
            <a:r>
              <a:rPr lang="pl-PL" sz="3200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4E5AC1-1B55-254F-AE6D-F9A1454B8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Odstępstwo od zasady związania organu egzekucyjnego tytułem wykonawczym art. 804 § 1 k.p.c.</a:t>
            </a:r>
          </a:p>
          <a:p>
            <a:pPr algn="just"/>
            <a:r>
              <a:rPr lang="pl-PL" b="1" dirty="0"/>
              <a:t>Komornik ma obowiązek badać, czy egzekwowane roszczenie po powstaniu tytułu wykonawczego uległo przedawnieniu.</a:t>
            </a:r>
          </a:p>
          <a:p>
            <a:pPr algn="just"/>
            <a:r>
              <a:rPr lang="pl-PL" b="1" dirty="0"/>
              <a:t>Przedawnienie jest okolicznością uzasadniającą odmowę wszczęcia postępowania na podstawie art. 804 § 2 k.p.c. albo umorzenia postępowania na wniosek dłużnika na podstawie art. 825 pkt 1</a:t>
            </a:r>
            <a:r>
              <a:rPr lang="pl-PL" b="1" baseline="30000" dirty="0"/>
              <a:t>1</a:t>
            </a:r>
            <a:r>
              <a:rPr lang="pl-PL" b="1" dirty="0"/>
              <a:t> k.p.c.</a:t>
            </a:r>
          </a:p>
        </p:txBody>
      </p:sp>
    </p:spTree>
    <p:extLst>
      <p:ext uri="{BB962C8B-B14F-4D97-AF65-F5344CB8AC3E}">
        <p14:creationId xmlns:p14="http://schemas.microsoft.com/office/powerpoint/2010/main" val="1437772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CD8062-834C-4A47-8D54-B24AF2C60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Przedawnienie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325550-4908-284C-A3E8-E83B468FA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Dłużnik może uchylić się od spełnienia świadczenia po upływie terminu przedawnienia - art. 117 § 2 k.c. </a:t>
            </a:r>
          </a:p>
          <a:p>
            <a:pPr marL="0" indent="0" algn="just">
              <a:buNone/>
            </a:pPr>
            <a:r>
              <a:rPr lang="pl-PL" b="1" dirty="0"/>
              <a:t>Gdy dłużnikiem jest konsument, dochodzenie przedawnionego roszczenia nie jest możliwe – art. 117 § 2</a:t>
            </a:r>
            <a:r>
              <a:rPr lang="pl-PL" b="1" baseline="30000" dirty="0"/>
              <a:t>1</a:t>
            </a:r>
            <a:r>
              <a:rPr lang="pl-PL" b="1" dirty="0"/>
              <a:t> k.c. </a:t>
            </a:r>
          </a:p>
          <a:p>
            <a:pPr marL="0" indent="0" algn="just">
              <a:buNone/>
            </a:pPr>
            <a:r>
              <a:rPr lang="pl-PL" b="1" dirty="0"/>
              <a:t>Natomiast w postępowaniu egzekucyjnym nie jest dopuszczalne wszczęcie egzekucji przedawnionego roszczenia niezależnie od statusu dłużnika, a więc także, gdy dłużnik nie jest konsumentem. </a:t>
            </a:r>
          </a:p>
        </p:txBody>
      </p:sp>
    </p:spTree>
    <p:extLst>
      <p:ext uri="{BB962C8B-B14F-4D97-AF65-F5344CB8AC3E}">
        <p14:creationId xmlns:p14="http://schemas.microsoft.com/office/powerpoint/2010/main" val="2203099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18FAAE-AC40-9444-B2C2-5F10307D5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Przerwanie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F7FDEF-EB8F-DC4C-849F-67F761655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Tytuł wykonawczy będzie podlegał ocenie w celu ustalenia, czy stwierdzone nim roszczenie nie uległo przedawnieniu co powinno wynikać z treści tytułu wykonawczego.</a:t>
            </a:r>
          </a:p>
          <a:p>
            <a:pPr marL="0" indent="0" algn="just">
              <a:buNone/>
            </a:pPr>
            <a:r>
              <a:rPr lang="pl-PL" b="1" dirty="0"/>
              <a:t>Komornik musi określić początek biegu terminu przedawnienia, złożenie wniosku o nadanie klauzuli wykonalności przerywa bieg terminu przedawnienia - uchwała SN z 16.1.2004 r., III </a:t>
            </a:r>
            <a:r>
              <a:rPr lang="pl-PL" b="1" dirty="0" err="1"/>
              <a:t>Czp</a:t>
            </a:r>
            <a:r>
              <a:rPr lang="pl-PL" b="1" dirty="0"/>
              <a:t> 101/03. </a:t>
            </a:r>
          </a:p>
          <a:p>
            <a:pPr marL="0" indent="0" algn="just">
              <a:buNone/>
            </a:pPr>
            <a:r>
              <a:rPr lang="pl-PL" b="1" dirty="0"/>
              <a:t>Wniosek o wszczęcie egzekucji też przerywa </a:t>
            </a:r>
          </a:p>
          <a:p>
            <a:pPr marL="0" indent="0" algn="just">
              <a:buNone/>
            </a:pPr>
            <a:r>
              <a:rPr lang="pl-PL" b="1" dirty="0"/>
              <a:t>Przerwany biegnie od nowa </a:t>
            </a:r>
          </a:p>
          <a:p>
            <a:pPr marL="0" indent="0" algn="just">
              <a:buNone/>
            </a:pPr>
            <a:r>
              <a:rPr lang="pl-PL" b="1" dirty="0"/>
              <a:t>art. 123, art. 124 k.c. i art. 125 k.c. 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74370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1C60E-61D5-064B-80D3-1C041FAA7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Wątpliwości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71D75B-D13A-634F-9BC6-658067F5B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Brak dołączenia dokumentu z którego wynika, że doszło do przerwania biegu przedawnienia</a:t>
            </a:r>
            <a:r>
              <a:rPr lang="pl-PL" dirty="0"/>
              <a:t> –</a:t>
            </a:r>
            <a:r>
              <a:rPr lang="pl-PL" b="1" dirty="0"/>
              <a:t> skutki.</a:t>
            </a:r>
          </a:p>
          <a:p>
            <a:pPr marL="0" indent="0" algn="just">
              <a:buNone/>
            </a:pPr>
            <a:r>
              <a:rPr lang="pl-PL" b="1" dirty="0"/>
              <a:t>Czy wzywa do uzupełnienia braku? </a:t>
            </a:r>
          </a:p>
          <a:p>
            <a:pPr marL="0" indent="0" algn="just">
              <a:buNone/>
            </a:pPr>
            <a:r>
              <a:rPr lang="pl-PL" b="1" dirty="0"/>
              <a:t>Bo należy dołączyć taki dokument? </a:t>
            </a:r>
          </a:p>
          <a:p>
            <a:pPr marL="0" indent="0" algn="just">
              <a:buNone/>
            </a:pPr>
            <a:r>
              <a:rPr lang="pl-PL" b="1" dirty="0"/>
              <a:t>Czy nie ? </a:t>
            </a:r>
          </a:p>
          <a:p>
            <a:pPr marL="0" indent="0" algn="just">
              <a:buNone/>
            </a:pPr>
            <a:r>
              <a:rPr lang="pl-PL" b="1" dirty="0"/>
              <a:t>Brak dokumentu nie uniemożliwia dalszego postępowania w sprawie.</a:t>
            </a:r>
          </a:p>
          <a:p>
            <a:pPr marL="0" indent="0" algn="just">
              <a:buNone/>
            </a:pPr>
            <a:r>
              <a:rPr lang="pl-PL" b="1" dirty="0"/>
              <a:t>Art. 130 k.p.c.</a:t>
            </a:r>
          </a:p>
        </p:txBody>
      </p:sp>
    </p:spTree>
    <p:extLst>
      <p:ext uri="{BB962C8B-B14F-4D97-AF65-F5344CB8AC3E}">
        <p14:creationId xmlns:p14="http://schemas.microsoft.com/office/powerpoint/2010/main" val="2600230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FCBF86-BAC6-D74F-A748-164A2DC7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Art. 804 § 2 zażalenie do sądu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C07BB7-BCE0-CB4D-97E2-F2C8E3755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cap="all" dirty="0"/>
          </a:p>
          <a:p>
            <a:pPr algn="just"/>
            <a:r>
              <a:rPr lang="pl-PL" b="1" dirty="0"/>
              <a:t>Organ egzekucyjny nie jest uprawniony do badania zasadności i wymagalności obowiązku objętego tytułem wykonawczym. </a:t>
            </a:r>
          </a:p>
          <a:p>
            <a:pPr algn="just"/>
            <a:r>
              <a:rPr lang="pl-PL" b="1" u="sng" dirty="0"/>
              <a:t>Jeżeli z treści tytułu wykonawczego wynika, że termin przedawnienia dochodzonego roszczenia upłynął, a wierzyciel nie przedłożył dokumentu, o którym mowa w   art. 797  § 1</a:t>
            </a:r>
            <a:r>
              <a:rPr lang="pl-PL" b="1" u="sng" baseline="30000" dirty="0"/>
              <a:t>1</a:t>
            </a:r>
            <a:r>
              <a:rPr lang="pl-PL" b="1" u="sng" dirty="0"/>
              <a:t> organ egzekucyjny odmawia wszczęcia egzekucji. Na postanowienie sądu przysługuje zażalenie.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985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97448-17C1-1E40-BA06-48348B53C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Ocena zeznań na piśmie problemy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D2B853-B087-B442-A3D4-16492C949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nie ma gwarancji samodzielności zeznań świadka, </a:t>
            </a:r>
          </a:p>
          <a:p>
            <a:pPr algn="just"/>
            <a:r>
              <a:rPr lang="pl-PL" b="1" dirty="0"/>
              <a:t>może korzysta z pomocy innych osób,</a:t>
            </a:r>
          </a:p>
          <a:p>
            <a:pPr algn="just"/>
            <a:r>
              <a:rPr lang="pl-PL" b="1" dirty="0"/>
              <a:t>nie wiadome czy jest to swobodne i spontaniczne,</a:t>
            </a:r>
          </a:p>
          <a:p>
            <a:pPr algn="just"/>
            <a:r>
              <a:rPr lang="pl-PL" b="1" dirty="0"/>
              <a:t>zna pytania,</a:t>
            </a:r>
          </a:p>
          <a:p>
            <a:pPr algn="just"/>
            <a:r>
              <a:rPr lang="pl-PL" b="1" dirty="0"/>
              <a:t>niemożliwa jest ocena tych zeznań, </a:t>
            </a:r>
          </a:p>
          <a:p>
            <a:pPr algn="just"/>
            <a:r>
              <a:rPr lang="pl-PL" b="1" dirty="0"/>
              <a:t>weryfikacja źródeł wiedzy,</a:t>
            </a:r>
          </a:p>
          <a:p>
            <a:pPr algn="just"/>
            <a:r>
              <a:rPr lang="pl-PL" b="1" dirty="0"/>
              <a:t>bezpośrednia ocena zachowania (reakcje) świadka podczas składania zeznań ułatwia prawidłową ocenę ich wiarygodności,</a:t>
            </a:r>
          </a:p>
          <a:p>
            <a:pPr algn="just"/>
            <a:r>
              <a:rPr lang="pl-PL" b="1" dirty="0"/>
              <a:t>sposób wypowiedzi, słownictwo, gramatyka, a także mowa ciała, mimika twarzy świadka w trakcie składanych zeznań.</a:t>
            </a:r>
          </a:p>
        </p:txBody>
      </p:sp>
    </p:spTree>
    <p:extLst>
      <p:ext uri="{BB962C8B-B14F-4D97-AF65-F5344CB8AC3E}">
        <p14:creationId xmlns:p14="http://schemas.microsoft.com/office/powerpoint/2010/main" val="2097874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BBF23D-361B-C048-9645-45496A43C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845F53-5F87-2F46-B9E8-9E004F871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Badanie tytułu wykonawczego ogranicza się tylko do kwestii przedawnienia dochodzonego roszczenia. </a:t>
            </a:r>
          </a:p>
          <a:p>
            <a:pPr marL="0" indent="0" algn="just">
              <a:buNone/>
            </a:pPr>
            <a:r>
              <a:rPr lang="pl-PL" b="1" dirty="0"/>
              <a:t>Dotyczy wyłącznie treści tytułu wykonawczego oraz ewentualnie na dokumencie, z którego wynika, że doszło do przerwania biegu przedawnienia. </a:t>
            </a:r>
          </a:p>
          <a:p>
            <a:pPr marL="0" indent="0" algn="just">
              <a:buNone/>
            </a:pPr>
            <a:r>
              <a:rPr lang="pl-PL" b="1" dirty="0"/>
              <a:t>Terminy przedawnienia określone w art. 125 § 1 k.c. nie mają zastosowania</a:t>
            </a:r>
            <a:r>
              <a:rPr lang="pl-PL" dirty="0"/>
              <a:t> </a:t>
            </a:r>
            <a:r>
              <a:rPr lang="pl-PL" b="1" dirty="0"/>
              <a:t>do roszczeń stwierdzonych notarialnymi tytułami egzekucyjnymi i ulegają przedawnieniu w terminach przewidzianych dla tych roszczeń przez prawo cywilne.</a:t>
            </a:r>
          </a:p>
        </p:txBody>
      </p:sp>
    </p:spTree>
    <p:extLst>
      <p:ext uri="{BB962C8B-B14F-4D97-AF65-F5344CB8AC3E}">
        <p14:creationId xmlns:p14="http://schemas.microsoft.com/office/powerpoint/2010/main" val="22939050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F9D233-335B-184F-9219-8448F197F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Skarga, zażalenie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E285B8-8B9E-A34F-B4CD-656BF3A15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Na postanowienie komornika sądowego o odmowie wszczęcia egzekucji przysługuje skarga na czynności komornika do sądu rejonowego- art. 767 § 1 k.p.c. </a:t>
            </a:r>
          </a:p>
          <a:p>
            <a:pPr marL="0" indent="0">
              <a:buNone/>
            </a:pPr>
            <a:r>
              <a:rPr lang="pl-PL" b="1" dirty="0"/>
              <a:t>Na postanowienie sądu przysługuje zażalenie - art. 804 § 2 </a:t>
            </a:r>
            <a:r>
              <a:rPr lang="pl-PL" b="1" dirty="0" err="1"/>
              <a:t>zd</a:t>
            </a:r>
            <a:r>
              <a:rPr lang="pl-PL" b="1" dirty="0"/>
              <a:t>. 2 k.p.c.</a:t>
            </a:r>
          </a:p>
        </p:txBody>
      </p:sp>
    </p:spTree>
    <p:extLst>
      <p:ext uri="{BB962C8B-B14F-4D97-AF65-F5344CB8AC3E}">
        <p14:creationId xmlns:p14="http://schemas.microsoft.com/office/powerpoint/2010/main" val="39123103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479BC9-0B20-8247-B120-D74DEF1F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Art. 804</a:t>
            </a:r>
            <a:r>
              <a:rPr lang="pl-PL" sz="3200" b="1" baseline="30000" dirty="0"/>
              <a:t>2</a:t>
            </a:r>
            <a:r>
              <a:rPr lang="pl-PL" sz="3200" b="1" dirty="0"/>
              <a:t> § 1 – 3 Przejście uprawnienia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B074AD-1F5E-7D48-A529-A2D0CA187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pl-PL" b="1" dirty="0"/>
          </a:p>
          <a:p>
            <a:pPr algn="just"/>
            <a:r>
              <a:rPr lang="pl-PL" b="1" dirty="0"/>
              <a:t>Jeżeli po powstaniu tytułu wykonawczego uprawnienie przeszło na inną osobę, osoba ta może wszcząć egzekucję przeciwko dłużnikowi na podstawie tego tytułu, jeżeli wykaże przejście uprawnienia dokumentem </a:t>
            </a:r>
            <a:r>
              <a:rPr lang="pl-PL" b="1" u="sng" dirty="0"/>
              <a:t>urzędowym lub prywatnym z podpisem urzędowo poświadczonym. </a:t>
            </a:r>
          </a:p>
          <a:p>
            <a:pPr algn="just"/>
            <a:r>
              <a:rPr lang="pl-PL" b="1" dirty="0"/>
              <a:t>W przypadku niezłożenia przez uprawnionego dokumentów, o których mowa w § 1, organ egzekucyjny odmawia wszczęcia egzekucji </a:t>
            </a:r>
            <a:r>
              <a:rPr lang="pl-PL" b="1" u="sng" dirty="0"/>
              <a:t>bez wzywania wierzyciela do uzupełnienia braków wniosku. </a:t>
            </a:r>
          </a:p>
          <a:p>
            <a:pPr algn="just"/>
            <a:r>
              <a:rPr lang="pl-PL" b="1" dirty="0"/>
              <a:t>W przypadku, o którym mowa w § 2, odpis postanowienia doręcza się tylko uprawnionemu. Na postanowienie sądu przysługuje zażalenie.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5019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E01434-516F-E24E-9017-A9F9D2C1B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Dokument, podpis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BC573C-80DD-AE4A-A583-B1CB7A90F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Art. 244 k.p.c. dokumenty urzędowe, sporządzone w przepisanej formie przez powołane do tego organy władzy publicznej i inne organy państwowe w zakresie ich działania, stanowią dowód tego, co zostało w nich urzędowo zaświadczone.</a:t>
            </a:r>
          </a:p>
          <a:p>
            <a:pPr algn="just"/>
            <a:r>
              <a:rPr lang="pl-PL" b="1" dirty="0"/>
              <a:t>Art. 245 k.p.c. dokument prywatny sporządzony w formie pisemnej albo elektronicznej stanowi dowód tego, że osoba, która go podpisała, złożyła oświadczenie zawarte w dokumencie. </a:t>
            </a:r>
          </a:p>
          <a:p>
            <a:pPr algn="just"/>
            <a:r>
              <a:rPr lang="pl-PL" b="1" dirty="0"/>
              <a:t>Prywatny musi być urzędowo poświadczony np. notarialnie. </a:t>
            </a:r>
          </a:p>
          <a:p>
            <a:pPr algn="just"/>
            <a:r>
              <a:rPr lang="pl-PL" b="1" dirty="0"/>
              <a:t>Czy data pewna art. 81 k.c. 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0148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319A5C-C24F-254D-A9D1-4A26CFBE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Art. 825 k.p.c. Umorzenie na wniosek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84047-26EB-1945-997B-2D24DC673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/>
              <a:t>Organ egzekucyjny umorzy postępowanie w całości lub części na wniosek:</a:t>
            </a:r>
          </a:p>
          <a:p>
            <a:pPr algn="just" fontAlgn="ctr"/>
            <a:r>
              <a:rPr lang="pl-PL" b="1" dirty="0"/>
              <a:t>1) jeżeli tego zażąda wierzyciel; jednakże w sprawach, w których egzekucję wszczęto z urzędu lub na żądanie uprawnionego organu, wniosek wierzyciela o umorzenie postępowania wymaga zgody sądu lub uprawnionego organu, który zażądał wszczęcia egzekucji; </a:t>
            </a:r>
          </a:p>
          <a:p>
            <a:pPr algn="just"/>
            <a:r>
              <a:rPr lang="pl-PL" b="1" u="sng" dirty="0"/>
              <a:t>1</a:t>
            </a:r>
            <a:r>
              <a:rPr lang="pl-PL" b="1" u="sng" baseline="30000" dirty="0"/>
              <a:t>1</a:t>
            </a:r>
            <a:r>
              <a:rPr lang="pl-PL" b="1" u="sng" dirty="0"/>
              <a:t>) gdy zażąda tego dłużnik, jeżeli przed dniem złożenia wniosku o wszczęcie egzekucji roszczenie objęte tytułem wykonawczym uległo przedawnieniu, a wierzyciel nie wykaże, że nastąpiło zdarzenie, wskutek którego bieg terminu przedawnienia został przerwany; </a:t>
            </a:r>
          </a:p>
          <a:p>
            <a:pPr algn="just" fontAlgn="ctr"/>
            <a:r>
              <a:rPr lang="pl-PL" b="1" dirty="0"/>
              <a:t>2) </a:t>
            </a:r>
            <a:r>
              <a:rPr lang="pl-PL" b="1" i="1" dirty="0"/>
              <a:t>(uchylony)</a:t>
            </a:r>
            <a:endParaRPr lang="pl-PL" b="1" dirty="0"/>
          </a:p>
          <a:p>
            <a:pPr algn="just" fontAlgn="ctr"/>
            <a:r>
              <a:rPr lang="pl-PL" b="1" dirty="0"/>
              <a:t>3) </a:t>
            </a:r>
            <a:r>
              <a:rPr lang="pl-PL" b="1" i="1" dirty="0"/>
              <a:t>(uchylony)</a:t>
            </a:r>
            <a:endParaRPr lang="pl-PL" b="1" dirty="0"/>
          </a:p>
          <a:p>
            <a:pPr algn="just" fontAlgn="ctr"/>
            <a:r>
              <a:rPr lang="pl-PL" b="1" dirty="0"/>
              <a:t>4) jeżeli wierzyciel jest w posiadaniu zastawu zabezpieczającego pełne zaspokojenie egzekwowanego roszczenia, chyba że egzekucja skierowana jest do przedmiotu zastawu.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71057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502D9-7022-9149-A47C-8AC45416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Praktyka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954371-B987-5944-A6C4-32E65E47D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Art. 804 § 2 k.p.c. ma zastosowanie do chwili wszczęcia egzekucji. </a:t>
            </a:r>
          </a:p>
          <a:p>
            <a:pPr marL="0" indent="0" algn="just">
              <a:buNone/>
            </a:pPr>
            <a:r>
              <a:rPr lang="pl-PL" b="1" dirty="0"/>
              <a:t>Art. 825 pkt 1</a:t>
            </a:r>
            <a:r>
              <a:rPr lang="pl-PL" b="1" baseline="30000" dirty="0"/>
              <a:t>1</a:t>
            </a:r>
            <a:r>
              <a:rPr lang="pl-PL" b="1" dirty="0"/>
              <a:t> k.p.c. – ma zastosowanie po wszczęciu egzekucji. </a:t>
            </a:r>
          </a:p>
          <a:p>
            <a:pPr marL="0" indent="0" algn="just">
              <a:buNone/>
            </a:pPr>
            <a:r>
              <a:rPr lang="pl-PL" b="1" dirty="0"/>
              <a:t>Przed wszczęciem egzekucji przedawnienie roszczenia objętego tytułem egzekucyjnym jest badane przez komornika z urzędu i skutkuje odmową wszczęcia egzekucji. </a:t>
            </a:r>
          </a:p>
          <a:p>
            <a:pPr marL="0" indent="0" algn="just">
              <a:buNone/>
            </a:pPr>
            <a:r>
              <a:rPr lang="pl-PL" b="1" dirty="0"/>
              <a:t>Natomiast po wszczęciu egzekucji, przedawnienie badane jest na wniosek dłużnika, co powoduje umorzenie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8838038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920197-06E5-2E4D-BB9F-351F3183F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/>
              <a:t>przesłanki </a:t>
            </a:r>
            <a:r>
              <a:rPr lang="pl-PL" sz="3200" b="1" dirty="0"/>
              <a:t>art. 825 pkt 1</a:t>
            </a:r>
            <a:r>
              <a:rPr lang="pl-PL" sz="3200" b="1" baseline="30000" dirty="0"/>
              <a:t>1</a:t>
            </a:r>
            <a:r>
              <a:rPr lang="pl-PL" sz="3200" b="1" dirty="0"/>
              <a:t> k.p.c.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F43F5C-A24D-974F-A661-44765C8DD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Przesłanki przed wszczęciem egzekucji art. 797 § 1</a:t>
            </a:r>
            <a:r>
              <a:rPr lang="pl-PL" b="1" baseline="30000" dirty="0"/>
              <a:t>1</a:t>
            </a:r>
            <a:r>
              <a:rPr lang="pl-PL" b="1" dirty="0"/>
              <a:t> i 804 § 2 k.p.c.:  </a:t>
            </a:r>
          </a:p>
          <a:p>
            <a:pPr marL="0" indent="0" algn="just">
              <a:buNone/>
            </a:pPr>
            <a:r>
              <a:rPr lang="pl-PL" b="1" dirty="0"/>
              <a:t>1) z treści tytułu wykonawczego wynika, że termin przedawnienia dochodzonego roszczenia upłynął, </a:t>
            </a:r>
          </a:p>
          <a:p>
            <a:pPr marL="0" indent="0" algn="just">
              <a:buNone/>
            </a:pPr>
            <a:r>
              <a:rPr lang="pl-PL" b="1" dirty="0"/>
              <a:t>2) do wniosku został dołączony dokument, z którego wynika, że doszło do przerwania biegu przedawnienia.  </a:t>
            </a:r>
          </a:p>
          <a:p>
            <a:pPr marL="0" indent="0" algn="just">
              <a:buNone/>
            </a:pPr>
            <a:r>
              <a:rPr lang="pl-PL" b="1" dirty="0"/>
              <a:t>Przesłanki po wszczęciu egzekucji art. 825 pkt 1</a:t>
            </a:r>
            <a:r>
              <a:rPr lang="pl-PL" b="1" baseline="30000" dirty="0"/>
              <a:t>1</a:t>
            </a:r>
            <a:r>
              <a:rPr lang="pl-PL" b="1" dirty="0"/>
              <a:t> k.p.c.: </a:t>
            </a:r>
          </a:p>
          <a:p>
            <a:pPr marL="0" indent="0" algn="just">
              <a:buNone/>
            </a:pPr>
            <a:r>
              <a:rPr lang="pl-PL" b="1" dirty="0"/>
              <a:t>1) przed dniem złożenia wniosku o wszczęcie egzekucji roszczenie uległo przedawnieniu, </a:t>
            </a:r>
          </a:p>
          <a:p>
            <a:pPr marL="0" indent="0" algn="just">
              <a:buNone/>
            </a:pPr>
            <a:r>
              <a:rPr lang="pl-PL" b="1" dirty="0"/>
              <a:t>2) wierzyciel nie wykaże, że nastąpiło zdarzenie, wskutek którego bieg terminu przedawnienia został przerwany.</a:t>
            </a:r>
          </a:p>
        </p:txBody>
      </p:sp>
    </p:spTree>
    <p:extLst>
      <p:ext uri="{BB962C8B-B14F-4D97-AF65-F5344CB8AC3E}">
        <p14:creationId xmlns:p14="http://schemas.microsoft.com/office/powerpoint/2010/main" val="1703033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FEFB61-F674-BF42-A442-AA4A7B784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Postępowanie z art. 825 pkt 1</a:t>
            </a:r>
            <a:r>
              <a:rPr lang="pl-PL" sz="3200" b="1" baseline="30000" dirty="0"/>
              <a:t>1</a:t>
            </a:r>
            <a:r>
              <a:rPr lang="pl-PL" sz="3200" b="1" dirty="0"/>
              <a:t> k.p.c.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59467C-F26F-A94F-BD4E-652EC1F9D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Skoro dłużnik twierdzi, że roszczenie uległo przedawnieniu to ciężar dowodu przerzucony zostaje na wierzyciela. </a:t>
            </a:r>
          </a:p>
          <a:p>
            <a:pPr algn="just"/>
            <a:r>
              <a:rPr lang="pl-PL" b="1" dirty="0"/>
              <a:t>Komornik powinien wysłuchać wierzyciela.</a:t>
            </a:r>
          </a:p>
          <a:p>
            <a:pPr algn="just"/>
            <a:r>
              <a:rPr lang="pl-PL" b="1" dirty="0"/>
              <a:t>Art. 827 § 1. Przed zawieszeniem albo umorzeniem postępowania </a:t>
            </a:r>
            <a:r>
              <a:rPr lang="pl-PL" b="1" u="sng" dirty="0"/>
              <a:t>można</a:t>
            </a:r>
            <a:r>
              <a:rPr lang="pl-PL" b="1" dirty="0"/>
              <a:t> wysłuchać wierzyciela i dłużnika.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9617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8736F-2C90-534C-BBFE-1AC1E060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200" b="1" dirty="0"/>
              <a:t>Art. 840 § 1 pkt 2 Powództwo opozycyjne </a:t>
            </a:r>
            <a:br>
              <a:rPr lang="pl-PL" sz="3200" dirty="0"/>
            </a:br>
            <a:br>
              <a:rPr lang="pl-PL" dirty="0"/>
            </a:b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9BC6B3-1224-3440-8FAF-7CF9A8A32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Dłużnik może w drodze powództwa żądać pozbawienia tytułu wykonawczego wykonalności w całości lub części albo ograniczenia, jeżeli:</a:t>
            </a:r>
          </a:p>
          <a:p>
            <a:pPr marL="0" indent="0" algn="just">
              <a:buNone/>
            </a:pPr>
            <a:r>
              <a:rPr lang="pl-PL" b="1" dirty="0"/>
              <a:t>po powstaniu tytułu egzekucyjnego nastąpiło zdarzenie, wskutek którego zobowiązanie wygasło albo nie może być egzekwowane; gdy tytułem jest orzeczenie sądowe, dłużnik może oprzeć powództwo także na zdarzeniach, które nastąpiły po zamknięciu rozprawy, na zarzucie spełnienia świadczenia, jeżeli zgłoszenie tego zarzutu w sprawie było z mocy ustawy niedopuszczalne, </a:t>
            </a:r>
            <a:r>
              <a:rPr lang="pl-PL" b="1" u="sng" dirty="0"/>
              <a:t>a także na zarzucie potrącenia;</a:t>
            </a:r>
          </a:p>
        </p:txBody>
      </p:sp>
    </p:spTree>
    <p:extLst>
      <p:ext uri="{BB962C8B-B14F-4D97-AF65-F5344CB8AC3E}">
        <p14:creationId xmlns:p14="http://schemas.microsoft.com/office/powerpoint/2010/main" val="14900946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44E09D-FF9D-1C43-A279-6DA1A9AAB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Art. 203</a:t>
            </a:r>
            <a:r>
              <a:rPr lang="pl-PL" sz="3200" b="1" baseline="30000" dirty="0"/>
              <a:t>1</a:t>
            </a:r>
            <a:r>
              <a:rPr lang="pl-PL" sz="3200" b="1" dirty="0"/>
              <a:t> § 1 – 3 Zarzut potrącenia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F6AB95-FB3B-B341-97CD-A5FFB4E4E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ctr"/>
            <a:r>
              <a:rPr lang="pl-PL" sz="2400" b="1" dirty="0"/>
              <a:t>Podstawą zarzutu potrącenia może być tylko wierzytelność pozwanego z tego samego stosunku prawnego co wierzytelność dochodzona przez powoda, chyba że wierzytelność pozwanego jest niesporna lub uprawdopodobniona dokumentem niepochodzącym wyłącznie od pozwanego. </a:t>
            </a:r>
          </a:p>
          <a:p>
            <a:pPr algn="just" fontAlgn="ctr"/>
            <a:r>
              <a:rPr lang="pl-PL" sz="2400" b="1" u="sng" dirty="0"/>
              <a:t>Pozwany może podnieść zarzut potrącenia nie później niż przy wdaniu się w spór co do istoty sprawy albo w terminie dwóch tygodni od dnia, gdy jego wierzytelność stała się wymagalna. </a:t>
            </a:r>
          </a:p>
          <a:p>
            <a:pPr algn="just" fontAlgn="ctr"/>
            <a:r>
              <a:rPr lang="pl-PL" sz="2400" b="1" dirty="0"/>
              <a:t>Zarzut potrącenia może zostać podniesiony </a:t>
            </a:r>
            <a:r>
              <a:rPr lang="pl-PL" sz="2400" b="1" u="sng" dirty="0"/>
              <a:t>tylko w piśmie procesowym</a:t>
            </a:r>
            <a:r>
              <a:rPr lang="pl-PL" sz="2400" b="1" dirty="0"/>
              <a:t>. Do pisma tego stosuje się odpowiednio </a:t>
            </a:r>
            <a:r>
              <a:rPr lang="pl-PL" sz="2400" b="1" u="sng" dirty="0"/>
              <a:t>przepisy dotyczące pozwu</a:t>
            </a:r>
            <a:r>
              <a:rPr lang="pl-PL" sz="2400" b="1" dirty="0"/>
              <a:t>, z wyjątkiem przepisów dotyczących opłat</a:t>
            </a:r>
            <a:r>
              <a:rPr lang="pl-PL" b="1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526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C462F7-4170-6E45-A264-3B427383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Problemy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2E54A9-FC44-DF40-997C-5CA34999D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Dowód poza sądem, poza kontrolą sądu.</a:t>
            </a:r>
          </a:p>
          <a:p>
            <a:pPr algn="just"/>
            <a:r>
              <a:rPr lang="pl-PL" b="1" dirty="0"/>
              <a:t>Konfrontacja – art. 272 k.p.c.</a:t>
            </a:r>
          </a:p>
          <a:p>
            <a:pPr algn="just"/>
            <a:r>
              <a:rPr lang="pl-PL" b="1" dirty="0"/>
              <a:t>Ponowne przesłuchanie.</a:t>
            </a:r>
          </a:p>
          <a:p>
            <a:pPr algn="just"/>
            <a:r>
              <a:rPr lang="pl-PL" b="1" dirty="0"/>
              <a:t>Świadek ekspert – 505</a:t>
            </a:r>
            <a:r>
              <a:rPr lang="pl-PL" b="1" baseline="30000" dirty="0"/>
              <a:t>7</a:t>
            </a:r>
            <a:r>
              <a:rPr lang="pl-PL" b="1" dirty="0"/>
              <a:t> § 3 k.p.c.</a:t>
            </a:r>
          </a:p>
          <a:p>
            <a:pPr algn="just"/>
            <a:r>
              <a:rPr lang="pl-PL" b="1" dirty="0"/>
              <a:t>Postępowanie gospodarcze (wyjątkowo) – art. 458</a:t>
            </a:r>
            <a:r>
              <a:rPr lang="pl-PL" b="1" baseline="30000" dirty="0"/>
              <a:t>10</a:t>
            </a:r>
            <a:r>
              <a:rPr lang="pl-PL" b="1" dirty="0"/>
              <a:t> k.p.c.</a:t>
            </a:r>
          </a:p>
          <a:p>
            <a:pPr algn="just"/>
            <a:r>
              <a:rPr lang="pl-PL" b="1" dirty="0"/>
              <a:t>Przesłuchanie stron – art. 304 </a:t>
            </a:r>
            <a:r>
              <a:rPr lang="pl-PL" b="1" dirty="0" err="1"/>
              <a:t>zd</a:t>
            </a:r>
            <a:r>
              <a:rPr lang="pl-PL" b="1" dirty="0"/>
              <a:t>. 3. k.p.c.</a:t>
            </a:r>
          </a:p>
          <a:p>
            <a:pPr algn="just"/>
            <a:r>
              <a:rPr lang="pl-PL" b="1" dirty="0"/>
              <a:t>Przewlekłość w wywodach świadka, powtarzanie się, odbieganie od tematu.  </a:t>
            </a:r>
          </a:p>
        </p:txBody>
      </p:sp>
    </p:spTree>
    <p:extLst>
      <p:ext uri="{BB962C8B-B14F-4D97-AF65-F5344CB8AC3E}">
        <p14:creationId xmlns:p14="http://schemas.microsoft.com/office/powerpoint/2010/main" val="4197884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CEDBBC-8551-574D-948A-0683E56F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Powództwo opozycyjne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5626F3-C396-2344-903A-1FA7E374C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Wytoczenie powództwa opozycyjnego możliwe jest: </a:t>
            </a:r>
          </a:p>
          <a:p>
            <a:pPr marL="0" indent="0" algn="just">
              <a:buNone/>
            </a:pPr>
            <a:r>
              <a:rPr lang="pl-PL" b="1" dirty="0"/>
              <a:t>1/ dla potrącenia wierzytelności dłużnika powstałej po wydaniu orzeczenia sądowego stanowiącego tytuł egzekucyjny, </a:t>
            </a:r>
          </a:p>
          <a:p>
            <a:pPr marL="0" indent="0" algn="just">
              <a:buNone/>
            </a:pPr>
            <a:r>
              <a:rPr lang="pl-PL" b="1" dirty="0"/>
              <a:t>2/ jak i wierzytelności, którą dłużnik mógł potrącić w formie zarzutu zgłoszonego przed zamknięciem rozprawy w toku procesu.</a:t>
            </a:r>
          </a:p>
          <a:p>
            <a:pPr marL="0" indent="0" algn="just">
              <a:buNone/>
            </a:pPr>
            <a:r>
              <a:rPr lang="pl-PL" b="1" dirty="0"/>
              <a:t>3/ zarzut potrącenia: nie zgłoszony, spóźniony, zgłoszony ale nie uwzględniony.</a:t>
            </a:r>
          </a:p>
          <a:p>
            <a:pPr marL="0" indent="0" algn="just">
              <a:buNone/>
            </a:pPr>
            <a:r>
              <a:rPr lang="pl-PL" b="1" dirty="0"/>
              <a:t>4/ zarzut potrącenia art. Art. 203</a:t>
            </a:r>
            <a:r>
              <a:rPr lang="pl-PL" b="1" baseline="30000" dirty="0"/>
              <a:t>1</a:t>
            </a:r>
            <a:r>
              <a:rPr lang="pl-PL" b="1" dirty="0"/>
              <a:t> a Art. 840 § 1 pkt 2 </a:t>
            </a:r>
            <a:r>
              <a:rPr lang="pl-PL" b="1" dirty="0" err="1"/>
              <a:t>k.</a:t>
            </a:r>
            <a:r>
              <a:rPr lang="pl-PL" b="1" err="1"/>
              <a:t>p</a:t>
            </a:r>
            <a:r>
              <a:rPr lang="pl-PL" b="1"/>
              <a:t>.c.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75565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182B70-D596-464F-B448-9BAB6C71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/>
              <a:t>Wyrok Sądu Najwyższego - Izba Cywilna I CR 396/71</a:t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4D1B40-EC22-0145-BCB5-CD4E460D3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Okoliczność, że zaistniała możliwość podniesienia zarzutu potrącenia w sprawie, w której następnie wydano tytuł wykonawczy, nie wyłącza skuteczności potrącenia dokonanego po zakończeniu postępowania w tamtej sprawie, jeśli dłużnik kwestionował skierowane przeciwko niemu roszczenie. Potrącenie takie może więc być zdarzeniem, wskutek którego zobowiązanie wynikające z tytułu wykonawczego wygasło (art. 498 k.c., art. 840 par. 1 pkt 2 k.p.c.).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33965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0583A0-3577-7A44-8A1E-7E0F0B7C3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/>
              <a:t>Wyrok Sądu Najwyższego - Izba Cywilna IV CNP 40/16</a:t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F9A31F-DC84-B648-9FCA-342A06131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Nie można zgodzić się, że sam fakt </a:t>
            </a:r>
            <a:r>
              <a:rPr lang="pl-PL" b="1" dirty="0" err="1"/>
              <a:t>potrącalności</a:t>
            </a:r>
            <a:r>
              <a:rPr lang="pl-PL" b="1" dirty="0"/>
              <a:t> wierzytelności, który istniał przed dniem zamknięcia rozprawy, mimo niezgłoszenia w tym czasie zarzutu, uniemożliwia powódce z procesie o pozbawienie wykonalności tytułu wykonawczego powołanie się na zarzut potrącenia.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859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ADFAE3-82AF-274F-8E04-01D1447D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Art. 271 k.p.c.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572290-A679-CE4F-90A2-6BA79728E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Dwa stadia przesłuchania świadka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b="1" dirty="0"/>
              <a:t>1) swobodna relacja świadka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b="1" dirty="0"/>
              <a:t>2) odpowiedzi świadka na pytania przewodniczącego, pozostałych sędziów i stron.</a:t>
            </a:r>
          </a:p>
          <a:p>
            <a:pPr marL="0" indent="0" algn="just">
              <a:buNone/>
            </a:pPr>
            <a:r>
              <a:rPr lang="pl-PL" b="1" dirty="0"/>
              <a:t>Ocena wiarygodności zeznań świadka.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4339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D5177A-0357-EB4A-8C61-BDB393704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200" dirty="0"/>
              <a:t>Wyrok Sądu Apelacyjnego w Krakowie - I Wydział Cywilny z 2.9.2015 r. I </a:t>
            </a:r>
            <a:r>
              <a:rPr lang="pl-PL" sz="3200" dirty="0" err="1"/>
              <a:t>ACa</a:t>
            </a:r>
            <a:r>
              <a:rPr lang="pl-PL" sz="3200" dirty="0"/>
              <a:t> 640/15</a:t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6B0C85-08BD-3048-A7A1-28B122DEB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Bezpośredniość ma szczególne znaczenie w odniesieniu do dowodu z zeznań świadków. Niedopuszczalne jest zastąpienie takiego dowodu przez oświadczenia pisemne (wynika to z regulacji sposobu składania zeznań w art. 271 § 1 k.p.c.; na zasadzie art. 289 k.p.c. przepis ten znajduje zastosowanie do ustnych opinii biegłych, zaś zgodnie z art. 304 </a:t>
            </a:r>
            <a:r>
              <a:rPr lang="pl-PL" b="1" dirty="0" err="1"/>
              <a:t>k.p.c</a:t>
            </a:r>
            <a:r>
              <a:rPr lang="pl-PL" b="1" dirty="0"/>
              <a:t>, do przesłuchania stron). Takie ujęcie instytucji zeznań umożliwia stronom uczestniczenie w postępowaniu dowodowym, poprzez zadawanie pytań świadkom i biegłym oraz ustosunkowywanie się do przeprowadzanych dowodów. Protokół zeznań w innej sprawie (mimo że jest dokumentem urzędowym) nie może zatem zastąpić przesłuchania bezpośrednio przed sądem orzekającym. Podobnie, za niezgodne z zasadą bezpośredniości uznano dokonywanie przez sąd ustaleń w oparciu o opinię biegłego wydaną w innym postępowaniu.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918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327D39-901C-5949-B8CF-4F19C91C3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/>
              <a:t>Wyrok SA Kraków z 7.5.2008, I </a:t>
            </a:r>
            <a:r>
              <a:rPr lang="pl-PL" sz="3200" dirty="0" err="1"/>
              <a:t>ACa</a:t>
            </a:r>
            <a:r>
              <a:rPr lang="pl-PL" sz="3200" dirty="0"/>
              <a:t> 292/06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D9F7-C849-A545-ACA2-0C726D7D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Przesłuchanie świadka bez wypytania go o źródło wiedzy po przedstawionych faktach stanowi naruszenie art. 271 § 1 k.p.c.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178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296588-D3C0-2740-8926-4EA97BAE0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Art. 740 § 1. k.p.c. Doręczanie postanowień</a:t>
            </a:r>
            <a:br>
              <a:rPr lang="pl-PL" sz="3200" b="1" dirty="0"/>
            </a:b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D594FE-F995-C640-A916-79EFF9331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Wydane na posiedzeniu niejawnym postanowienie o odmowie udzielenia zabezpieczenia, jak również postanowienie o udzieleniu zabezpieczenia, które podlega wykonaniu przez organ egzekucyjny, oraz dalsze postanowienia dotyczące tego zabezpieczenia sąd doręcza tylko uprawnionemu, chyba że przepis szczególny stanowi inaczej. Doręczenia obowiązanemu postanowienia o udzieleniu zabezpieczenia, które podlega wykonaniu przez organ egzekucyjny dokonuje ten organ równocześnie z przystąpieniem do wykonania tego postanowienia.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1569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27BFC0-E07F-FD4F-810F-6CDA15BE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Doręczanie postanowień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593298-BCC8-674E-BCCE-972F25AD0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Wyszczególnione zostały postanowienia zapadłe w przedmiocie udzielenia zabezpieczenia: </a:t>
            </a:r>
          </a:p>
          <a:p>
            <a:pPr marL="0" indent="0" algn="just">
              <a:buNone/>
            </a:pPr>
            <a:r>
              <a:rPr lang="pl-PL" b="1" dirty="0"/>
              <a:t>postanowienia o odmowie udzielenia zabezpieczenia, </a:t>
            </a:r>
          </a:p>
          <a:p>
            <a:pPr marL="0" indent="0" algn="just">
              <a:buNone/>
            </a:pPr>
            <a:r>
              <a:rPr lang="pl-PL" b="1" dirty="0"/>
              <a:t>postanowienia o udzieleniu zabezpieczenia, które podlega wykonaniu przez organ egzekucyjny, oraz </a:t>
            </a:r>
          </a:p>
          <a:p>
            <a:pPr marL="0" indent="0" algn="just">
              <a:buNone/>
            </a:pPr>
            <a:r>
              <a:rPr lang="pl-PL" b="1" dirty="0"/>
              <a:t>dalszych postanowień dotyczących tego zabezpieczenia.</a:t>
            </a:r>
          </a:p>
          <a:p>
            <a:pPr marL="0" indent="0" algn="just">
              <a:buNone/>
            </a:pPr>
            <a:r>
              <a:rPr lang="pl-PL" b="1" dirty="0"/>
              <a:t>Lista zamknięta. Zwrot, odrzucenie nie.</a:t>
            </a:r>
          </a:p>
        </p:txBody>
      </p:sp>
    </p:spTree>
    <p:extLst>
      <p:ext uri="{BB962C8B-B14F-4D97-AF65-F5344CB8AC3E}">
        <p14:creationId xmlns:p14="http://schemas.microsoft.com/office/powerpoint/2010/main" val="24212151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3237</TotalTime>
  <Words>3087</Words>
  <Application>Microsoft Macintosh PowerPoint</Application>
  <PresentationFormat>Panoramiczny</PresentationFormat>
  <Paragraphs>182</Paragraphs>
  <Slides>42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Motyw pakietu Office</vt:lpstr>
      <vt:lpstr>Zmiany: zabezpieczenie egzekucja wybrane zagadnienia</vt:lpstr>
      <vt:lpstr>Zeznania na piśmie</vt:lpstr>
      <vt:lpstr>Ocena zeznań na piśmie problemy</vt:lpstr>
      <vt:lpstr>Problemy</vt:lpstr>
      <vt:lpstr>Art. 271 k.p.c.</vt:lpstr>
      <vt:lpstr>Wyrok Sądu Apelacyjnego w Krakowie - I Wydział Cywilny z 2.9.2015 r. I ACa 640/15 </vt:lpstr>
      <vt:lpstr>Wyrok SA Kraków z 7.5.2008, I ACa 292/06 </vt:lpstr>
      <vt:lpstr>Art. 740 § 1. k.p.c. Doręczanie postanowień </vt:lpstr>
      <vt:lpstr>Doręczanie postanowień</vt:lpstr>
      <vt:lpstr> art. 740 § 4 k.p.c.</vt:lpstr>
      <vt:lpstr>Sąd wieczystoksięgowy nie jest organem egzekucyjnym,  o którym mowa w art. 740 § 1 k.p.c.</vt:lpstr>
      <vt:lpstr>Doręczenia obowiązanemu</vt:lpstr>
      <vt:lpstr>Art. 741 § 1, 2, 3 k.p.c. Zażalenie na postanowienie </vt:lpstr>
      <vt:lpstr>Rozpoznanie zażalenia - skład</vt:lpstr>
      <vt:lpstr>Rodzaje orzeczeń</vt:lpstr>
      <vt:lpstr> Art. 742 § 2 Uchylenie lub zmiana postanowienia </vt:lpstr>
      <vt:lpstr>Art. 7821 § 1 i 2 Odmowa nadania klauzuli wykonalności</vt:lpstr>
      <vt:lpstr>Uchwała Sądu Najwyższego - Izba Cywilna III CZP 85/13</vt:lpstr>
      <vt:lpstr>Wyjaśnienie</vt:lpstr>
      <vt:lpstr>Wyjaśnienie</vt:lpstr>
      <vt:lpstr>Wyjaśnienie</vt:lpstr>
      <vt:lpstr>Prawomocność</vt:lpstr>
      <vt:lpstr>Prezentacja programu PowerPoint</vt:lpstr>
      <vt:lpstr>Art. 797  § 11 wniosek przedawnienie</vt:lpstr>
      <vt:lpstr> Wyjaśnienie</vt:lpstr>
      <vt:lpstr>Przedawnienie</vt:lpstr>
      <vt:lpstr>Przerwanie</vt:lpstr>
      <vt:lpstr>Wątpliwości</vt:lpstr>
      <vt:lpstr>Art. 804 § 2 zażalenie do sądu</vt:lpstr>
      <vt:lpstr>Wyjaśnienie</vt:lpstr>
      <vt:lpstr>Skarga, zażalenie</vt:lpstr>
      <vt:lpstr>Art. 8042 § 1 – 3 Przejście uprawnienia</vt:lpstr>
      <vt:lpstr>Dokument, podpis</vt:lpstr>
      <vt:lpstr>Art. 825 k.p.c. Umorzenie na wniosek</vt:lpstr>
      <vt:lpstr>Praktyka</vt:lpstr>
      <vt:lpstr>przesłanki art. 825 pkt 11 k.p.c.</vt:lpstr>
      <vt:lpstr>Postępowanie z art. 825 pkt 11 k.p.c.</vt:lpstr>
      <vt:lpstr>Art. 840 § 1 pkt 2 Powództwo opozycyjne   </vt:lpstr>
      <vt:lpstr>Art. 2031 § 1 – 3 Zarzut potrącenia</vt:lpstr>
      <vt:lpstr>Powództwo opozycyjne</vt:lpstr>
      <vt:lpstr>Wyrok Sądu Najwyższego - Izba Cywilna I CR 396/71 </vt:lpstr>
      <vt:lpstr>Wyrok Sądu Najwyższego - Izba Cywilna IV CNP 40/16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Microsoft Office User</cp:lastModifiedBy>
  <cp:revision>349</cp:revision>
  <dcterms:created xsi:type="dcterms:W3CDTF">2018-09-04T11:53:09Z</dcterms:created>
  <dcterms:modified xsi:type="dcterms:W3CDTF">2021-01-12T16:43:55Z</dcterms:modified>
</cp:coreProperties>
</file>