
<file path=[Content_Types].xml><?xml version="1.0" encoding="utf-8"?>
<Types xmlns="http://schemas.openxmlformats.org/package/2006/content-types">
  <Override PartName="/ppt/slides/slide29.xml" ContentType="application/vnd.openxmlformats-officedocument.presentationml.slide+xml"/>
  <Override PartName="/ppt/slides/slide47.xml" ContentType="application/vnd.openxmlformats-officedocument.presentationml.slide+xml"/>
  <Override PartName="/ppt/slides/slide58.xml" ContentType="application/vnd.openxmlformats-officedocument.presentationml.slide+xml"/>
  <Override PartName="/ppt/slides/slide76.xml" ContentType="application/vnd.openxmlformats-officedocument.presentationml.slide+xml"/>
  <Override PartName="/ppt/slides/slide4.xml" ContentType="application/vnd.openxmlformats-officedocument.presentationml.slide+xml"/>
  <Override PartName="/ppt/slides/slide18.xml" ContentType="application/vnd.openxmlformats-officedocument.presentationml.slide+xml"/>
  <Override PartName="/ppt/slides/slide36.xml" ContentType="application/vnd.openxmlformats-officedocument.presentationml.slide+xml"/>
  <Override PartName="/ppt/slides/slide54.xml" ContentType="application/vnd.openxmlformats-officedocument.presentationml.slide+xml"/>
  <Override PartName="/ppt/slides/slide65.xml" ContentType="application/vnd.openxmlformats-officedocument.presentationml.slide+xml"/>
  <Override PartName="/ppt/slideLayouts/slideLayout6.xml" ContentType="application/vnd.openxmlformats-officedocument.presentationml.slideLayout+xml"/>
  <Override PartName="/ppt/slides/slide2.xml" ContentType="application/vnd.openxmlformats-officedocument.presentationml.slide+xml"/>
  <Override PartName="/ppt/slides/slide16.xml" ContentType="application/vnd.openxmlformats-officedocument.presentationml.slide+xml"/>
  <Override PartName="/ppt/slides/slide25.xml" ContentType="application/vnd.openxmlformats-officedocument.presentationml.slide+xml"/>
  <Override PartName="/ppt/slides/slide34.xml" ContentType="application/vnd.openxmlformats-officedocument.presentationml.slide+xml"/>
  <Override PartName="/ppt/slides/slide43.xml" ContentType="application/vnd.openxmlformats-officedocument.presentationml.slide+xml"/>
  <Override PartName="/ppt/slides/slide52.xml" ContentType="application/vnd.openxmlformats-officedocument.presentationml.slide+xml"/>
  <Override PartName="/ppt/slides/slide63.xml" ContentType="application/vnd.openxmlformats-officedocument.presentationml.slide+xml"/>
  <Override PartName="/ppt/slides/slide72.xml" ContentType="application/vnd.openxmlformats-officedocument.presentationml.slide+xml"/>
  <Override PartName="/ppt/slides/slide81.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Default Extension="rels" ContentType="application/vnd.openxmlformats-package.relationships+xml"/>
  <Default Extension="xml" ContentType="application/xml"/>
  <Override PartName="/ppt/slides/slide14.xml" ContentType="application/vnd.openxmlformats-officedocument.presentationml.slide+xml"/>
  <Override PartName="/ppt/slides/slide23.xml" ContentType="application/vnd.openxmlformats-officedocument.presentationml.slide+xml"/>
  <Override PartName="/ppt/slides/slide32.xml" ContentType="application/vnd.openxmlformats-officedocument.presentationml.slide+xml"/>
  <Override PartName="/ppt/slides/slide41.xml" ContentType="application/vnd.openxmlformats-officedocument.presentationml.slide+xml"/>
  <Override PartName="/ppt/slides/slide50.xml" ContentType="application/vnd.openxmlformats-officedocument.presentationml.slide+xml"/>
  <Override PartName="/ppt/slides/slide61.xml" ContentType="application/vnd.openxmlformats-officedocument.presentationml.slide+xml"/>
  <Override PartName="/ppt/slides/slide70.xml" ContentType="application/vnd.openxmlformats-officedocument.presentationml.slide+xml"/>
  <Override PartName="/ppt/slides/slide10.xml" ContentType="application/vnd.openxmlformats-officedocument.presentationml.slide+xml"/>
  <Override PartName="/ppt/slides/slide12.xml" ContentType="application/vnd.openxmlformats-officedocument.presentationml.slide+xml"/>
  <Override PartName="/ppt/slides/slide21.xml" ContentType="application/vnd.openxmlformats-officedocument.presentationml.slide+xml"/>
  <Override PartName="/ppt/slides/slide30.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s/slide79.xml" ContentType="application/vnd.openxmlformats-officedocument.presentationml.slide+xml"/>
  <Override PartName="/ppt/slides/slide7.xml" ContentType="application/vnd.openxmlformats-officedocument.presentationml.slide+xml"/>
  <Override PartName="/ppt/slides/slide9.xml" ContentType="application/vnd.openxmlformats-officedocument.presentationml.slide+xml"/>
  <Override PartName="/ppt/slides/slide59.xml" ContentType="application/vnd.openxmlformats-officedocument.presentationml.slide+xml"/>
  <Override PartName="/ppt/slides/slide68.xml" ContentType="application/vnd.openxmlformats-officedocument.presentationml.slide+xml"/>
  <Override PartName="/ppt/slides/slide77.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ppt/slides/slide5.xml" ContentType="application/vnd.openxmlformats-officedocument.presentationml.slide+xml"/>
  <Override PartName="/ppt/slides/slide19.xml" ContentType="application/vnd.openxmlformats-officedocument.presentationml.slide+xml"/>
  <Override PartName="/ppt/slides/slide28.xml" ContentType="application/vnd.openxmlformats-officedocument.presentationml.slide+xml"/>
  <Override PartName="/ppt/slides/slide39.xml" ContentType="application/vnd.openxmlformats-officedocument.presentationml.slide+xml"/>
  <Override PartName="/ppt/slides/slide48.xml" ContentType="application/vnd.openxmlformats-officedocument.presentationml.slide+xml"/>
  <Override PartName="/ppt/slides/slide57.xml" ContentType="application/vnd.openxmlformats-officedocument.presentationml.slide+xml"/>
  <Override PartName="/ppt/slides/slide66.xml" ContentType="application/vnd.openxmlformats-officedocument.presentationml.slide+xml"/>
  <Override PartName="/ppt/slides/slide75.xml" ContentType="application/vnd.openxmlformats-officedocument.presentationml.slide+xml"/>
  <Override PartName="/ppt/slideLayouts/slideLayout7.xml" ContentType="application/vnd.openxmlformats-officedocument.presentationml.slideLayout+xml"/>
  <Override PartName="/ppt/slides/slide3.xml" ContentType="application/vnd.openxmlformats-officedocument.presentationml.slide+xml"/>
  <Override PartName="/ppt/slides/slide17.xml" ContentType="application/vnd.openxmlformats-officedocument.presentationml.slide+xml"/>
  <Override PartName="/ppt/slides/slide26.xml" ContentType="application/vnd.openxmlformats-officedocument.presentationml.slide+xml"/>
  <Override PartName="/ppt/slides/slide37.xml" ContentType="application/vnd.openxmlformats-officedocument.presentationml.slide+xml"/>
  <Override PartName="/ppt/slides/slide46.xml" ContentType="application/vnd.openxmlformats-officedocument.presentationml.slide+xml"/>
  <Override PartName="/ppt/slides/slide55.xml" ContentType="application/vnd.openxmlformats-officedocument.presentationml.slide+xml"/>
  <Override PartName="/ppt/slides/slide64.xml" ContentType="application/vnd.openxmlformats-officedocument.presentationml.slide+xml"/>
  <Override PartName="/ppt/slides/slide73.xml" ContentType="application/vnd.openxmlformats-officedocument.presentationml.slide+xml"/>
  <Override PartName="/ppt/presProps.xml" ContentType="application/vnd.openxmlformats-officedocument.presentationml.presProps+xml"/>
  <Override PartName="/ppt/slideLayouts/slideLayout5.xml" ContentType="application/vnd.openxmlformats-officedocument.presentationml.slideLayout+xml"/>
  <Override PartName="/ppt/slides/slide1.xml" ContentType="application/vnd.openxmlformats-officedocument.presentationml.slide+xml"/>
  <Override PartName="/ppt/slides/slide15.xml" ContentType="application/vnd.openxmlformats-officedocument.presentationml.slide+xml"/>
  <Override PartName="/ppt/slides/slide24.xml" ContentType="application/vnd.openxmlformats-officedocument.presentationml.slide+xml"/>
  <Override PartName="/ppt/slides/slide33.xml" ContentType="application/vnd.openxmlformats-officedocument.presentationml.slide+xml"/>
  <Override PartName="/ppt/slides/slide35.xml" ContentType="application/vnd.openxmlformats-officedocument.presentationml.slide+xml"/>
  <Override PartName="/ppt/slides/slide44.xml" ContentType="application/vnd.openxmlformats-officedocument.presentationml.slide+xml"/>
  <Override PartName="/ppt/slides/slide53.xml" ContentType="application/vnd.openxmlformats-officedocument.presentationml.slide+xml"/>
  <Override PartName="/ppt/slides/slide62.xml" ContentType="application/vnd.openxmlformats-officedocument.presentationml.slide+xml"/>
  <Override PartName="/ppt/slides/slide71.xml" ContentType="application/vnd.openxmlformats-officedocument.presentationml.slide+xml"/>
  <Override PartName="/ppt/slides/slide80.xml" ContentType="application/vnd.openxmlformats-officedocument.presentationml.slide+xml"/>
  <Override PartName="/ppt/slideLayouts/slideLayout3.xml" ContentType="application/vnd.openxmlformats-officedocument.presentationml.slideLayout+xml"/>
  <Default Extension="jpeg" ContentType="image/jpeg"/>
  <Override PartName="/ppt/presentation.xml" ContentType="application/vnd.openxmlformats-officedocument.presentationml.presentation.main+xml"/>
  <Override PartName="/ppt/slides/slide13.xml" ContentType="application/vnd.openxmlformats-officedocument.presentationml.slide+xml"/>
  <Override PartName="/ppt/slides/slide22.xml" ContentType="application/vnd.openxmlformats-officedocument.presentationml.slide+xml"/>
  <Override PartName="/ppt/slides/slide31.xml" ContentType="application/vnd.openxmlformats-officedocument.presentationml.slide+xml"/>
  <Override PartName="/ppt/slides/slide42.xml" ContentType="application/vnd.openxmlformats-officedocument.presentationml.slide+xml"/>
  <Override PartName="/ppt/slides/slide51.xml" ContentType="application/vnd.openxmlformats-officedocument.presentationml.slide+xml"/>
  <Override PartName="/ppt/slides/slide60.xml" ContentType="application/vnd.openxmlformats-officedocument.presentationml.slide+xml"/>
  <Override PartName="/ppt/slideLayouts/slideLayout1.xml" ContentType="application/vnd.openxmlformats-officedocument.presentationml.slideLayout+xml"/>
  <Override PartName="/docProps/app.xml" ContentType="application/vnd.openxmlformats-officedocument.extended-properties+xml"/>
  <Override PartName="/ppt/slides/slide11.xml" ContentType="application/vnd.openxmlformats-officedocument.presentationml.slide+xml"/>
  <Override PartName="/ppt/slides/slide20.xml" ContentType="application/vnd.openxmlformats-officedocument.presentationml.slide+xml"/>
  <Override PartName="/ppt/slides/slide40.xml" ContentType="application/vnd.openxmlformats-officedocument.presentationml.slide+xml"/>
  <Override PartName="/ppt/slideLayouts/slideLayout10.xml" ContentType="application/vnd.openxmlformats-officedocument.presentationml.slideLayout+xml"/>
  <Override PartName="/ppt/slides/slide8.xml" ContentType="application/vnd.openxmlformats-officedocument.presentationml.slide+xml"/>
  <Override PartName="/ppt/slides/slide49.xml" ContentType="application/vnd.openxmlformats-officedocument.presentationml.slide+xml"/>
  <Override PartName="/ppt/slides/slide69.xml" ContentType="application/vnd.openxmlformats-officedocument.presentationml.slide+xml"/>
  <Override PartName="/ppt/slides/slide78.xml" ContentType="application/vnd.openxmlformats-officedocument.presentationml.slide+xml"/>
  <Override PartName="/docProps/core.xml" ContentType="application/vnd.openxmlformats-package.core-properties+xml"/>
  <Override PartName="/ppt/slides/slide6.xml" ContentType="application/vnd.openxmlformats-officedocument.presentationml.slide+xml"/>
  <Override PartName="/ppt/slides/slide38.xml" ContentType="application/vnd.openxmlformats-officedocument.presentationml.slide+xml"/>
  <Override PartName="/ppt/slides/slide56.xml" ContentType="application/vnd.openxmlformats-officedocument.presentationml.slide+xml"/>
  <Override PartName="/ppt/slides/slide67.xml" ContentType="application/vnd.openxmlformats-officedocument.presentationml.slide+xml"/>
  <Override PartName="/ppt/slideLayouts/slideLayout8.xml" ContentType="application/vnd.openxmlformats-officedocument.presentationml.slideLayout+xml"/>
  <Override PartName="/ppt/slideMasters/slideMaster1.xml" ContentType="application/vnd.openxmlformats-officedocument.presentationml.slideMaster+xml"/>
  <Override PartName="/ppt/slides/slide27.xml" ContentType="application/vnd.openxmlformats-officedocument.presentationml.slide+xml"/>
  <Override PartName="/ppt/slides/slide45.xml" ContentType="application/vnd.openxmlformats-officedocument.presentationml.slide+xml"/>
  <Override PartName="/ppt/slides/slide74.xml" ContentType="application/vnd.openxmlformats-officedocument.presentationml.slide+xml"/>
  <Override PartName="/ppt/slideLayouts/slideLayout4.xml" ContentType="application/vnd.openxmlformats-officedocument.presentationml.slideLayout+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08" r:id="rId1"/>
  </p:sldMasterIdLst>
  <p:sldIdLst>
    <p:sldId id="303" r:id="rId2"/>
    <p:sldId id="267" r:id="rId3"/>
    <p:sldId id="304" r:id="rId4"/>
    <p:sldId id="342" r:id="rId5"/>
    <p:sldId id="350" r:id="rId6"/>
    <p:sldId id="325" r:id="rId7"/>
    <p:sldId id="310" r:id="rId8"/>
    <p:sldId id="306" r:id="rId9"/>
    <p:sldId id="292" r:id="rId10"/>
    <p:sldId id="322" r:id="rId11"/>
    <p:sldId id="300" r:id="rId12"/>
    <p:sldId id="301" r:id="rId13"/>
    <p:sldId id="268" r:id="rId14"/>
    <p:sldId id="326" r:id="rId15"/>
    <p:sldId id="308" r:id="rId16"/>
    <p:sldId id="315" r:id="rId17"/>
    <p:sldId id="269" r:id="rId18"/>
    <p:sldId id="351" r:id="rId19"/>
    <p:sldId id="352" r:id="rId20"/>
    <p:sldId id="314" r:id="rId21"/>
    <p:sldId id="336" r:id="rId22"/>
    <p:sldId id="337" r:id="rId23"/>
    <p:sldId id="338" r:id="rId24"/>
    <p:sldId id="339" r:id="rId25"/>
    <p:sldId id="343" r:id="rId26"/>
    <p:sldId id="340" r:id="rId27"/>
    <p:sldId id="341" r:id="rId28"/>
    <p:sldId id="270" r:id="rId29"/>
    <p:sldId id="305" r:id="rId30"/>
    <p:sldId id="309" r:id="rId31"/>
    <p:sldId id="271" r:id="rId32"/>
    <p:sldId id="335" r:id="rId33"/>
    <p:sldId id="272" r:id="rId34"/>
    <p:sldId id="344" r:id="rId35"/>
    <p:sldId id="349" r:id="rId36"/>
    <p:sldId id="327" r:id="rId37"/>
    <p:sldId id="273" r:id="rId38"/>
    <p:sldId id="328" r:id="rId39"/>
    <p:sldId id="278" r:id="rId40"/>
    <p:sldId id="330" r:id="rId41"/>
    <p:sldId id="274" r:id="rId42"/>
    <p:sldId id="297" r:id="rId43"/>
    <p:sldId id="329" r:id="rId44"/>
    <p:sldId id="275" r:id="rId45"/>
    <p:sldId id="331" r:id="rId46"/>
    <p:sldId id="276" r:id="rId47"/>
    <p:sldId id="277" r:id="rId48"/>
    <p:sldId id="279" r:id="rId49"/>
    <p:sldId id="280" r:id="rId50"/>
    <p:sldId id="317" r:id="rId51"/>
    <p:sldId id="318" r:id="rId52"/>
    <p:sldId id="316" r:id="rId53"/>
    <p:sldId id="312" r:id="rId54"/>
    <p:sldId id="281" r:id="rId55"/>
    <p:sldId id="320" r:id="rId56"/>
    <p:sldId id="282" r:id="rId57"/>
    <p:sldId id="319" r:id="rId58"/>
    <p:sldId id="283" r:id="rId59"/>
    <p:sldId id="284" r:id="rId60"/>
    <p:sldId id="285" r:id="rId61"/>
    <p:sldId id="286" r:id="rId62"/>
    <p:sldId id="287" r:id="rId63"/>
    <p:sldId id="288" r:id="rId64"/>
    <p:sldId id="332" r:id="rId65"/>
    <p:sldId id="345" r:id="rId66"/>
    <p:sldId id="346" r:id="rId67"/>
    <p:sldId id="348" r:id="rId68"/>
    <p:sldId id="289" r:id="rId69"/>
    <p:sldId id="290" r:id="rId70"/>
    <p:sldId id="347" r:id="rId71"/>
    <p:sldId id="321" r:id="rId72"/>
    <p:sldId id="291" r:id="rId73"/>
    <p:sldId id="353" r:id="rId74"/>
    <p:sldId id="298" r:id="rId75"/>
    <p:sldId id="293" r:id="rId76"/>
    <p:sldId id="333" r:id="rId77"/>
    <p:sldId id="334" r:id="rId78"/>
    <p:sldId id="295" r:id="rId79"/>
    <p:sldId id="294" r:id="rId80"/>
    <p:sldId id="299" r:id="rId81"/>
    <p:sldId id="302" r:id="rId82"/>
  </p:sldIdLst>
  <p:sldSz cx="9144000" cy="6858000" type="screen4x3"/>
  <p:notesSz cx="6858000" cy="9144000"/>
  <p:defaultTextStyle>
    <a:defPPr>
      <a:defRPr lang="pl-PL"/>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xmlns="">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xmlns="" val="0"/>
    </p:ext>
    <p:ext uri="{D31A062A-798A-4329-ABDD-BBA856620510}">
      <p14:defaultImageDpi xmlns:p14="http://schemas.microsoft.com/office/powerpoint/2010/main" xmlns="" val="220"/>
    </p:ext>
    <p:ext uri="{FD5EFAAD-0ECE-453E-9831-46B23BE46B34}">
      <p15:chartTrackingRefBased xmlns:p15="http://schemas.microsoft.com/office/powerpoint/2012/main" xmlns=""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8711"/>
    <p:restoredTop sz="93680"/>
  </p:normalViewPr>
  <p:slideViewPr>
    <p:cSldViewPr>
      <p:cViewPr varScale="1">
        <p:scale>
          <a:sx n="109" d="100"/>
          <a:sy n="109" d="100"/>
        </p:scale>
        <p:origin x="-2040" y="-78"/>
      </p:cViewPr>
      <p:guideLst>
        <p:guide orient="horz" pos="2160"/>
        <p:guide pos="2880"/>
      </p:guideLst>
    </p:cSldViewPr>
  </p:slideViewPr>
  <p:notesTextViewPr>
    <p:cViewPr>
      <p:scale>
        <a:sx n="100" d="100"/>
        <a:sy n="100" d="100"/>
      </p:scale>
      <p:origin x="0" y="0"/>
    </p:cViewPr>
  </p:notesTextViewPr>
  <p:gridSpacing cx="73736200" cy="7373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slide" Target="slides/slide54.xml"/><Relationship Id="rId63" Type="http://schemas.openxmlformats.org/officeDocument/2006/relationships/slide" Target="slides/slide62.xml"/><Relationship Id="rId68" Type="http://schemas.openxmlformats.org/officeDocument/2006/relationships/slide" Target="slides/slide67.xml"/><Relationship Id="rId76" Type="http://schemas.openxmlformats.org/officeDocument/2006/relationships/slide" Target="slides/slide75.xml"/><Relationship Id="rId84" Type="http://schemas.openxmlformats.org/officeDocument/2006/relationships/viewProps" Target="viewProps.xml"/><Relationship Id="rId7" Type="http://schemas.openxmlformats.org/officeDocument/2006/relationships/slide" Target="slides/slide6.xml"/><Relationship Id="rId71" Type="http://schemas.openxmlformats.org/officeDocument/2006/relationships/slide" Target="slides/slide70.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slide" Target="slides/slide65.xml"/><Relationship Id="rId74" Type="http://schemas.openxmlformats.org/officeDocument/2006/relationships/slide" Target="slides/slide73.xml"/><Relationship Id="rId79" Type="http://schemas.openxmlformats.org/officeDocument/2006/relationships/slide" Target="slides/slide78.xml"/><Relationship Id="rId5" Type="http://schemas.openxmlformats.org/officeDocument/2006/relationships/slide" Target="slides/slide4.xml"/><Relationship Id="rId61" Type="http://schemas.openxmlformats.org/officeDocument/2006/relationships/slide" Target="slides/slide60.xml"/><Relationship Id="rId82" Type="http://schemas.openxmlformats.org/officeDocument/2006/relationships/slide" Target="slides/slide81.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slide" Target="slides/slide76.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slide" Target="slides/slide79.xml"/><Relationship Id="rId85" Type="http://schemas.openxmlformats.org/officeDocument/2006/relationships/theme" Target="theme/theme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3"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slide" Target="slides/slide80.xml"/><Relationship Id="rId86" Type="http://schemas.openxmlformats.org/officeDocument/2006/relationships/tableStyles" Target="tableStyle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Slajd tytułowy">
    <p:spTree>
      <p:nvGrpSpPr>
        <p:cNvPr id="1" name=""/>
        <p:cNvGrpSpPr/>
        <p:nvPr/>
      </p:nvGrpSpPr>
      <p:grpSpPr>
        <a:xfrm>
          <a:off x="0" y="0"/>
          <a:ext cx="0" cy="0"/>
          <a:chOff x="0" y="0"/>
          <a:chExt cx="0" cy="0"/>
        </a:xfrm>
      </p:grpSpPr>
      <p:sp>
        <p:nvSpPr>
          <p:cNvPr id="2" name="Tytuł 1"/>
          <p:cNvSpPr>
            <a:spLocks noGrp="1"/>
          </p:cNvSpPr>
          <p:nvPr>
            <p:ph type="ctrTitle"/>
          </p:nvPr>
        </p:nvSpPr>
        <p:spPr>
          <a:xfrm>
            <a:off x="685800" y="2130425"/>
            <a:ext cx="7772400" cy="1470025"/>
          </a:xfrm>
        </p:spPr>
        <p:txBody>
          <a:bodyPr/>
          <a:lstStyle/>
          <a:p>
            <a:r>
              <a:rPr lang="pl-PL"/>
              <a:t>Kliknij, aby edytować styl wzorca tytułu</a:t>
            </a:r>
          </a:p>
        </p:txBody>
      </p:sp>
      <p:sp>
        <p:nvSpPr>
          <p:cNvPr id="3" name="Podtytuł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pl-PL"/>
              <a:t>Kliknij, aby edytować styl wzorca podtytułu</a:t>
            </a:r>
          </a:p>
        </p:txBody>
      </p:sp>
      <p:sp>
        <p:nvSpPr>
          <p:cNvPr id="4" name="Symbol zastępczy daty 3"/>
          <p:cNvSpPr>
            <a:spLocks noGrp="1"/>
          </p:cNvSpPr>
          <p:nvPr>
            <p:ph type="dt" sz="half" idx="10"/>
          </p:nvPr>
        </p:nvSpPr>
        <p:spPr/>
        <p:txBody>
          <a:bodyPr/>
          <a:lstStyle/>
          <a:p>
            <a:fld id="{66221E02-25CB-4963-84BC-0813985E7D90}" type="datetimeFigureOut">
              <a:rPr lang="pl-PL" smtClean="0">
                <a:solidFill>
                  <a:prstClr val="black">
                    <a:tint val="75000"/>
                  </a:prstClr>
                </a:solidFill>
              </a:rPr>
              <a:pPr/>
              <a:t>19.01.2021</a:t>
            </a:fld>
            <a:endParaRPr lang="pl-PL">
              <a:solidFill>
                <a:prstClr val="black">
                  <a:tint val="75000"/>
                </a:prstClr>
              </a:solidFill>
            </a:endParaRPr>
          </a:p>
        </p:txBody>
      </p:sp>
      <p:sp>
        <p:nvSpPr>
          <p:cNvPr id="5" name="Symbol zastępczy stopki 4"/>
          <p:cNvSpPr>
            <a:spLocks noGrp="1"/>
          </p:cNvSpPr>
          <p:nvPr>
            <p:ph type="ftr" sz="quarter" idx="11"/>
          </p:nvPr>
        </p:nvSpPr>
        <p:spPr/>
        <p:txBody>
          <a:bodyPr/>
          <a:lstStyle/>
          <a:p>
            <a:endParaRPr lang="pl-PL">
              <a:solidFill>
                <a:prstClr val="black">
                  <a:tint val="75000"/>
                </a:prstClr>
              </a:solidFill>
            </a:endParaRPr>
          </a:p>
        </p:txBody>
      </p:sp>
      <p:sp>
        <p:nvSpPr>
          <p:cNvPr id="6" name="Symbol zastępczy numeru slajdu 5"/>
          <p:cNvSpPr>
            <a:spLocks noGrp="1"/>
          </p:cNvSpPr>
          <p:nvPr>
            <p:ph type="sldNum" sz="quarter" idx="12"/>
          </p:nvPr>
        </p:nvSpPr>
        <p:spPr/>
        <p:txBody>
          <a:bodyPr/>
          <a:lstStyle/>
          <a:p>
            <a:fld id="{589B7C76-EFF2-4CD8-A475-4750F11B4BC6}" type="slidenum">
              <a:rPr lang="pl-PL" smtClean="0">
                <a:solidFill>
                  <a:prstClr val="black">
                    <a:tint val="75000"/>
                  </a:prstClr>
                </a:solidFill>
              </a:rPr>
              <a:pPr/>
              <a:t>‹#›</a:t>
            </a:fld>
            <a:endParaRPr lang="pl-PL">
              <a:solidFill>
                <a:prstClr val="black">
                  <a:tint val="75000"/>
                </a:prstClr>
              </a:solidFill>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ytuł i zawartość">
    <p:spTree>
      <p:nvGrpSpPr>
        <p:cNvPr id="1" name=""/>
        <p:cNvGrpSpPr/>
        <p:nvPr/>
      </p:nvGrpSpPr>
      <p:grpSpPr>
        <a:xfrm>
          <a:off x="0" y="0"/>
          <a:ext cx="0" cy="0"/>
          <a:chOff x="0" y="0"/>
          <a:chExt cx="0" cy="0"/>
        </a:xfrm>
      </p:grpSpPr>
      <p:sp>
        <p:nvSpPr>
          <p:cNvPr id="2" name="Tytuł 1"/>
          <p:cNvSpPr>
            <a:spLocks noGrp="1"/>
          </p:cNvSpPr>
          <p:nvPr>
            <p:ph type="title"/>
          </p:nvPr>
        </p:nvSpPr>
        <p:spPr/>
        <p:txBody>
          <a:bodyPr/>
          <a:lstStyle/>
          <a:p>
            <a:r>
              <a:rPr lang="pl-PL"/>
              <a:t>Kliknij, aby edytować styl wzorca tytułu</a:t>
            </a:r>
          </a:p>
        </p:txBody>
      </p:sp>
      <p:sp>
        <p:nvSpPr>
          <p:cNvPr id="3" name="Symbol zastępczy zawartości 2"/>
          <p:cNvSpPr>
            <a:spLocks noGrp="1"/>
          </p:cNvSpPr>
          <p:nvPr>
            <p:ph idx="1"/>
          </p:nvPr>
        </p:nvSpPr>
        <p:spPr/>
        <p:txBody>
          <a:bodyPr/>
          <a:lstStyle/>
          <a:p>
            <a:pPr lvl="0"/>
            <a:r>
              <a:rPr lang="pl-PL"/>
              <a:t>Kliknij, aby edytować style wzorca tekstu</a:t>
            </a:r>
          </a:p>
          <a:p>
            <a:pPr lvl="1"/>
            <a:r>
              <a:rPr lang="pl-PL"/>
              <a:t>Drugi poziom</a:t>
            </a:r>
          </a:p>
          <a:p>
            <a:pPr lvl="2"/>
            <a:r>
              <a:rPr lang="pl-PL"/>
              <a:t>Trzeci poziom</a:t>
            </a:r>
          </a:p>
          <a:p>
            <a:pPr lvl="3"/>
            <a:r>
              <a:rPr lang="pl-PL"/>
              <a:t>Czwarty poziom</a:t>
            </a:r>
          </a:p>
          <a:p>
            <a:pPr lvl="4"/>
            <a:r>
              <a:rPr lang="pl-PL"/>
              <a:t>Piąty poziom</a:t>
            </a:r>
          </a:p>
        </p:txBody>
      </p:sp>
      <p:sp>
        <p:nvSpPr>
          <p:cNvPr id="4" name="Symbol zastępczy daty 3"/>
          <p:cNvSpPr>
            <a:spLocks noGrp="1"/>
          </p:cNvSpPr>
          <p:nvPr>
            <p:ph type="dt" sz="half" idx="10"/>
          </p:nvPr>
        </p:nvSpPr>
        <p:spPr/>
        <p:txBody>
          <a:bodyPr/>
          <a:lstStyle/>
          <a:p>
            <a:fld id="{66221E02-25CB-4963-84BC-0813985E7D90}" type="datetimeFigureOut">
              <a:rPr lang="pl-PL" smtClean="0">
                <a:solidFill>
                  <a:prstClr val="black">
                    <a:tint val="75000"/>
                  </a:prstClr>
                </a:solidFill>
              </a:rPr>
              <a:pPr/>
              <a:t>19.01.2021</a:t>
            </a:fld>
            <a:endParaRPr lang="pl-PL">
              <a:solidFill>
                <a:prstClr val="black">
                  <a:tint val="75000"/>
                </a:prstClr>
              </a:solidFill>
            </a:endParaRPr>
          </a:p>
        </p:txBody>
      </p:sp>
      <p:sp>
        <p:nvSpPr>
          <p:cNvPr id="5" name="Symbol zastępczy stopki 4"/>
          <p:cNvSpPr>
            <a:spLocks noGrp="1"/>
          </p:cNvSpPr>
          <p:nvPr>
            <p:ph type="ftr" sz="quarter" idx="11"/>
          </p:nvPr>
        </p:nvSpPr>
        <p:spPr/>
        <p:txBody>
          <a:bodyPr/>
          <a:lstStyle/>
          <a:p>
            <a:endParaRPr lang="pl-PL">
              <a:solidFill>
                <a:prstClr val="black">
                  <a:tint val="75000"/>
                </a:prstClr>
              </a:solidFill>
            </a:endParaRPr>
          </a:p>
        </p:txBody>
      </p:sp>
      <p:sp>
        <p:nvSpPr>
          <p:cNvPr id="6" name="Symbol zastępczy numeru slajdu 5"/>
          <p:cNvSpPr>
            <a:spLocks noGrp="1"/>
          </p:cNvSpPr>
          <p:nvPr>
            <p:ph type="sldNum" sz="quarter" idx="12"/>
          </p:nvPr>
        </p:nvSpPr>
        <p:spPr/>
        <p:txBody>
          <a:bodyPr/>
          <a:lstStyle/>
          <a:p>
            <a:fld id="{589B7C76-EFF2-4CD8-A475-4750F11B4BC6}" type="slidenum">
              <a:rPr lang="pl-PL" smtClean="0">
                <a:solidFill>
                  <a:prstClr val="black">
                    <a:tint val="75000"/>
                  </a:prstClr>
                </a:solidFill>
              </a:rPr>
              <a:pPr/>
              <a:t>‹#›</a:t>
            </a:fld>
            <a:endParaRPr lang="pl-PL">
              <a:solidFill>
                <a:prstClr val="black">
                  <a:tint val="75000"/>
                </a:prstClr>
              </a:solidFill>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Nagłówek sekcji">
    <p:spTree>
      <p:nvGrpSpPr>
        <p:cNvPr id="1" name=""/>
        <p:cNvGrpSpPr/>
        <p:nvPr/>
      </p:nvGrpSpPr>
      <p:grpSpPr>
        <a:xfrm>
          <a:off x="0" y="0"/>
          <a:ext cx="0" cy="0"/>
          <a:chOff x="0" y="0"/>
          <a:chExt cx="0" cy="0"/>
        </a:xfrm>
      </p:grpSpPr>
      <p:sp>
        <p:nvSpPr>
          <p:cNvPr id="2" name="Tytuł 1"/>
          <p:cNvSpPr>
            <a:spLocks noGrp="1"/>
          </p:cNvSpPr>
          <p:nvPr>
            <p:ph type="title"/>
          </p:nvPr>
        </p:nvSpPr>
        <p:spPr>
          <a:xfrm>
            <a:off x="722313" y="4406900"/>
            <a:ext cx="7772400" cy="1362075"/>
          </a:xfrm>
        </p:spPr>
        <p:txBody>
          <a:bodyPr anchor="t"/>
          <a:lstStyle>
            <a:lvl1pPr algn="l">
              <a:defRPr sz="4000" b="1" cap="all"/>
            </a:lvl1pPr>
          </a:lstStyle>
          <a:p>
            <a:r>
              <a:rPr lang="pl-PL"/>
              <a:t>Kliknij, aby edytować styl wzorca tytułu</a:t>
            </a:r>
          </a:p>
        </p:txBody>
      </p:sp>
      <p:sp>
        <p:nvSpPr>
          <p:cNvPr id="3" name="Symbol zastępczy tekstu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pl-PL"/>
              <a:t>Kliknij, aby edytować style wzorca tekstu</a:t>
            </a:r>
          </a:p>
        </p:txBody>
      </p:sp>
      <p:sp>
        <p:nvSpPr>
          <p:cNvPr id="4" name="Symbol zastępczy daty 3"/>
          <p:cNvSpPr>
            <a:spLocks noGrp="1"/>
          </p:cNvSpPr>
          <p:nvPr>
            <p:ph type="dt" sz="half" idx="10"/>
          </p:nvPr>
        </p:nvSpPr>
        <p:spPr/>
        <p:txBody>
          <a:bodyPr/>
          <a:lstStyle/>
          <a:p>
            <a:fld id="{66221E02-25CB-4963-84BC-0813985E7D90}" type="datetimeFigureOut">
              <a:rPr lang="pl-PL" smtClean="0">
                <a:solidFill>
                  <a:prstClr val="black">
                    <a:tint val="75000"/>
                  </a:prstClr>
                </a:solidFill>
              </a:rPr>
              <a:pPr/>
              <a:t>19.01.2021</a:t>
            </a:fld>
            <a:endParaRPr lang="pl-PL">
              <a:solidFill>
                <a:prstClr val="black">
                  <a:tint val="75000"/>
                </a:prstClr>
              </a:solidFill>
            </a:endParaRPr>
          </a:p>
        </p:txBody>
      </p:sp>
      <p:sp>
        <p:nvSpPr>
          <p:cNvPr id="5" name="Symbol zastępczy stopki 4"/>
          <p:cNvSpPr>
            <a:spLocks noGrp="1"/>
          </p:cNvSpPr>
          <p:nvPr>
            <p:ph type="ftr" sz="quarter" idx="11"/>
          </p:nvPr>
        </p:nvSpPr>
        <p:spPr/>
        <p:txBody>
          <a:bodyPr/>
          <a:lstStyle/>
          <a:p>
            <a:endParaRPr lang="pl-PL">
              <a:solidFill>
                <a:prstClr val="black">
                  <a:tint val="75000"/>
                </a:prstClr>
              </a:solidFill>
            </a:endParaRPr>
          </a:p>
        </p:txBody>
      </p:sp>
      <p:sp>
        <p:nvSpPr>
          <p:cNvPr id="6" name="Symbol zastępczy numeru slajdu 5"/>
          <p:cNvSpPr>
            <a:spLocks noGrp="1"/>
          </p:cNvSpPr>
          <p:nvPr>
            <p:ph type="sldNum" sz="quarter" idx="12"/>
          </p:nvPr>
        </p:nvSpPr>
        <p:spPr/>
        <p:txBody>
          <a:bodyPr/>
          <a:lstStyle/>
          <a:p>
            <a:fld id="{589B7C76-EFF2-4CD8-A475-4750F11B4BC6}" type="slidenum">
              <a:rPr lang="pl-PL" smtClean="0">
                <a:solidFill>
                  <a:prstClr val="black">
                    <a:tint val="75000"/>
                  </a:prstClr>
                </a:solidFill>
              </a:rPr>
              <a:pPr/>
              <a:t>‹#›</a:t>
            </a:fld>
            <a:endParaRPr lang="pl-PL">
              <a:solidFill>
                <a:prstClr val="black">
                  <a:tint val="75000"/>
                </a:prstClr>
              </a:solidFill>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wa elementy zawartości">
    <p:spTree>
      <p:nvGrpSpPr>
        <p:cNvPr id="1" name=""/>
        <p:cNvGrpSpPr/>
        <p:nvPr/>
      </p:nvGrpSpPr>
      <p:grpSpPr>
        <a:xfrm>
          <a:off x="0" y="0"/>
          <a:ext cx="0" cy="0"/>
          <a:chOff x="0" y="0"/>
          <a:chExt cx="0" cy="0"/>
        </a:xfrm>
      </p:grpSpPr>
      <p:sp>
        <p:nvSpPr>
          <p:cNvPr id="2" name="Tytuł 1"/>
          <p:cNvSpPr>
            <a:spLocks noGrp="1"/>
          </p:cNvSpPr>
          <p:nvPr>
            <p:ph type="title"/>
          </p:nvPr>
        </p:nvSpPr>
        <p:spPr/>
        <p:txBody>
          <a:bodyPr/>
          <a:lstStyle/>
          <a:p>
            <a:r>
              <a:rPr lang="pl-PL"/>
              <a:t>Kliknij, aby edytować styl wzorca tytułu</a:t>
            </a:r>
          </a:p>
        </p:txBody>
      </p:sp>
      <p:sp>
        <p:nvSpPr>
          <p:cNvPr id="3" name="Symbol zastępczy zawartości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pl-PL"/>
              <a:t>Kliknij, aby edytować style wzorca tekstu</a:t>
            </a:r>
          </a:p>
          <a:p>
            <a:pPr lvl="1"/>
            <a:r>
              <a:rPr lang="pl-PL"/>
              <a:t>Drugi poziom</a:t>
            </a:r>
          </a:p>
          <a:p>
            <a:pPr lvl="2"/>
            <a:r>
              <a:rPr lang="pl-PL"/>
              <a:t>Trzeci poziom</a:t>
            </a:r>
          </a:p>
          <a:p>
            <a:pPr lvl="3"/>
            <a:r>
              <a:rPr lang="pl-PL"/>
              <a:t>Czwarty poziom</a:t>
            </a:r>
          </a:p>
          <a:p>
            <a:pPr lvl="4"/>
            <a:r>
              <a:rPr lang="pl-PL"/>
              <a:t>Piąty poziom</a:t>
            </a:r>
          </a:p>
        </p:txBody>
      </p:sp>
      <p:sp>
        <p:nvSpPr>
          <p:cNvPr id="4" name="Symbol zastępczy zawartości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pl-PL"/>
              <a:t>Kliknij, aby edytować style wzorca tekstu</a:t>
            </a:r>
          </a:p>
          <a:p>
            <a:pPr lvl="1"/>
            <a:r>
              <a:rPr lang="pl-PL"/>
              <a:t>Drugi poziom</a:t>
            </a:r>
          </a:p>
          <a:p>
            <a:pPr lvl="2"/>
            <a:r>
              <a:rPr lang="pl-PL"/>
              <a:t>Trzeci poziom</a:t>
            </a:r>
          </a:p>
          <a:p>
            <a:pPr lvl="3"/>
            <a:r>
              <a:rPr lang="pl-PL"/>
              <a:t>Czwarty poziom</a:t>
            </a:r>
          </a:p>
          <a:p>
            <a:pPr lvl="4"/>
            <a:r>
              <a:rPr lang="pl-PL"/>
              <a:t>Piąty poziom</a:t>
            </a:r>
          </a:p>
        </p:txBody>
      </p:sp>
      <p:sp>
        <p:nvSpPr>
          <p:cNvPr id="5" name="Symbol zastępczy daty 4"/>
          <p:cNvSpPr>
            <a:spLocks noGrp="1"/>
          </p:cNvSpPr>
          <p:nvPr>
            <p:ph type="dt" sz="half" idx="10"/>
          </p:nvPr>
        </p:nvSpPr>
        <p:spPr/>
        <p:txBody>
          <a:bodyPr/>
          <a:lstStyle/>
          <a:p>
            <a:fld id="{66221E02-25CB-4963-84BC-0813985E7D90}" type="datetimeFigureOut">
              <a:rPr lang="pl-PL" smtClean="0">
                <a:solidFill>
                  <a:prstClr val="black">
                    <a:tint val="75000"/>
                  </a:prstClr>
                </a:solidFill>
              </a:rPr>
              <a:pPr/>
              <a:t>19.01.2021</a:t>
            </a:fld>
            <a:endParaRPr lang="pl-PL">
              <a:solidFill>
                <a:prstClr val="black">
                  <a:tint val="75000"/>
                </a:prstClr>
              </a:solidFill>
            </a:endParaRPr>
          </a:p>
        </p:txBody>
      </p:sp>
      <p:sp>
        <p:nvSpPr>
          <p:cNvPr id="6" name="Symbol zastępczy stopki 5"/>
          <p:cNvSpPr>
            <a:spLocks noGrp="1"/>
          </p:cNvSpPr>
          <p:nvPr>
            <p:ph type="ftr" sz="quarter" idx="11"/>
          </p:nvPr>
        </p:nvSpPr>
        <p:spPr/>
        <p:txBody>
          <a:bodyPr/>
          <a:lstStyle/>
          <a:p>
            <a:endParaRPr lang="pl-PL">
              <a:solidFill>
                <a:prstClr val="black">
                  <a:tint val="75000"/>
                </a:prstClr>
              </a:solidFill>
            </a:endParaRPr>
          </a:p>
        </p:txBody>
      </p:sp>
      <p:sp>
        <p:nvSpPr>
          <p:cNvPr id="7" name="Symbol zastępczy numeru slajdu 6"/>
          <p:cNvSpPr>
            <a:spLocks noGrp="1"/>
          </p:cNvSpPr>
          <p:nvPr>
            <p:ph type="sldNum" sz="quarter" idx="12"/>
          </p:nvPr>
        </p:nvSpPr>
        <p:spPr/>
        <p:txBody>
          <a:bodyPr/>
          <a:lstStyle/>
          <a:p>
            <a:fld id="{589B7C76-EFF2-4CD8-A475-4750F11B4BC6}" type="slidenum">
              <a:rPr lang="pl-PL" smtClean="0">
                <a:solidFill>
                  <a:prstClr val="black">
                    <a:tint val="75000"/>
                  </a:prstClr>
                </a:solidFill>
              </a:rPr>
              <a:pPr/>
              <a:t>‹#›</a:t>
            </a:fld>
            <a:endParaRPr lang="pl-PL">
              <a:solidFill>
                <a:prstClr val="black">
                  <a:tint val="75000"/>
                </a:prstClr>
              </a:solidFill>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Porównanie">
    <p:spTree>
      <p:nvGrpSpPr>
        <p:cNvPr id="1" name=""/>
        <p:cNvGrpSpPr/>
        <p:nvPr/>
      </p:nvGrpSpPr>
      <p:grpSpPr>
        <a:xfrm>
          <a:off x="0" y="0"/>
          <a:ext cx="0" cy="0"/>
          <a:chOff x="0" y="0"/>
          <a:chExt cx="0" cy="0"/>
        </a:xfrm>
      </p:grpSpPr>
      <p:sp>
        <p:nvSpPr>
          <p:cNvPr id="2" name="Tytuł 1"/>
          <p:cNvSpPr>
            <a:spLocks noGrp="1"/>
          </p:cNvSpPr>
          <p:nvPr>
            <p:ph type="title"/>
          </p:nvPr>
        </p:nvSpPr>
        <p:spPr/>
        <p:txBody>
          <a:bodyPr/>
          <a:lstStyle>
            <a:lvl1pPr>
              <a:defRPr/>
            </a:lvl1pPr>
          </a:lstStyle>
          <a:p>
            <a:r>
              <a:rPr lang="pl-PL"/>
              <a:t>Kliknij, aby edytować styl wzorca tytułu</a:t>
            </a:r>
          </a:p>
        </p:txBody>
      </p:sp>
      <p:sp>
        <p:nvSpPr>
          <p:cNvPr id="3" name="Symbol zastępczy tekstu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pl-PL"/>
              <a:t>Kliknij, aby edytować style wzorca tekstu</a:t>
            </a:r>
          </a:p>
        </p:txBody>
      </p:sp>
      <p:sp>
        <p:nvSpPr>
          <p:cNvPr id="4" name="Symbol zastępczy zawartości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pl-PL"/>
              <a:t>Kliknij, aby edytować style wzorca tekstu</a:t>
            </a:r>
          </a:p>
          <a:p>
            <a:pPr lvl="1"/>
            <a:r>
              <a:rPr lang="pl-PL"/>
              <a:t>Drugi poziom</a:t>
            </a:r>
          </a:p>
          <a:p>
            <a:pPr lvl="2"/>
            <a:r>
              <a:rPr lang="pl-PL"/>
              <a:t>Trzeci poziom</a:t>
            </a:r>
          </a:p>
          <a:p>
            <a:pPr lvl="3"/>
            <a:r>
              <a:rPr lang="pl-PL"/>
              <a:t>Czwarty poziom</a:t>
            </a:r>
          </a:p>
          <a:p>
            <a:pPr lvl="4"/>
            <a:r>
              <a:rPr lang="pl-PL"/>
              <a:t>Piąty poziom</a:t>
            </a:r>
          </a:p>
        </p:txBody>
      </p:sp>
      <p:sp>
        <p:nvSpPr>
          <p:cNvPr id="5" name="Symbol zastępczy tekstu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pl-PL"/>
              <a:t>Kliknij, aby edytować style wzorca tekstu</a:t>
            </a:r>
          </a:p>
        </p:txBody>
      </p:sp>
      <p:sp>
        <p:nvSpPr>
          <p:cNvPr id="6" name="Symbol zastępczy zawartości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pl-PL"/>
              <a:t>Kliknij, aby edytować style wzorca tekstu</a:t>
            </a:r>
          </a:p>
          <a:p>
            <a:pPr lvl="1"/>
            <a:r>
              <a:rPr lang="pl-PL"/>
              <a:t>Drugi poziom</a:t>
            </a:r>
          </a:p>
          <a:p>
            <a:pPr lvl="2"/>
            <a:r>
              <a:rPr lang="pl-PL"/>
              <a:t>Trzeci poziom</a:t>
            </a:r>
          </a:p>
          <a:p>
            <a:pPr lvl="3"/>
            <a:r>
              <a:rPr lang="pl-PL"/>
              <a:t>Czwarty poziom</a:t>
            </a:r>
          </a:p>
          <a:p>
            <a:pPr lvl="4"/>
            <a:r>
              <a:rPr lang="pl-PL"/>
              <a:t>Piąty poziom</a:t>
            </a:r>
          </a:p>
        </p:txBody>
      </p:sp>
      <p:sp>
        <p:nvSpPr>
          <p:cNvPr id="7" name="Symbol zastępczy daty 6"/>
          <p:cNvSpPr>
            <a:spLocks noGrp="1"/>
          </p:cNvSpPr>
          <p:nvPr>
            <p:ph type="dt" sz="half" idx="10"/>
          </p:nvPr>
        </p:nvSpPr>
        <p:spPr/>
        <p:txBody>
          <a:bodyPr/>
          <a:lstStyle/>
          <a:p>
            <a:fld id="{66221E02-25CB-4963-84BC-0813985E7D90}" type="datetimeFigureOut">
              <a:rPr lang="pl-PL" smtClean="0">
                <a:solidFill>
                  <a:prstClr val="black">
                    <a:tint val="75000"/>
                  </a:prstClr>
                </a:solidFill>
              </a:rPr>
              <a:pPr/>
              <a:t>19.01.2021</a:t>
            </a:fld>
            <a:endParaRPr lang="pl-PL">
              <a:solidFill>
                <a:prstClr val="black">
                  <a:tint val="75000"/>
                </a:prstClr>
              </a:solidFill>
            </a:endParaRPr>
          </a:p>
        </p:txBody>
      </p:sp>
      <p:sp>
        <p:nvSpPr>
          <p:cNvPr id="8" name="Symbol zastępczy stopki 7"/>
          <p:cNvSpPr>
            <a:spLocks noGrp="1"/>
          </p:cNvSpPr>
          <p:nvPr>
            <p:ph type="ftr" sz="quarter" idx="11"/>
          </p:nvPr>
        </p:nvSpPr>
        <p:spPr/>
        <p:txBody>
          <a:bodyPr/>
          <a:lstStyle/>
          <a:p>
            <a:endParaRPr lang="pl-PL">
              <a:solidFill>
                <a:prstClr val="black">
                  <a:tint val="75000"/>
                </a:prstClr>
              </a:solidFill>
            </a:endParaRPr>
          </a:p>
        </p:txBody>
      </p:sp>
      <p:sp>
        <p:nvSpPr>
          <p:cNvPr id="9" name="Symbol zastępczy numeru slajdu 8"/>
          <p:cNvSpPr>
            <a:spLocks noGrp="1"/>
          </p:cNvSpPr>
          <p:nvPr>
            <p:ph type="sldNum" sz="quarter" idx="12"/>
          </p:nvPr>
        </p:nvSpPr>
        <p:spPr/>
        <p:txBody>
          <a:bodyPr/>
          <a:lstStyle/>
          <a:p>
            <a:fld id="{589B7C76-EFF2-4CD8-A475-4750F11B4BC6}" type="slidenum">
              <a:rPr lang="pl-PL" smtClean="0">
                <a:solidFill>
                  <a:prstClr val="black">
                    <a:tint val="75000"/>
                  </a:prstClr>
                </a:solidFill>
              </a:rPr>
              <a:pPr/>
              <a:t>‹#›</a:t>
            </a:fld>
            <a:endParaRPr lang="pl-PL">
              <a:solidFill>
                <a:prstClr val="black">
                  <a:tint val="75000"/>
                </a:prstClr>
              </a:solidFill>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ylko tytuł">
    <p:spTree>
      <p:nvGrpSpPr>
        <p:cNvPr id="1" name=""/>
        <p:cNvGrpSpPr/>
        <p:nvPr/>
      </p:nvGrpSpPr>
      <p:grpSpPr>
        <a:xfrm>
          <a:off x="0" y="0"/>
          <a:ext cx="0" cy="0"/>
          <a:chOff x="0" y="0"/>
          <a:chExt cx="0" cy="0"/>
        </a:xfrm>
      </p:grpSpPr>
      <p:sp>
        <p:nvSpPr>
          <p:cNvPr id="2" name="Tytuł 1"/>
          <p:cNvSpPr>
            <a:spLocks noGrp="1"/>
          </p:cNvSpPr>
          <p:nvPr>
            <p:ph type="title"/>
          </p:nvPr>
        </p:nvSpPr>
        <p:spPr/>
        <p:txBody>
          <a:bodyPr/>
          <a:lstStyle/>
          <a:p>
            <a:r>
              <a:rPr lang="pl-PL"/>
              <a:t>Kliknij, aby edytować styl wzorca tytułu</a:t>
            </a:r>
          </a:p>
        </p:txBody>
      </p:sp>
      <p:sp>
        <p:nvSpPr>
          <p:cNvPr id="3" name="Symbol zastępczy daty 2"/>
          <p:cNvSpPr>
            <a:spLocks noGrp="1"/>
          </p:cNvSpPr>
          <p:nvPr>
            <p:ph type="dt" sz="half" idx="10"/>
          </p:nvPr>
        </p:nvSpPr>
        <p:spPr/>
        <p:txBody>
          <a:bodyPr/>
          <a:lstStyle/>
          <a:p>
            <a:fld id="{66221E02-25CB-4963-84BC-0813985E7D90}" type="datetimeFigureOut">
              <a:rPr lang="pl-PL" smtClean="0">
                <a:solidFill>
                  <a:prstClr val="black">
                    <a:tint val="75000"/>
                  </a:prstClr>
                </a:solidFill>
              </a:rPr>
              <a:pPr/>
              <a:t>19.01.2021</a:t>
            </a:fld>
            <a:endParaRPr lang="pl-PL">
              <a:solidFill>
                <a:prstClr val="black">
                  <a:tint val="75000"/>
                </a:prstClr>
              </a:solidFill>
            </a:endParaRPr>
          </a:p>
        </p:txBody>
      </p:sp>
      <p:sp>
        <p:nvSpPr>
          <p:cNvPr id="4" name="Symbol zastępczy stopki 3"/>
          <p:cNvSpPr>
            <a:spLocks noGrp="1"/>
          </p:cNvSpPr>
          <p:nvPr>
            <p:ph type="ftr" sz="quarter" idx="11"/>
          </p:nvPr>
        </p:nvSpPr>
        <p:spPr/>
        <p:txBody>
          <a:bodyPr/>
          <a:lstStyle/>
          <a:p>
            <a:endParaRPr lang="pl-PL">
              <a:solidFill>
                <a:prstClr val="black">
                  <a:tint val="75000"/>
                </a:prstClr>
              </a:solidFill>
            </a:endParaRPr>
          </a:p>
        </p:txBody>
      </p:sp>
      <p:sp>
        <p:nvSpPr>
          <p:cNvPr id="5" name="Symbol zastępczy numeru slajdu 4"/>
          <p:cNvSpPr>
            <a:spLocks noGrp="1"/>
          </p:cNvSpPr>
          <p:nvPr>
            <p:ph type="sldNum" sz="quarter" idx="12"/>
          </p:nvPr>
        </p:nvSpPr>
        <p:spPr/>
        <p:txBody>
          <a:bodyPr/>
          <a:lstStyle/>
          <a:p>
            <a:fld id="{589B7C76-EFF2-4CD8-A475-4750F11B4BC6}" type="slidenum">
              <a:rPr lang="pl-PL" smtClean="0">
                <a:solidFill>
                  <a:prstClr val="black">
                    <a:tint val="75000"/>
                  </a:prstClr>
                </a:solidFill>
              </a:rPr>
              <a:pPr/>
              <a:t>‹#›</a:t>
            </a:fld>
            <a:endParaRPr lang="pl-PL">
              <a:solidFill>
                <a:prstClr val="black">
                  <a:tint val="75000"/>
                </a:prstClr>
              </a:solidFill>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Pusty">
    <p:spTree>
      <p:nvGrpSpPr>
        <p:cNvPr id="1" name=""/>
        <p:cNvGrpSpPr/>
        <p:nvPr/>
      </p:nvGrpSpPr>
      <p:grpSpPr>
        <a:xfrm>
          <a:off x="0" y="0"/>
          <a:ext cx="0" cy="0"/>
          <a:chOff x="0" y="0"/>
          <a:chExt cx="0" cy="0"/>
        </a:xfrm>
      </p:grpSpPr>
      <p:sp>
        <p:nvSpPr>
          <p:cNvPr id="2" name="Symbol zastępczy daty 1"/>
          <p:cNvSpPr>
            <a:spLocks noGrp="1"/>
          </p:cNvSpPr>
          <p:nvPr>
            <p:ph type="dt" sz="half" idx="10"/>
          </p:nvPr>
        </p:nvSpPr>
        <p:spPr/>
        <p:txBody>
          <a:bodyPr/>
          <a:lstStyle/>
          <a:p>
            <a:fld id="{66221E02-25CB-4963-84BC-0813985E7D90}" type="datetimeFigureOut">
              <a:rPr lang="pl-PL" smtClean="0">
                <a:solidFill>
                  <a:prstClr val="black">
                    <a:tint val="75000"/>
                  </a:prstClr>
                </a:solidFill>
              </a:rPr>
              <a:pPr/>
              <a:t>19.01.2021</a:t>
            </a:fld>
            <a:endParaRPr lang="pl-PL">
              <a:solidFill>
                <a:prstClr val="black">
                  <a:tint val="75000"/>
                </a:prstClr>
              </a:solidFill>
            </a:endParaRPr>
          </a:p>
        </p:txBody>
      </p:sp>
      <p:sp>
        <p:nvSpPr>
          <p:cNvPr id="3" name="Symbol zastępczy stopki 2"/>
          <p:cNvSpPr>
            <a:spLocks noGrp="1"/>
          </p:cNvSpPr>
          <p:nvPr>
            <p:ph type="ftr" sz="quarter" idx="11"/>
          </p:nvPr>
        </p:nvSpPr>
        <p:spPr/>
        <p:txBody>
          <a:bodyPr/>
          <a:lstStyle/>
          <a:p>
            <a:endParaRPr lang="pl-PL">
              <a:solidFill>
                <a:prstClr val="black">
                  <a:tint val="75000"/>
                </a:prstClr>
              </a:solidFill>
            </a:endParaRPr>
          </a:p>
        </p:txBody>
      </p:sp>
      <p:sp>
        <p:nvSpPr>
          <p:cNvPr id="4" name="Symbol zastępczy numeru slajdu 3"/>
          <p:cNvSpPr>
            <a:spLocks noGrp="1"/>
          </p:cNvSpPr>
          <p:nvPr>
            <p:ph type="sldNum" sz="quarter" idx="12"/>
          </p:nvPr>
        </p:nvSpPr>
        <p:spPr/>
        <p:txBody>
          <a:bodyPr/>
          <a:lstStyle/>
          <a:p>
            <a:fld id="{589B7C76-EFF2-4CD8-A475-4750F11B4BC6}" type="slidenum">
              <a:rPr lang="pl-PL" smtClean="0">
                <a:solidFill>
                  <a:prstClr val="black">
                    <a:tint val="75000"/>
                  </a:prstClr>
                </a:solidFill>
              </a:rPr>
              <a:pPr/>
              <a:t>‹#›</a:t>
            </a:fld>
            <a:endParaRPr lang="pl-PL">
              <a:solidFill>
                <a:prstClr val="black">
                  <a:tint val="75000"/>
                </a:prstClr>
              </a:solidFill>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Zawartość z podpisem">
    <p:spTree>
      <p:nvGrpSpPr>
        <p:cNvPr id="1" name=""/>
        <p:cNvGrpSpPr/>
        <p:nvPr/>
      </p:nvGrpSpPr>
      <p:grpSpPr>
        <a:xfrm>
          <a:off x="0" y="0"/>
          <a:ext cx="0" cy="0"/>
          <a:chOff x="0" y="0"/>
          <a:chExt cx="0" cy="0"/>
        </a:xfrm>
      </p:grpSpPr>
      <p:sp>
        <p:nvSpPr>
          <p:cNvPr id="2" name="Tytuł 1"/>
          <p:cNvSpPr>
            <a:spLocks noGrp="1"/>
          </p:cNvSpPr>
          <p:nvPr>
            <p:ph type="title"/>
          </p:nvPr>
        </p:nvSpPr>
        <p:spPr>
          <a:xfrm>
            <a:off x="457200" y="273050"/>
            <a:ext cx="3008313" cy="1162050"/>
          </a:xfrm>
        </p:spPr>
        <p:txBody>
          <a:bodyPr anchor="b"/>
          <a:lstStyle>
            <a:lvl1pPr algn="l">
              <a:defRPr sz="2000" b="1"/>
            </a:lvl1pPr>
          </a:lstStyle>
          <a:p>
            <a:r>
              <a:rPr lang="pl-PL"/>
              <a:t>Kliknij, aby edytować styl wzorca tytułu</a:t>
            </a:r>
          </a:p>
        </p:txBody>
      </p:sp>
      <p:sp>
        <p:nvSpPr>
          <p:cNvPr id="3" name="Symbol zastępczy zawartości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pl-PL"/>
              <a:t>Kliknij, aby edytować style wzorca tekstu</a:t>
            </a:r>
          </a:p>
          <a:p>
            <a:pPr lvl="1"/>
            <a:r>
              <a:rPr lang="pl-PL"/>
              <a:t>Drugi poziom</a:t>
            </a:r>
          </a:p>
          <a:p>
            <a:pPr lvl="2"/>
            <a:r>
              <a:rPr lang="pl-PL"/>
              <a:t>Trzeci poziom</a:t>
            </a:r>
          </a:p>
          <a:p>
            <a:pPr lvl="3"/>
            <a:r>
              <a:rPr lang="pl-PL"/>
              <a:t>Czwarty poziom</a:t>
            </a:r>
          </a:p>
          <a:p>
            <a:pPr lvl="4"/>
            <a:r>
              <a:rPr lang="pl-PL"/>
              <a:t>Piąty poziom</a:t>
            </a:r>
          </a:p>
        </p:txBody>
      </p:sp>
      <p:sp>
        <p:nvSpPr>
          <p:cNvPr id="4" name="Symbol zastępczy tekstu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pl-PL"/>
              <a:t>Kliknij, aby edytować style wzorca tekstu</a:t>
            </a:r>
          </a:p>
        </p:txBody>
      </p:sp>
      <p:sp>
        <p:nvSpPr>
          <p:cNvPr id="5" name="Symbol zastępczy daty 4"/>
          <p:cNvSpPr>
            <a:spLocks noGrp="1"/>
          </p:cNvSpPr>
          <p:nvPr>
            <p:ph type="dt" sz="half" idx="10"/>
          </p:nvPr>
        </p:nvSpPr>
        <p:spPr/>
        <p:txBody>
          <a:bodyPr/>
          <a:lstStyle/>
          <a:p>
            <a:fld id="{66221E02-25CB-4963-84BC-0813985E7D90}" type="datetimeFigureOut">
              <a:rPr lang="pl-PL" smtClean="0">
                <a:solidFill>
                  <a:prstClr val="black">
                    <a:tint val="75000"/>
                  </a:prstClr>
                </a:solidFill>
              </a:rPr>
              <a:pPr/>
              <a:t>19.01.2021</a:t>
            </a:fld>
            <a:endParaRPr lang="pl-PL">
              <a:solidFill>
                <a:prstClr val="black">
                  <a:tint val="75000"/>
                </a:prstClr>
              </a:solidFill>
            </a:endParaRPr>
          </a:p>
        </p:txBody>
      </p:sp>
      <p:sp>
        <p:nvSpPr>
          <p:cNvPr id="6" name="Symbol zastępczy stopki 5"/>
          <p:cNvSpPr>
            <a:spLocks noGrp="1"/>
          </p:cNvSpPr>
          <p:nvPr>
            <p:ph type="ftr" sz="quarter" idx="11"/>
          </p:nvPr>
        </p:nvSpPr>
        <p:spPr/>
        <p:txBody>
          <a:bodyPr/>
          <a:lstStyle/>
          <a:p>
            <a:endParaRPr lang="pl-PL">
              <a:solidFill>
                <a:prstClr val="black">
                  <a:tint val="75000"/>
                </a:prstClr>
              </a:solidFill>
            </a:endParaRPr>
          </a:p>
        </p:txBody>
      </p:sp>
      <p:sp>
        <p:nvSpPr>
          <p:cNvPr id="7" name="Symbol zastępczy numeru slajdu 6"/>
          <p:cNvSpPr>
            <a:spLocks noGrp="1"/>
          </p:cNvSpPr>
          <p:nvPr>
            <p:ph type="sldNum" sz="quarter" idx="12"/>
          </p:nvPr>
        </p:nvSpPr>
        <p:spPr/>
        <p:txBody>
          <a:bodyPr/>
          <a:lstStyle/>
          <a:p>
            <a:fld id="{589B7C76-EFF2-4CD8-A475-4750F11B4BC6}" type="slidenum">
              <a:rPr lang="pl-PL" smtClean="0">
                <a:solidFill>
                  <a:prstClr val="black">
                    <a:tint val="75000"/>
                  </a:prstClr>
                </a:solidFill>
              </a:rPr>
              <a:pPr/>
              <a:t>‹#›</a:t>
            </a:fld>
            <a:endParaRPr lang="pl-PL">
              <a:solidFill>
                <a:prstClr val="black">
                  <a:tint val="75000"/>
                </a:prstClr>
              </a:solidFill>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Obraz z podpisem">
    <p:spTree>
      <p:nvGrpSpPr>
        <p:cNvPr id="1" name=""/>
        <p:cNvGrpSpPr/>
        <p:nvPr/>
      </p:nvGrpSpPr>
      <p:grpSpPr>
        <a:xfrm>
          <a:off x="0" y="0"/>
          <a:ext cx="0" cy="0"/>
          <a:chOff x="0" y="0"/>
          <a:chExt cx="0" cy="0"/>
        </a:xfrm>
      </p:grpSpPr>
      <p:sp>
        <p:nvSpPr>
          <p:cNvPr id="2" name="Tytuł 1"/>
          <p:cNvSpPr>
            <a:spLocks noGrp="1"/>
          </p:cNvSpPr>
          <p:nvPr>
            <p:ph type="title"/>
          </p:nvPr>
        </p:nvSpPr>
        <p:spPr>
          <a:xfrm>
            <a:off x="1792288" y="4800600"/>
            <a:ext cx="5486400" cy="566738"/>
          </a:xfrm>
        </p:spPr>
        <p:txBody>
          <a:bodyPr anchor="b"/>
          <a:lstStyle>
            <a:lvl1pPr algn="l">
              <a:defRPr sz="2000" b="1"/>
            </a:lvl1pPr>
          </a:lstStyle>
          <a:p>
            <a:r>
              <a:rPr lang="pl-PL"/>
              <a:t>Kliknij, aby edytować styl wzorca tytułu</a:t>
            </a:r>
          </a:p>
        </p:txBody>
      </p:sp>
      <p:sp>
        <p:nvSpPr>
          <p:cNvPr id="3" name="Symbol zastępczy obrazu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pl-PL"/>
          </a:p>
        </p:txBody>
      </p:sp>
      <p:sp>
        <p:nvSpPr>
          <p:cNvPr id="4" name="Symbol zastępczy tekstu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pl-PL"/>
              <a:t>Kliknij, aby edytować style wzorca tekstu</a:t>
            </a:r>
          </a:p>
        </p:txBody>
      </p:sp>
      <p:sp>
        <p:nvSpPr>
          <p:cNvPr id="5" name="Symbol zastępczy daty 4"/>
          <p:cNvSpPr>
            <a:spLocks noGrp="1"/>
          </p:cNvSpPr>
          <p:nvPr>
            <p:ph type="dt" sz="half" idx="10"/>
          </p:nvPr>
        </p:nvSpPr>
        <p:spPr/>
        <p:txBody>
          <a:bodyPr/>
          <a:lstStyle/>
          <a:p>
            <a:fld id="{66221E02-25CB-4963-84BC-0813985E7D90}" type="datetimeFigureOut">
              <a:rPr lang="pl-PL" smtClean="0">
                <a:solidFill>
                  <a:prstClr val="black">
                    <a:tint val="75000"/>
                  </a:prstClr>
                </a:solidFill>
              </a:rPr>
              <a:pPr/>
              <a:t>19.01.2021</a:t>
            </a:fld>
            <a:endParaRPr lang="pl-PL">
              <a:solidFill>
                <a:prstClr val="black">
                  <a:tint val="75000"/>
                </a:prstClr>
              </a:solidFill>
            </a:endParaRPr>
          </a:p>
        </p:txBody>
      </p:sp>
      <p:sp>
        <p:nvSpPr>
          <p:cNvPr id="6" name="Symbol zastępczy stopki 5"/>
          <p:cNvSpPr>
            <a:spLocks noGrp="1"/>
          </p:cNvSpPr>
          <p:nvPr>
            <p:ph type="ftr" sz="quarter" idx="11"/>
          </p:nvPr>
        </p:nvSpPr>
        <p:spPr/>
        <p:txBody>
          <a:bodyPr/>
          <a:lstStyle/>
          <a:p>
            <a:endParaRPr lang="pl-PL">
              <a:solidFill>
                <a:prstClr val="black">
                  <a:tint val="75000"/>
                </a:prstClr>
              </a:solidFill>
            </a:endParaRPr>
          </a:p>
        </p:txBody>
      </p:sp>
      <p:sp>
        <p:nvSpPr>
          <p:cNvPr id="7" name="Symbol zastępczy numeru slajdu 6"/>
          <p:cNvSpPr>
            <a:spLocks noGrp="1"/>
          </p:cNvSpPr>
          <p:nvPr>
            <p:ph type="sldNum" sz="quarter" idx="12"/>
          </p:nvPr>
        </p:nvSpPr>
        <p:spPr/>
        <p:txBody>
          <a:bodyPr/>
          <a:lstStyle/>
          <a:p>
            <a:fld id="{589B7C76-EFF2-4CD8-A475-4750F11B4BC6}" type="slidenum">
              <a:rPr lang="pl-PL" smtClean="0">
                <a:solidFill>
                  <a:prstClr val="black">
                    <a:tint val="75000"/>
                  </a:prstClr>
                </a:solidFill>
              </a:rPr>
              <a:pPr/>
              <a:t>‹#›</a:t>
            </a:fld>
            <a:endParaRPr lang="pl-PL">
              <a:solidFill>
                <a:prstClr val="black">
                  <a:tint val="75000"/>
                </a:prstClr>
              </a:solidFill>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ytuł i tekst pionowy">
    <p:spTree>
      <p:nvGrpSpPr>
        <p:cNvPr id="1" name=""/>
        <p:cNvGrpSpPr/>
        <p:nvPr/>
      </p:nvGrpSpPr>
      <p:grpSpPr>
        <a:xfrm>
          <a:off x="0" y="0"/>
          <a:ext cx="0" cy="0"/>
          <a:chOff x="0" y="0"/>
          <a:chExt cx="0" cy="0"/>
        </a:xfrm>
      </p:grpSpPr>
      <p:sp>
        <p:nvSpPr>
          <p:cNvPr id="2" name="Tytuł 1"/>
          <p:cNvSpPr>
            <a:spLocks noGrp="1"/>
          </p:cNvSpPr>
          <p:nvPr>
            <p:ph type="title"/>
          </p:nvPr>
        </p:nvSpPr>
        <p:spPr/>
        <p:txBody>
          <a:bodyPr/>
          <a:lstStyle/>
          <a:p>
            <a:r>
              <a:rPr lang="pl-PL"/>
              <a:t>Kliknij, aby edytować styl wzorca tytułu</a:t>
            </a:r>
          </a:p>
        </p:txBody>
      </p:sp>
      <p:sp>
        <p:nvSpPr>
          <p:cNvPr id="3" name="Symbol zastępczy tytułu pionowego 2"/>
          <p:cNvSpPr>
            <a:spLocks noGrp="1"/>
          </p:cNvSpPr>
          <p:nvPr>
            <p:ph type="body" orient="vert" idx="1"/>
          </p:nvPr>
        </p:nvSpPr>
        <p:spPr/>
        <p:txBody>
          <a:bodyPr vert="eaVert"/>
          <a:lstStyle/>
          <a:p>
            <a:pPr lvl="0"/>
            <a:r>
              <a:rPr lang="pl-PL"/>
              <a:t>Kliknij, aby edytować style wzorca tekstu</a:t>
            </a:r>
          </a:p>
          <a:p>
            <a:pPr lvl="1"/>
            <a:r>
              <a:rPr lang="pl-PL"/>
              <a:t>Drugi poziom</a:t>
            </a:r>
          </a:p>
          <a:p>
            <a:pPr lvl="2"/>
            <a:r>
              <a:rPr lang="pl-PL"/>
              <a:t>Trzeci poziom</a:t>
            </a:r>
          </a:p>
          <a:p>
            <a:pPr lvl="3"/>
            <a:r>
              <a:rPr lang="pl-PL"/>
              <a:t>Czwarty poziom</a:t>
            </a:r>
          </a:p>
          <a:p>
            <a:pPr lvl="4"/>
            <a:r>
              <a:rPr lang="pl-PL"/>
              <a:t>Piąty poziom</a:t>
            </a:r>
          </a:p>
        </p:txBody>
      </p:sp>
      <p:sp>
        <p:nvSpPr>
          <p:cNvPr id="4" name="Symbol zastępczy daty 3"/>
          <p:cNvSpPr>
            <a:spLocks noGrp="1"/>
          </p:cNvSpPr>
          <p:nvPr>
            <p:ph type="dt" sz="half" idx="10"/>
          </p:nvPr>
        </p:nvSpPr>
        <p:spPr/>
        <p:txBody>
          <a:bodyPr/>
          <a:lstStyle/>
          <a:p>
            <a:fld id="{66221E02-25CB-4963-84BC-0813985E7D90}" type="datetimeFigureOut">
              <a:rPr lang="pl-PL" smtClean="0">
                <a:solidFill>
                  <a:prstClr val="black">
                    <a:tint val="75000"/>
                  </a:prstClr>
                </a:solidFill>
              </a:rPr>
              <a:pPr/>
              <a:t>19.01.2021</a:t>
            </a:fld>
            <a:endParaRPr lang="pl-PL">
              <a:solidFill>
                <a:prstClr val="black">
                  <a:tint val="75000"/>
                </a:prstClr>
              </a:solidFill>
            </a:endParaRPr>
          </a:p>
        </p:txBody>
      </p:sp>
      <p:sp>
        <p:nvSpPr>
          <p:cNvPr id="5" name="Symbol zastępczy stopki 4"/>
          <p:cNvSpPr>
            <a:spLocks noGrp="1"/>
          </p:cNvSpPr>
          <p:nvPr>
            <p:ph type="ftr" sz="quarter" idx="11"/>
          </p:nvPr>
        </p:nvSpPr>
        <p:spPr/>
        <p:txBody>
          <a:bodyPr/>
          <a:lstStyle/>
          <a:p>
            <a:endParaRPr lang="pl-PL">
              <a:solidFill>
                <a:prstClr val="black">
                  <a:tint val="75000"/>
                </a:prstClr>
              </a:solidFill>
            </a:endParaRPr>
          </a:p>
        </p:txBody>
      </p:sp>
      <p:sp>
        <p:nvSpPr>
          <p:cNvPr id="6" name="Symbol zastępczy numeru slajdu 5"/>
          <p:cNvSpPr>
            <a:spLocks noGrp="1"/>
          </p:cNvSpPr>
          <p:nvPr>
            <p:ph type="sldNum" sz="quarter" idx="12"/>
          </p:nvPr>
        </p:nvSpPr>
        <p:spPr/>
        <p:txBody>
          <a:bodyPr/>
          <a:lstStyle/>
          <a:p>
            <a:fld id="{589B7C76-EFF2-4CD8-A475-4750F11B4BC6}" type="slidenum">
              <a:rPr lang="pl-PL" smtClean="0">
                <a:solidFill>
                  <a:prstClr val="black">
                    <a:tint val="75000"/>
                  </a:prstClr>
                </a:solidFill>
              </a:rPr>
              <a:pPr/>
              <a:t>‹#›</a:t>
            </a:fld>
            <a:endParaRPr lang="pl-PL">
              <a:solidFill>
                <a:prstClr val="black">
                  <a:tint val="75000"/>
                </a:prstClr>
              </a:solidFill>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Tytuł pionowy i tekst">
    <p:spTree>
      <p:nvGrpSpPr>
        <p:cNvPr id="1" name=""/>
        <p:cNvGrpSpPr/>
        <p:nvPr/>
      </p:nvGrpSpPr>
      <p:grpSpPr>
        <a:xfrm>
          <a:off x="0" y="0"/>
          <a:ext cx="0" cy="0"/>
          <a:chOff x="0" y="0"/>
          <a:chExt cx="0" cy="0"/>
        </a:xfrm>
      </p:grpSpPr>
      <p:sp>
        <p:nvSpPr>
          <p:cNvPr id="2" name="Tytuł pionowy 1"/>
          <p:cNvSpPr>
            <a:spLocks noGrp="1"/>
          </p:cNvSpPr>
          <p:nvPr>
            <p:ph type="title" orient="vert"/>
          </p:nvPr>
        </p:nvSpPr>
        <p:spPr>
          <a:xfrm>
            <a:off x="6629400" y="274638"/>
            <a:ext cx="2057400" cy="5851525"/>
          </a:xfrm>
        </p:spPr>
        <p:txBody>
          <a:bodyPr vert="eaVert"/>
          <a:lstStyle/>
          <a:p>
            <a:r>
              <a:rPr lang="pl-PL"/>
              <a:t>Kliknij, aby edytować styl wzorca tytułu</a:t>
            </a:r>
          </a:p>
        </p:txBody>
      </p:sp>
      <p:sp>
        <p:nvSpPr>
          <p:cNvPr id="3" name="Symbol zastępczy tytułu pionowego 2"/>
          <p:cNvSpPr>
            <a:spLocks noGrp="1"/>
          </p:cNvSpPr>
          <p:nvPr>
            <p:ph type="body" orient="vert" idx="1"/>
          </p:nvPr>
        </p:nvSpPr>
        <p:spPr>
          <a:xfrm>
            <a:off x="457200" y="274638"/>
            <a:ext cx="6019800" cy="5851525"/>
          </a:xfrm>
        </p:spPr>
        <p:txBody>
          <a:bodyPr vert="eaVert"/>
          <a:lstStyle/>
          <a:p>
            <a:pPr lvl="0"/>
            <a:r>
              <a:rPr lang="pl-PL"/>
              <a:t>Kliknij, aby edytować style wzorca tekstu</a:t>
            </a:r>
          </a:p>
          <a:p>
            <a:pPr lvl="1"/>
            <a:r>
              <a:rPr lang="pl-PL"/>
              <a:t>Drugi poziom</a:t>
            </a:r>
          </a:p>
          <a:p>
            <a:pPr lvl="2"/>
            <a:r>
              <a:rPr lang="pl-PL"/>
              <a:t>Trzeci poziom</a:t>
            </a:r>
          </a:p>
          <a:p>
            <a:pPr lvl="3"/>
            <a:r>
              <a:rPr lang="pl-PL"/>
              <a:t>Czwarty poziom</a:t>
            </a:r>
          </a:p>
          <a:p>
            <a:pPr lvl="4"/>
            <a:r>
              <a:rPr lang="pl-PL"/>
              <a:t>Piąty poziom</a:t>
            </a:r>
          </a:p>
        </p:txBody>
      </p:sp>
      <p:sp>
        <p:nvSpPr>
          <p:cNvPr id="4" name="Symbol zastępczy daty 3"/>
          <p:cNvSpPr>
            <a:spLocks noGrp="1"/>
          </p:cNvSpPr>
          <p:nvPr>
            <p:ph type="dt" sz="half" idx="10"/>
          </p:nvPr>
        </p:nvSpPr>
        <p:spPr/>
        <p:txBody>
          <a:bodyPr/>
          <a:lstStyle/>
          <a:p>
            <a:fld id="{66221E02-25CB-4963-84BC-0813985E7D90}" type="datetimeFigureOut">
              <a:rPr lang="pl-PL" smtClean="0">
                <a:solidFill>
                  <a:prstClr val="black">
                    <a:tint val="75000"/>
                  </a:prstClr>
                </a:solidFill>
              </a:rPr>
              <a:pPr/>
              <a:t>19.01.2021</a:t>
            </a:fld>
            <a:endParaRPr lang="pl-PL">
              <a:solidFill>
                <a:prstClr val="black">
                  <a:tint val="75000"/>
                </a:prstClr>
              </a:solidFill>
            </a:endParaRPr>
          </a:p>
        </p:txBody>
      </p:sp>
      <p:sp>
        <p:nvSpPr>
          <p:cNvPr id="5" name="Symbol zastępczy stopki 4"/>
          <p:cNvSpPr>
            <a:spLocks noGrp="1"/>
          </p:cNvSpPr>
          <p:nvPr>
            <p:ph type="ftr" sz="quarter" idx="11"/>
          </p:nvPr>
        </p:nvSpPr>
        <p:spPr/>
        <p:txBody>
          <a:bodyPr/>
          <a:lstStyle/>
          <a:p>
            <a:endParaRPr lang="pl-PL">
              <a:solidFill>
                <a:prstClr val="black">
                  <a:tint val="75000"/>
                </a:prstClr>
              </a:solidFill>
            </a:endParaRPr>
          </a:p>
        </p:txBody>
      </p:sp>
      <p:sp>
        <p:nvSpPr>
          <p:cNvPr id="6" name="Symbol zastępczy numeru slajdu 5"/>
          <p:cNvSpPr>
            <a:spLocks noGrp="1"/>
          </p:cNvSpPr>
          <p:nvPr>
            <p:ph type="sldNum" sz="quarter" idx="12"/>
          </p:nvPr>
        </p:nvSpPr>
        <p:spPr/>
        <p:txBody>
          <a:bodyPr/>
          <a:lstStyle/>
          <a:p>
            <a:fld id="{589B7C76-EFF2-4CD8-A475-4750F11B4BC6}" type="slidenum">
              <a:rPr lang="pl-PL" smtClean="0">
                <a:solidFill>
                  <a:prstClr val="black">
                    <a:tint val="75000"/>
                  </a:prstClr>
                </a:solidFill>
              </a:rPr>
              <a:pPr/>
              <a:t>‹#›</a:t>
            </a:fld>
            <a:endParaRPr lang="pl-PL">
              <a:solidFill>
                <a:prstClr val="black">
                  <a:tint val="75000"/>
                </a:prstClr>
              </a:solidFill>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Symbol zastępczy tytułu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pl-PL"/>
              <a:t>Kliknij, aby edytować styl wzorca tytułu</a:t>
            </a:r>
          </a:p>
        </p:txBody>
      </p:sp>
      <p:sp>
        <p:nvSpPr>
          <p:cNvPr id="3" name="Symbol zastępczy tekstu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pl-PL"/>
              <a:t>Kliknij, aby edytować style wzorca tekstu</a:t>
            </a:r>
          </a:p>
          <a:p>
            <a:pPr lvl="1"/>
            <a:r>
              <a:rPr lang="pl-PL"/>
              <a:t>Drugi poziom</a:t>
            </a:r>
          </a:p>
          <a:p>
            <a:pPr lvl="2"/>
            <a:r>
              <a:rPr lang="pl-PL"/>
              <a:t>Trzeci poziom</a:t>
            </a:r>
          </a:p>
          <a:p>
            <a:pPr lvl="3"/>
            <a:r>
              <a:rPr lang="pl-PL"/>
              <a:t>Czwarty poziom</a:t>
            </a:r>
          </a:p>
          <a:p>
            <a:pPr lvl="4"/>
            <a:r>
              <a:rPr lang="pl-PL"/>
              <a:t>Piąty poziom</a:t>
            </a:r>
          </a:p>
        </p:txBody>
      </p:sp>
      <p:sp>
        <p:nvSpPr>
          <p:cNvPr id="4" name="Symbol zastępczy daty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66221E02-25CB-4963-84BC-0813985E7D90}" type="datetimeFigureOut">
              <a:rPr lang="pl-PL" smtClean="0">
                <a:solidFill>
                  <a:prstClr val="black">
                    <a:tint val="75000"/>
                  </a:prstClr>
                </a:solidFill>
              </a:rPr>
              <a:pPr/>
              <a:t>19.01.2021</a:t>
            </a:fld>
            <a:endParaRPr lang="pl-PL">
              <a:solidFill>
                <a:prstClr val="black">
                  <a:tint val="75000"/>
                </a:prstClr>
              </a:solidFill>
            </a:endParaRPr>
          </a:p>
        </p:txBody>
      </p:sp>
      <p:sp>
        <p:nvSpPr>
          <p:cNvPr id="5" name="Symbol zastępczy stopki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pl-PL">
              <a:solidFill>
                <a:prstClr val="black">
                  <a:tint val="75000"/>
                </a:prstClr>
              </a:solidFill>
            </a:endParaRPr>
          </a:p>
        </p:txBody>
      </p:sp>
      <p:sp>
        <p:nvSpPr>
          <p:cNvPr id="6" name="Symbol zastępczy numeru slajdu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589B7C76-EFF2-4CD8-A475-4750F11B4BC6}" type="slidenum">
              <a:rPr lang="pl-PL" smtClean="0">
                <a:solidFill>
                  <a:prstClr val="black">
                    <a:tint val="75000"/>
                  </a:prstClr>
                </a:solidFill>
              </a:rPr>
              <a:pPr/>
              <a:t>‹#›</a:t>
            </a:fld>
            <a:endParaRPr lang="pl-PL">
              <a:solidFill>
                <a:prstClr val="black">
                  <a:tint val="75000"/>
                </a:prstClr>
              </a:solidFill>
            </a:endParaRPr>
          </a:p>
        </p:txBody>
      </p:sp>
    </p:spTree>
  </p:cSld>
  <p:clrMap bg1="lt1" tx1="dk1" bg2="lt2" tx2="dk2" accent1="accent1" accent2="accent2" accent3="accent3" accent4="accent4" accent5="accent5" accent6="accent6" hlink="hlink" folHlink="folHlink"/>
  <p:sldLayoutIdLst>
    <p:sldLayoutId id="2147483709" r:id="rId1"/>
    <p:sldLayoutId id="2147483710" r:id="rId2"/>
    <p:sldLayoutId id="2147483711" r:id="rId3"/>
    <p:sldLayoutId id="2147483712" r:id="rId4"/>
    <p:sldLayoutId id="2147483713" r:id="rId5"/>
    <p:sldLayoutId id="2147483714" r:id="rId6"/>
    <p:sldLayoutId id="2147483715" r:id="rId7"/>
    <p:sldLayoutId id="2147483716" r:id="rId8"/>
    <p:sldLayoutId id="2147483717" r:id="rId9"/>
    <p:sldLayoutId id="2147483718" r:id="rId10"/>
    <p:sldLayoutId id="214748371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pl-PL"/>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3EA10F4F-0BF2-474A-AD06-FE28508CF462}"/>
              </a:ext>
            </a:extLst>
          </p:cNvPr>
          <p:cNvSpPr>
            <a:spLocks noGrp="1"/>
          </p:cNvSpPr>
          <p:nvPr>
            <p:ph type="title"/>
          </p:nvPr>
        </p:nvSpPr>
        <p:spPr/>
        <p:txBody>
          <a:bodyPr>
            <a:normAutofit fontScale="90000"/>
          </a:bodyPr>
          <a:lstStyle/>
          <a:p>
            <a:r>
              <a:rPr lang="pl-PL" sz="2700" b="1" dirty="0">
                <a:solidFill>
                  <a:prstClr val="black"/>
                </a:solidFill>
              </a:rPr>
              <a:t/>
            </a:r>
            <a:br>
              <a:rPr lang="pl-PL" sz="2700" b="1" dirty="0">
                <a:solidFill>
                  <a:prstClr val="black"/>
                </a:solidFill>
              </a:rPr>
            </a:br>
            <a:r>
              <a:rPr lang="pl-PL" sz="2700" b="1" dirty="0">
                <a:solidFill>
                  <a:prstClr val="black"/>
                </a:solidFill>
              </a:rPr>
              <a:t>Kodeks postępowania cywilnego</a:t>
            </a:r>
            <a:br>
              <a:rPr lang="pl-PL" sz="2700" b="1" dirty="0">
                <a:solidFill>
                  <a:prstClr val="black"/>
                </a:solidFill>
              </a:rPr>
            </a:br>
            <a:r>
              <a:rPr lang="pl-PL" sz="2700" b="1" dirty="0">
                <a:solidFill>
                  <a:prstClr val="black"/>
                </a:solidFill>
              </a:rPr>
              <a:t>Postępowanie przygotowawcze</a:t>
            </a:r>
            <a:r>
              <a:rPr lang="pl-PL" sz="3200" b="1" dirty="0">
                <a:solidFill>
                  <a:prstClr val="black"/>
                </a:solidFill>
              </a:rPr>
              <a:t/>
            </a:r>
            <a:br>
              <a:rPr lang="pl-PL" sz="3200" b="1" dirty="0">
                <a:solidFill>
                  <a:prstClr val="black"/>
                </a:solidFill>
              </a:rPr>
            </a:br>
            <a:endParaRPr lang="pl-PL" dirty="0"/>
          </a:p>
        </p:txBody>
      </p:sp>
      <p:sp>
        <p:nvSpPr>
          <p:cNvPr id="3" name="Symbol zastępczy zawartości 2">
            <a:extLst>
              <a:ext uri="{FF2B5EF4-FFF2-40B4-BE49-F238E27FC236}">
                <a16:creationId xmlns:a16="http://schemas.microsoft.com/office/drawing/2014/main" xmlns="" id="{6F566D6A-C44A-5846-9272-8F68E791B88E}"/>
              </a:ext>
            </a:extLst>
          </p:cNvPr>
          <p:cNvSpPr>
            <a:spLocks noGrp="1"/>
          </p:cNvSpPr>
          <p:nvPr>
            <p:ph idx="1"/>
          </p:nvPr>
        </p:nvSpPr>
        <p:spPr/>
        <p:txBody>
          <a:bodyPr/>
          <a:lstStyle/>
          <a:p>
            <a:pPr algn="ctr"/>
            <a:endParaRPr lang="pl-PL" sz="1600" b="1" dirty="0">
              <a:solidFill>
                <a:prstClr val="black"/>
              </a:solidFill>
            </a:endParaRPr>
          </a:p>
          <a:p>
            <a:pPr marL="0" indent="0" algn="ctr">
              <a:buNone/>
            </a:pPr>
            <a:r>
              <a:rPr lang="pl-PL" sz="2800" b="1" dirty="0">
                <a:solidFill>
                  <a:srgbClr val="FF0000"/>
                </a:solidFill>
              </a:rPr>
              <a:t>adwokat Stefan Jaworski </a:t>
            </a:r>
          </a:p>
          <a:p>
            <a:pPr marL="0" indent="0" algn="ctr">
              <a:buNone/>
            </a:pPr>
            <a:endParaRPr lang="pl-PL" dirty="0"/>
          </a:p>
        </p:txBody>
      </p:sp>
    </p:spTree>
    <p:extLst>
      <p:ext uri="{BB962C8B-B14F-4D97-AF65-F5344CB8AC3E}">
        <p14:creationId xmlns:p14="http://schemas.microsoft.com/office/powerpoint/2010/main" xmlns="" val="99217843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AB942F2A-78BF-3147-820E-1A779E7216B8}"/>
              </a:ext>
            </a:extLst>
          </p:cNvPr>
          <p:cNvSpPr>
            <a:spLocks noGrp="1"/>
          </p:cNvSpPr>
          <p:nvPr>
            <p:ph type="title"/>
          </p:nvPr>
        </p:nvSpPr>
        <p:spPr/>
        <p:txBody>
          <a:bodyPr>
            <a:normAutofit fontScale="90000"/>
          </a:bodyPr>
          <a:lstStyle/>
          <a:p>
            <a:r>
              <a:rPr lang="pl-PL" sz="3200" b="1" dirty="0"/>
              <a:t>Art. 205</a:t>
            </a:r>
            <a:r>
              <a:rPr lang="pl-PL" sz="3200" b="1" baseline="30000" dirty="0"/>
              <a:t>1</a:t>
            </a:r>
            <a:r>
              <a:rPr lang="pl-PL" sz="3200" b="1" dirty="0"/>
              <a:t> § 1 i 2 doręczenie pozwu, odpowiedź </a:t>
            </a:r>
            <a:br>
              <a:rPr lang="pl-PL" sz="3200" b="1" dirty="0"/>
            </a:br>
            <a:r>
              <a:rPr lang="pl-PL" sz="3200" b="1" dirty="0"/>
              <a:t>na pozew </a:t>
            </a:r>
            <a:r>
              <a:rPr lang="pl-PL" sz="3200" dirty="0"/>
              <a:t/>
            </a:r>
            <a:br>
              <a:rPr lang="pl-PL" sz="3200" dirty="0"/>
            </a:br>
            <a:endParaRPr lang="pl-PL" sz="3200" dirty="0"/>
          </a:p>
        </p:txBody>
      </p:sp>
      <p:sp>
        <p:nvSpPr>
          <p:cNvPr id="3" name="Symbol zastępczy zawartości 2">
            <a:extLst>
              <a:ext uri="{FF2B5EF4-FFF2-40B4-BE49-F238E27FC236}">
                <a16:creationId xmlns:a16="http://schemas.microsoft.com/office/drawing/2014/main" xmlns="" id="{0B4906D0-888E-194C-963A-620B46E43955}"/>
              </a:ext>
            </a:extLst>
          </p:cNvPr>
          <p:cNvSpPr>
            <a:spLocks noGrp="1"/>
          </p:cNvSpPr>
          <p:nvPr>
            <p:ph idx="1"/>
          </p:nvPr>
        </p:nvSpPr>
        <p:spPr/>
        <p:txBody>
          <a:bodyPr>
            <a:normAutofit/>
          </a:bodyPr>
          <a:lstStyle/>
          <a:p>
            <a:pPr algn="just" fontAlgn="ctr"/>
            <a:r>
              <a:rPr lang="pl-PL" b="1" dirty="0"/>
              <a:t>Przewodniczący </a:t>
            </a:r>
            <a:r>
              <a:rPr lang="pl-PL" b="1" u="sng" dirty="0"/>
              <a:t>zarządza doręczenie </a:t>
            </a:r>
            <a:r>
              <a:rPr lang="pl-PL" b="1" dirty="0"/>
              <a:t>pozwu pozwanemu i </a:t>
            </a:r>
            <a:r>
              <a:rPr lang="pl-PL" b="1" u="sng" dirty="0"/>
              <a:t>wzywa go </a:t>
            </a:r>
            <a:r>
              <a:rPr lang="pl-PL" b="1" dirty="0"/>
              <a:t>do złożenia odpowiedzi na pozew w wyznaczonym </a:t>
            </a:r>
            <a:r>
              <a:rPr lang="pl-PL" b="1" u="sng" dirty="0"/>
              <a:t>terminie nie krótszym niż dwa tygodnie. </a:t>
            </a:r>
          </a:p>
          <a:p>
            <a:pPr algn="just" fontAlgn="ctr"/>
            <a:r>
              <a:rPr lang="pl-PL" b="1" dirty="0"/>
              <a:t>O zarządzeniu doręczenia pozwu </a:t>
            </a:r>
            <a:r>
              <a:rPr lang="pl-PL" b="1" u="sng" dirty="0"/>
              <a:t>zawiadamia</a:t>
            </a:r>
            <a:r>
              <a:rPr lang="pl-PL" b="1" dirty="0"/>
              <a:t> się powoda. </a:t>
            </a:r>
          </a:p>
          <a:p>
            <a:pPr algn="just" fontAlgn="ctr"/>
            <a:r>
              <a:rPr lang="pl-PL" b="1" dirty="0"/>
              <a:t>Przewodniczący </a:t>
            </a:r>
            <a:r>
              <a:rPr lang="pl-PL" b="1" u="sng" dirty="0"/>
              <a:t>zarządza</a:t>
            </a:r>
            <a:r>
              <a:rPr lang="pl-PL" b="1" dirty="0"/>
              <a:t> zwrot odpowiedzi na pozew złożonej z uchybieniem terminu.</a:t>
            </a:r>
          </a:p>
          <a:p>
            <a:pPr marL="0" indent="0" algn="just">
              <a:buNone/>
            </a:pPr>
            <a:endParaRPr lang="pl-PL" dirty="0"/>
          </a:p>
        </p:txBody>
      </p:sp>
    </p:spTree>
    <p:extLst>
      <p:ext uri="{BB962C8B-B14F-4D97-AF65-F5344CB8AC3E}">
        <p14:creationId xmlns:p14="http://schemas.microsoft.com/office/powerpoint/2010/main" xmlns="" val="169878566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B841D9F0-FA9D-0846-9465-86DBD88F5E57}"/>
              </a:ext>
            </a:extLst>
          </p:cNvPr>
          <p:cNvSpPr>
            <a:spLocks noGrp="1"/>
          </p:cNvSpPr>
          <p:nvPr>
            <p:ph type="title"/>
          </p:nvPr>
        </p:nvSpPr>
        <p:spPr/>
        <p:txBody>
          <a:bodyPr>
            <a:normAutofit/>
          </a:bodyPr>
          <a:lstStyle/>
          <a:p>
            <a:r>
              <a:rPr lang="pl-PL" sz="3200" b="1" dirty="0"/>
              <a:t>Art. 166 Przedłużenie</a:t>
            </a:r>
            <a:endParaRPr lang="pl-PL" sz="3200" dirty="0"/>
          </a:p>
        </p:txBody>
      </p:sp>
      <p:sp>
        <p:nvSpPr>
          <p:cNvPr id="3" name="Symbol zastępczy zawartości 2">
            <a:extLst>
              <a:ext uri="{FF2B5EF4-FFF2-40B4-BE49-F238E27FC236}">
                <a16:creationId xmlns:a16="http://schemas.microsoft.com/office/drawing/2014/main" xmlns="" id="{2AD7B1EA-A68C-154F-A0E2-A71E639CA45A}"/>
              </a:ext>
            </a:extLst>
          </p:cNvPr>
          <p:cNvSpPr>
            <a:spLocks noGrp="1"/>
          </p:cNvSpPr>
          <p:nvPr>
            <p:ph idx="1"/>
          </p:nvPr>
        </p:nvSpPr>
        <p:spPr/>
        <p:txBody>
          <a:bodyPr/>
          <a:lstStyle/>
          <a:p>
            <a:pPr marL="0" indent="0" algn="just">
              <a:buNone/>
            </a:pPr>
            <a:r>
              <a:rPr lang="pl-PL" b="1" dirty="0"/>
              <a:t>Przewodniczący może z ważnej przyczyny przedłużyć lub skrócić termin sądowy na wniosek zgłoszony </a:t>
            </a:r>
            <a:r>
              <a:rPr lang="pl-PL" b="1" u="sng" dirty="0"/>
              <a:t>przed upływem terminu</a:t>
            </a:r>
            <a:r>
              <a:rPr lang="pl-PL" b="1" dirty="0"/>
              <a:t>, nawet bez wysłuchania strony przeciwnej.</a:t>
            </a:r>
          </a:p>
        </p:txBody>
      </p:sp>
    </p:spTree>
    <p:extLst>
      <p:ext uri="{BB962C8B-B14F-4D97-AF65-F5344CB8AC3E}">
        <p14:creationId xmlns:p14="http://schemas.microsoft.com/office/powerpoint/2010/main" xmlns="" val="1624733374"/>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6CA46B61-0474-0A4F-96DE-1EE7EF03940F}"/>
              </a:ext>
            </a:extLst>
          </p:cNvPr>
          <p:cNvSpPr>
            <a:spLocks noGrp="1"/>
          </p:cNvSpPr>
          <p:nvPr>
            <p:ph type="title"/>
          </p:nvPr>
        </p:nvSpPr>
        <p:spPr/>
        <p:txBody>
          <a:bodyPr>
            <a:normAutofit/>
          </a:bodyPr>
          <a:lstStyle/>
          <a:p>
            <a:r>
              <a:rPr lang="pl-PL" sz="3200" b="1" dirty="0"/>
              <a:t>Art. 126 § 1 k.p.c. odp. na pozew</a:t>
            </a:r>
          </a:p>
        </p:txBody>
      </p:sp>
      <p:sp>
        <p:nvSpPr>
          <p:cNvPr id="3" name="Symbol zastępczy zawartości 2">
            <a:extLst>
              <a:ext uri="{FF2B5EF4-FFF2-40B4-BE49-F238E27FC236}">
                <a16:creationId xmlns:a16="http://schemas.microsoft.com/office/drawing/2014/main" xmlns="" id="{7C7C37C3-50C9-7E42-80E7-3A147B9A4FED}"/>
              </a:ext>
            </a:extLst>
          </p:cNvPr>
          <p:cNvSpPr>
            <a:spLocks noGrp="1"/>
          </p:cNvSpPr>
          <p:nvPr>
            <p:ph idx="1"/>
          </p:nvPr>
        </p:nvSpPr>
        <p:spPr/>
        <p:txBody>
          <a:bodyPr>
            <a:normAutofit/>
          </a:bodyPr>
          <a:lstStyle/>
          <a:p>
            <a:pPr marL="0" indent="0" algn="just">
              <a:buNone/>
            </a:pPr>
            <a:r>
              <a:rPr lang="pl-PL" b="1" dirty="0"/>
              <a:t>Każde pismo procesowe powinno zawierać:</a:t>
            </a:r>
          </a:p>
          <a:p>
            <a:pPr marL="0" indent="0" algn="just">
              <a:buNone/>
            </a:pPr>
            <a:endParaRPr lang="pl-PL" b="1" dirty="0"/>
          </a:p>
          <a:p>
            <a:pPr marL="0" indent="0" algn="just">
              <a:buNone/>
            </a:pPr>
            <a:r>
              <a:rPr lang="pl-PL" b="1" dirty="0"/>
              <a:t>4) osnowę wniosku lub oświadczenia; </a:t>
            </a:r>
          </a:p>
          <a:p>
            <a:pPr marL="0" indent="0" algn="just" fontAlgn="ctr">
              <a:buNone/>
            </a:pPr>
            <a:r>
              <a:rPr lang="pl-PL" b="1" dirty="0"/>
              <a:t>5) w przypadku gdy jest to konieczne do rozstrzygnięcia co do wniosku lub oświadczenia - wskazanie faktów, na których strona opiera swój wniosek lub oświadczenie, oraz wskazanie dowodu na wykazanie każdego z tych faktów;</a:t>
            </a:r>
          </a:p>
          <a:p>
            <a:endParaRPr lang="pl-PL" dirty="0"/>
          </a:p>
        </p:txBody>
      </p:sp>
    </p:spTree>
    <p:extLst>
      <p:ext uri="{BB962C8B-B14F-4D97-AF65-F5344CB8AC3E}">
        <p14:creationId xmlns:p14="http://schemas.microsoft.com/office/powerpoint/2010/main" xmlns="" val="39839978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50164C5F-5CF9-AC45-92D0-129B89D7693F}"/>
              </a:ext>
            </a:extLst>
          </p:cNvPr>
          <p:cNvSpPr>
            <a:spLocks noGrp="1"/>
          </p:cNvSpPr>
          <p:nvPr>
            <p:ph type="title"/>
          </p:nvPr>
        </p:nvSpPr>
        <p:spPr/>
        <p:txBody>
          <a:bodyPr>
            <a:normAutofit/>
          </a:bodyPr>
          <a:lstStyle/>
          <a:p>
            <a:r>
              <a:rPr lang="pl-PL" sz="3200" b="1" dirty="0"/>
              <a:t>Art. 209 i art. 340 k.p.c. wniosek</a:t>
            </a:r>
          </a:p>
        </p:txBody>
      </p:sp>
      <p:sp>
        <p:nvSpPr>
          <p:cNvPr id="3" name="Symbol zastępczy zawartości 2">
            <a:extLst>
              <a:ext uri="{FF2B5EF4-FFF2-40B4-BE49-F238E27FC236}">
                <a16:creationId xmlns:a16="http://schemas.microsoft.com/office/drawing/2014/main" xmlns="" id="{2A8972B7-575D-294A-B2B4-54D972B36690}"/>
              </a:ext>
            </a:extLst>
          </p:cNvPr>
          <p:cNvSpPr>
            <a:spLocks noGrp="1"/>
          </p:cNvSpPr>
          <p:nvPr>
            <p:ph idx="1"/>
          </p:nvPr>
        </p:nvSpPr>
        <p:spPr/>
        <p:txBody>
          <a:bodyPr/>
          <a:lstStyle/>
          <a:p>
            <a:pPr marL="0" indent="0" algn="just">
              <a:buNone/>
            </a:pPr>
            <a:r>
              <a:rPr lang="pl-PL" b="1" dirty="0"/>
              <a:t>Wniosek o rozpoznanie sprawy pod nieobecność pozwanego.</a:t>
            </a:r>
          </a:p>
          <a:p>
            <a:pPr marL="0" indent="0" algn="just">
              <a:buNone/>
            </a:pPr>
            <a:r>
              <a:rPr lang="pl-PL" b="1" dirty="0"/>
              <a:t>Wyłączenie wydania wyroku zaocznego.</a:t>
            </a:r>
          </a:p>
        </p:txBody>
      </p:sp>
    </p:spTree>
    <p:extLst>
      <p:ext uri="{BB962C8B-B14F-4D97-AF65-F5344CB8AC3E}">
        <p14:creationId xmlns:p14="http://schemas.microsoft.com/office/powerpoint/2010/main" xmlns="" val="19897085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A38724C8-B6EC-564E-B353-E1E3C9AD3C79}"/>
              </a:ext>
            </a:extLst>
          </p:cNvPr>
          <p:cNvSpPr>
            <a:spLocks noGrp="1"/>
          </p:cNvSpPr>
          <p:nvPr>
            <p:ph type="title"/>
          </p:nvPr>
        </p:nvSpPr>
        <p:spPr/>
        <p:txBody>
          <a:bodyPr>
            <a:normAutofit/>
          </a:bodyPr>
          <a:lstStyle/>
          <a:p>
            <a:r>
              <a:rPr lang="pl-PL" sz="3200" b="1" dirty="0"/>
              <a:t>Zarzuty formalne przed wdanie się w spór</a:t>
            </a:r>
          </a:p>
        </p:txBody>
      </p:sp>
      <p:sp>
        <p:nvSpPr>
          <p:cNvPr id="3" name="Symbol zastępczy zawartości 2">
            <a:extLst>
              <a:ext uri="{FF2B5EF4-FFF2-40B4-BE49-F238E27FC236}">
                <a16:creationId xmlns:a16="http://schemas.microsoft.com/office/drawing/2014/main" xmlns="" id="{793CF6B7-3FB0-714F-916E-E1C1E53F6A16}"/>
              </a:ext>
            </a:extLst>
          </p:cNvPr>
          <p:cNvSpPr>
            <a:spLocks noGrp="1"/>
          </p:cNvSpPr>
          <p:nvPr>
            <p:ph idx="1"/>
          </p:nvPr>
        </p:nvSpPr>
        <p:spPr/>
        <p:txBody>
          <a:bodyPr>
            <a:normAutofit lnSpcReduction="10000"/>
          </a:bodyPr>
          <a:lstStyle/>
          <a:p>
            <a:r>
              <a:rPr lang="pl-PL" b="1" dirty="0"/>
              <a:t>Art. 25 Sprawdzenie </a:t>
            </a:r>
            <a:r>
              <a:rPr lang="pl-PL" b="1" dirty="0" err="1"/>
              <a:t>w.p.s</a:t>
            </a:r>
            <a:r>
              <a:rPr lang="pl-PL" b="1" dirty="0"/>
              <a:t>.</a:t>
            </a:r>
          </a:p>
          <a:p>
            <a:r>
              <a:rPr lang="pl-PL" b="1" dirty="0"/>
              <a:t>Art. </a:t>
            </a:r>
            <a:r>
              <a:rPr lang="pl-PL" b="1"/>
              <a:t>202 Niewłaściwość</a:t>
            </a:r>
            <a:endParaRPr lang="pl-PL" b="1" dirty="0"/>
          </a:p>
          <a:p>
            <a:r>
              <a:rPr lang="pl-PL" b="1" dirty="0"/>
              <a:t>Art. 202</a:t>
            </a:r>
            <a:r>
              <a:rPr lang="pl-PL" b="1" baseline="30000" dirty="0"/>
              <a:t>1</a:t>
            </a:r>
            <a:r>
              <a:rPr lang="pl-PL" b="1" dirty="0"/>
              <a:t> Umowa o mediację</a:t>
            </a:r>
          </a:p>
          <a:p>
            <a:r>
              <a:rPr lang="pl-PL" b="1" dirty="0"/>
              <a:t>Art. 1099 Brak jurysdykcji krajowej</a:t>
            </a:r>
          </a:p>
          <a:p>
            <a:r>
              <a:rPr lang="pl-PL" b="1" dirty="0"/>
              <a:t>Art. 1104 § 1 i 2 Umowa </a:t>
            </a:r>
            <a:r>
              <a:rPr lang="pl-PL" b="1" dirty="0" err="1"/>
              <a:t>prorogacyjna</a:t>
            </a:r>
            <a:endParaRPr lang="pl-PL" b="1" dirty="0"/>
          </a:p>
          <a:p>
            <a:r>
              <a:rPr lang="pl-PL" b="1" dirty="0"/>
              <a:t>Art. 1105 § 1 Umowa derogacyjna </a:t>
            </a:r>
          </a:p>
          <a:p>
            <a:r>
              <a:rPr lang="pl-PL" b="1" dirty="0"/>
              <a:t>Art. 1124 Niezłożenie kaucji </a:t>
            </a:r>
            <a:r>
              <a:rPr lang="pl-PL" b="1" dirty="0" err="1"/>
              <a:t>aktorycznej</a:t>
            </a:r>
            <a:endParaRPr lang="pl-PL" b="1" dirty="0"/>
          </a:p>
          <a:p>
            <a:r>
              <a:rPr lang="pl-PL" b="1" dirty="0"/>
              <a:t>Art. 1165 Zapis na sąd polubowny </a:t>
            </a:r>
          </a:p>
          <a:p>
            <a:endParaRPr lang="pl-PL" b="1" dirty="0"/>
          </a:p>
          <a:p>
            <a:pPr marL="0" indent="0">
              <a:buNone/>
            </a:pPr>
            <a:endParaRPr lang="pl-PL" dirty="0"/>
          </a:p>
        </p:txBody>
      </p:sp>
    </p:spTree>
    <p:extLst>
      <p:ext uri="{BB962C8B-B14F-4D97-AF65-F5344CB8AC3E}">
        <p14:creationId xmlns:p14="http://schemas.microsoft.com/office/powerpoint/2010/main" xmlns="" val="351197705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B9B17396-4277-164B-846B-3A47CB68504D}"/>
              </a:ext>
            </a:extLst>
          </p:cNvPr>
          <p:cNvSpPr>
            <a:spLocks noGrp="1"/>
          </p:cNvSpPr>
          <p:nvPr>
            <p:ph type="title"/>
          </p:nvPr>
        </p:nvSpPr>
        <p:spPr/>
        <p:txBody>
          <a:bodyPr>
            <a:normAutofit/>
          </a:bodyPr>
          <a:lstStyle/>
          <a:p>
            <a:r>
              <a:rPr lang="pl-PL" sz="3200" b="1" dirty="0"/>
              <a:t>Art. 204 § 1 Powództwo wzajemne</a:t>
            </a:r>
          </a:p>
        </p:txBody>
      </p:sp>
      <p:sp>
        <p:nvSpPr>
          <p:cNvPr id="3" name="Symbol zastępczy zawartości 2">
            <a:extLst>
              <a:ext uri="{FF2B5EF4-FFF2-40B4-BE49-F238E27FC236}">
                <a16:creationId xmlns:a16="http://schemas.microsoft.com/office/drawing/2014/main" xmlns="" id="{8ABB148B-541B-F34E-8A4B-0CC505C25DD4}"/>
              </a:ext>
            </a:extLst>
          </p:cNvPr>
          <p:cNvSpPr>
            <a:spLocks noGrp="1"/>
          </p:cNvSpPr>
          <p:nvPr>
            <p:ph idx="1"/>
          </p:nvPr>
        </p:nvSpPr>
        <p:spPr/>
        <p:txBody>
          <a:bodyPr>
            <a:normAutofit/>
          </a:bodyPr>
          <a:lstStyle/>
          <a:p>
            <a:pPr marL="0" indent="0" algn="just">
              <a:buNone/>
            </a:pPr>
            <a:r>
              <a:rPr lang="pl-PL" sz="2800" b="1" dirty="0"/>
              <a:t>Powództwo wzajemne jest dopuszczalne, jeżeli roszczenie wzajemne jest w związku z roszczeniem powoda lub nadaje się do potrącenia. Powództwo wzajemne można wytoczyć </a:t>
            </a:r>
            <a:r>
              <a:rPr lang="pl-PL" sz="2800" b="1" u="sng" dirty="0"/>
              <a:t>nie później niż w odpowiedzi na pozew, </a:t>
            </a:r>
            <a:r>
              <a:rPr lang="pl-PL" sz="2800" b="1" dirty="0"/>
              <a:t>a jeżeli jej nie złożono – w </a:t>
            </a:r>
            <a:r>
              <a:rPr lang="pl-PL" sz="2800" b="1" u="sng" dirty="0"/>
              <a:t>sprzeciwie od wyroku zaocznego </a:t>
            </a:r>
            <a:r>
              <a:rPr lang="pl-PL" sz="2800" b="1" dirty="0"/>
              <a:t>albo przy rozpoczęciu </a:t>
            </a:r>
            <a:r>
              <a:rPr lang="pl-PL" sz="2800" b="1" u="sng" dirty="0"/>
              <a:t>pierwszego posiedzenia</a:t>
            </a:r>
            <a:r>
              <a:rPr lang="pl-PL" sz="2800" b="1" dirty="0"/>
              <a:t>, o którym zawiadomiono albo na które wezwano pozwanego.</a:t>
            </a:r>
          </a:p>
          <a:p>
            <a:pPr marL="0" indent="0" algn="just">
              <a:buNone/>
            </a:pPr>
            <a:r>
              <a:rPr lang="pl-PL" sz="2800" b="1" dirty="0"/>
              <a:t>Art. 192 Skutki doręczenia pozwu – pozew wzajemny.</a:t>
            </a:r>
          </a:p>
          <a:p>
            <a:pPr marL="0" indent="0" algn="just">
              <a:buNone/>
            </a:pPr>
            <a:endParaRPr lang="pl-PL" b="1" dirty="0"/>
          </a:p>
          <a:p>
            <a:endParaRPr lang="pl-PL" dirty="0"/>
          </a:p>
        </p:txBody>
      </p:sp>
    </p:spTree>
    <p:extLst>
      <p:ext uri="{BB962C8B-B14F-4D97-AF65-F5344CB8AC3E}">
        <p14:creationId xmlns:p14="http://schemas.microsoft.com/office/powerpoint/2010/main" xmlns="" val="286180917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DFA397EF-78CE-324E-90B2-65D174675F24}"/>
              </a:ext>
            </a:extLst>
          </p:cNvPr>
          <p:cNvSpPr>
            <a:spLocks noGrp="1"/>
          </p:cNvSpPr>
          <p:nvPr>
            <p:ph type="title"/>
          </p:nvPr>
        </p:nvSpPr>
        <p:spPr/>
        <p:txBody>
          <a:bodyPr>
            <a:normAutofit/>
          </a:bodyPr>
          <a:lstStyle/>
          <a:p>
            <a:r>
              <a:rPr lang="pl-PL" sz="3200" b="1" dirty="0"/>
              <a:t>Art. 229 Przyznanie Art. 230 Fakty nieobjęte oświadczeniem</a:t>
            </a:r>
            <a:endParaRPr lang="pl-PL" sz="3200" dirty="0"/>
          </a:p>
        </p:txBody>
      </p:sp>
      <p:sp>
        <p:nvSpPr>
          <p:cNvPr id="3" name="Symbol zastępczy zawartości 2">
            <a:extLst>
              <a:ext uri="{FF2B5EF4-FFF2-40B4-BE49-F238E27FC236}">
                <a16:creationId xmlns:a16="http://schemas.microsoft.com/office/drawing/2014/main" xmlns="" id="{D3A523C4-6D82-A84B-8454-4E5A935D620A}"/>
              </a:ext>
            </a:extLst>
          </p:cNvPr>
          <p:cNvSpPr>
            <a:spLocks noGrp="1"/>
          </p:cNvSpPr>
          <p:nvPr>
            <p:ph idx="1"/>
          </p:nvPr>
        </p:nvSpPr>
        <p:spPr/>
        <p:txBody>
          <a:bodyPr>
            <a:normAutofit/>
          </a:bodyPr>
          <a:lstStyle/>
          <a:p>
            <a:pPr algn="just"/>
            <a:r>
              <a:rPr lang="pl-PL" b="1" dirty="0"/>
              <a:t>Nie wymagają również dowodu fakty przyznane w toku postępowania przez stronę przeciwną, jeżeli przyznanie nie budzi wątpliwości.</a:t>
            </a:r>
          </a:p>
          <a:p>
            <a:pPr algn="just" fontAlgn="ctr"/>
            <a:r>
              <a:rPr lang="pl-PL" b="1" dirty="0"/>
              <a:t>Gdy strona nie wypowie się co do twierdzeń strony przeciwnej o faktach, sąd, mając na uwadze wyniki całej rozprawy, może fakty te uznać za przyznane.</a:t>
            </a:r>
          </a:p>
          <a:p>
            <a:endParaRPr lang="pl-PL" dirty="0"/>
          </a:p>
        </p:txBody>
      </p:sp>
    </p:spTree>
    <p:extLst>
      <p:ext uri="{BB962C8B-B14F-4D97-AF65-F5344CB8AC3E}">
        <p14:creationId xmlns:p14="http://schemas.microsoft.com/office/powerpoint/2010/main" xmlns="" val="280063326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10D9CCD5-575D-E54F-972B-69D96FF2A743}"/>
              </a:ext>
            </a:extLst>
          </p:cNvPr>
          <p:cNvSpPr>
            <a:spLocks noGrp="1"/>
          </p:cNvSpPr>
          <p:nvPr>
            <p:ph type="title"/>
          </p:nvPr>
        </p:nvSpPr>
        <p:spPr/>
        <p:txBody>
          <a:bodyPr>
            <a:normAutofit fontScale="90000"/>
          </a:bodyPr>
          <a:lstStyle/>
          <a:p>
            <a:r>
              <a:rPr lang="pl-PL" sz="3200" b="1" dirty="0"/>
              <a:t>Art. 339 § 1 i 2 podstawa wydania wyroku zaocznego</a:t>
            </a:r>
            <a:br>
              <a:rPr lang="pl-PL" sz="3200" b="1" dirty="0"/>
            </a:br>
            <a:endParaRPr lang="pl-PL" sz="3200" dirty="0"/>
          </a:p>
        </p:txBody>
      </p:sp>
      <p:sp>
        <p:nvSpPr>
          <p:cNvPr id="3" name="Symbol zastępczy zawartości 2">
            <a:extLst>
              <a:ext uri="{FF2B5EF4-FFF2-40B4-BE49-F238E27FC236}">
                <a16:creationId xmlns:a16="http://schemas.microsoft.com/office/drawing/2014/main" xmlns="" id="{9D4BF0CF-A94A-EB4C-92F9-AEC7DEC6D159}"/>
              </a:ext>
            </a:extLst>
          </p:cNvPr>
          <p:cNvSpPr>
            <a:spLocks noGrp="1"/>
          </p:cNvSpPr>
          <p:nvPr>
            <p:ph idx="1"/>
          </p:nvPr>
        </p:nvSpPr>
        <p:spPr/>
        <p:txBody>
          <a:bodyPr>
            <a:normAutofit fontScale="92500"/>
          </a:bodyPr>
          <a:lstStyle/>
          <a:p>
            <a:pPr algn="just"/>
            <a:r>
              <a:rPr lang="pl-PL" b="1" dirty="0"/>
              <a:t>Sąd </a:t>
            </a:r>
            <a:r>
              <a:rPr lang="pl-PL" b="1" u="sng" dirty="0"/>
              <a:t>może</a:t>
            </a:r>
            <a:r>
              <a:rPr lang="pl-PL" b="1" dirty="0"/>
              <a:t> wydać wyrok zaoczny na posiedzeniu niejawnym, gdy pozwany w wyznaczonym terminie </a:t>
            </a:r>
            <a:r>
              <a:rPr lang="pl-PL" b="1" u="sng" dirty="0"/>
              <a:t>nie złożył </a:t>
            </a:r>
            <a:r>
              <a:rPr lang="pl-PL" b="1" dirty="0"/>
              <a:t>odpowiedzi na pozew. </a:t>
            </a:r>
          </a:p>
          <a:p>
            <a:pPr algn="just"/>
            <a:r>
              <a:rPr lang="pl-PL" b="1" dirty="0"/>
              <a:t>W przypadku, o którym mowa w § 1, przyjmuje się za prawdziwe twierdzenia powoda o faktach zawarte w pozwie lub pismach procesowych doręczonych pozwanemu przed posiedzeniem, chyba że budzą one uzasadnione wątpliwości albo zostały przytoczone w celu obejścia prawa.</a:t>
            </a:r>
          </a:p>
          <a:p>
            <a:endParaRPr lang="pl-PL" dirty="0"/>
          </a:p>
        </p:txBody>
      </p:sp>
    </p:spTree>
    <p:extLst>
      <p:ext uri="{BB962C8B-B14F-4D97-AF65-F5344CB8AC3E}">
        <p14:creationId xmlns:p14="http://schemas.microsoft.com/office/powerpoint/2010/main" xmlns="" val="2353123232"/>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BB274AA2-50A8-D84B-B39F-99CE2210E9E5}"/>
              </a:ext>
            </a:extLst>
          </p:cNvPr>
          <p:cNvSpPr>
            <a:spLocks noGrp="1"/>
          </p:cNvSpPr>
          <p:nvPr>
            <p:ph type="title"/>
          </p:nvPr>
        </p:nvSpPr>
        <p:spPr/>
        <p:txBody>
          <a:bodyPr>
            <a:normAutofit/>
          </a:bodyPr>
          <a:lstStyle/>
          <a:p>
            <a:r>
              <a:rPr lang="pl-PL" sz="3200" b="1" dirty="0"/>
              <a:t>Art. 130 § 2 i 3 braki pism</a:t>
            </a:r>
            <a:endParaRPr lang="pl-PL" sz="3200" dirty="0"/>
          </a:p>
        </p:txBody>
      </p:sp>
      <p:sp>
        <p:nvSpPr>
          <p:cNvPr id="3" name="Symbol zastępczy zawartości 2">
            <a:extLst>
              <a:ext uri="{FF2B5EF4-FFF2-40B4-BE49-F238E27FC236}">
                <a16:creationId xmlns:a16="http://schemas.microsoft.com/office/drawing/2014/main" xmlns="" id="{4B65963E-24BF-B340-868C-7E53EBBCB237}"/>
              </a:ext>
            </a:extLst>
          </p:cNvPr>
          <p:cNvSpPr>
            <a:spLocks noGrp="1"/>
          </p:cNvSpPr>
          <p:nvPr>
            <p:ph idx="1"/>
          </p:nvPr>
        </p:nvSpPr>
        <p:spPr/>
        <p:txBody>
          <a:bodyPr/>
          <a:lstStyle/>
          <a:p>
            <a:pPr algn="just"/>
            <a:r>
              <a:rPr lang="pl-PL" b="1" dirty="0"/>
              <a:t>Po bezskutecznym upływie terminu przewodniczący zwraca pismo stronie. Pismo zwrócone nie wywołuje żadnych skutków, jakie ustawa wiąże z wniesieniem pisma procesowego do sądu.</a:t>
            </a:r>
          </a:p>
          <a:p>
            <a:pPr algn="just" fontAlgn="ctr"/>
            <a:r>
              <a:rPr lang="pl-PL" b="1" dirty="0"/>
              <a:t>Pismo poprawione lub uzupełnione w terminie wywołuje skutki od chwili jego wniesienia.</a:t>
            </a:r>
          </a:p>
          <a:p>
            <a:pPr marL="0" indent="0">
              <a:buNone/>
            </a:pPr>
            <a:endParaRPr lang="pl-PL" dirty="0"/>
          </a:p>
        </p:txBody>
      </p:sp>
    </p:spTree>
    <p:extLst>
      <p:ext uri="{BB962C8B-B14F-4D97-AF65-F5344CB8AC3E}">
        <p14:creationId xmlns:p14="http://schemas.microsoft.com/office/powerpoint/2010/main" xmlns="" val="54373927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8D261B19-BAE7-C040-B85B-187794D0F0A1}"/>
              </a:ext>
            </a:extLst>
          </p:cNvPr>
          <p:cNvSpPr>
            <a:spLocks noGrp="1"/>
          </p:cNvSpPr>
          <p:nvPr>
            <p:ph type="title"/>
          </p:nvPr>
        </p:nvSpPr>
        <p:spPr/>
        <p:txBody>
          <a:bodyPr>
            <a:normAutofit/>
          </a:bodyPr>
          <a:lstStyle/>
          <a:p>
            <a:r>
              <a:rPr lang="pl-PL" sz="3200" b="1" dirty="0"/>
              <a:t>Art. 344 § 1, 2 i 3 sprzeciw</a:t>
            </a:r>
            <a:br>
              <a:rPr lang="pl-PL" sz="3200" b="1" dirty="0"/>
            </a:br>
            <a:endParaRPr lang="pl-PL" sz="3200" dirty="0"/>
          </a:p>
        </p:txBody>
      </p:sp>
      <p:sp>
        <p:nvSpPr>
          <p:cNvPr id="3" name="Symbol zastępczy zawartości 2">
            <a:extLst>
              <a:ext uri="{FF2B5EF4-FFF2-40B4-BE49-F238E27FC236}">
                <a16:creationId xmlns:a16="http://schemas.microsoft.com/office/drawing/2014/main" xmlns="" id="{C1742F63-AF07-194A-B298-F8383FAAC0B0}"/>
              </a:ext>
            </a:extLst>
          </p:cNvPr>
          <p:cNvSpPr>
            <a:spLocks noGrp="1"/>
          </p:cNvSpPr>
          <p:nvPr>
            <p:ph idx="1"/>
          </p:nvPr>
        </p:nvSpPr>
        <p:spPr/>
        <p:txBody>
          <a:bodyPr>
            <a:normAutofit fontScale="85000" lnSpcReduction="10000"/>
          </a:bodyPr>
          <a:lstStyle/>
          <a:p>
            <a:pPr algn="just"/>
            <a:r>
              <a:rPr lang="pl-PL" b="1" dirty="0"/>
              <a:t>Pozwany, przeciwko któremu zapadł wyrok zaoczny, może złożyć sprzeciw w ciągu dwóch tygodni od doręczenia mu wyroku.</a:t>
            </a:r>
          </a:p>
          <a:p>
            <a:pPr algn="just"/>
            <a:r>
              <a:rPr lang="pl-PL" b="1" u="sng" dirty="0"/>
              <a:t>W piśmie zawierającym sprzeciw pozwany powinien przytoczyć zarzuty, które pod rygorem ich utraty należy zgłosić przed wdaniem się w spór co do istoty sprawy, oraz twierdzenia i dowody. Przepis art. 205</a:t>
            </a:r>
            <a:r>
              <a:rPr lang="pl-PL" b="1" u="sng" baseline="30000" dirty="0"/>
              <a:t>12</a:t>
            </a:r>
            <a:r>
              <a:rPr lang="pl-PL" b="1" u="sng" dirty="0"/>
              <a:t> § 1 zdanie drugie stosuje się odpowiednio. </a:t>
            </a:r>
          </a:p>
          <a:p>
            <a:pPr algn="just"/>
            <a:r>
              <a:rPr lang="pl-PL" b="1" dirty="0"/>
              <a:t>Sąd odrzuca sprzeciw niedopuszczalny, spóźniony, nieopłacony lub dotknięty brakami, których nie usunięto pomimo wezwania.</a:t>
            </a:r>
          </a:p>
          <a:p>
            <a:endParaRPr lang="pl-PL" dirty="0"/>
          </a:p>
        </p:txBody>
      </p:sp>
    </p:spTree>
    <p:extLst>
      <p:ext uri="{BB962C8B-B14F-4D97-AF65-F5344CB8AC3E}">
        <p14:creationId xmlns:p14="http://schemas.microsoft.com/office/powerpoint/2010/main" xmlns="" val="3808507529"/>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1D11313A-6C99-AD49-8405-A3A677F36FA8}"/>
              </a:ext>
            </a:extLst>
          </p:cNvPr>
          <p:cNvSpPr>
            <a:spLocks noGrp="1"/>
          </p:cNvSpPr>
          <p:nvPr>
            <p:ph type="title"/>
          </p:nvPr>
        </p:nvSpPr>
        <p:spPr/>
        <p:txBody>
          <a:bodyPr>
            <a:normAutofit/>
          </a:bodyPr>
          <a:lstStyle/>
          <a:p>
            <a:r>
              <a:rPr lang="pl-PL" sz="3200" b="1" dirty="0"/>
              <a:t>Art. 345 postępowanie ze sprzeciwu odesłanie</a:t>
            </a:r>
          </a:p>
        </p:txBody>
      </p:sp>
      <p:sp>
        <p:nvSpPr>
          <p:cNvPr id="3" name="Symbol zastępczy zawartości 2">
            <a:extLst>
              <a:ext uri="{FF2B5EF4-FFF2-40B4-BE49-F238E27FC236}">
                <a16:creationId xmlns:a16="http://schemas.microsoft.com/office/drawing/2014/main" xmlns="" id="{45B4E731-3216-CF4B-BF9C-E9E22322BB11}"/>
              </a:ext>
            </a:extLst>
          </p:cNvPr>
          <p:cNvSpPr>
            <a:spLocks noGrp="1"/>
          </p:cNvSpPr>
          <p:nvPr>
            <p:ph idx="1"/>
          </p:nvPr>
        </p:nvSpPr>
        <p:spPr/>
        <p:txBody>
          <a:bodyPr/>
          <a:lstStyle/>
          <a:p>
            <a:pPr marL="0" indent="0" algn="just">
              <a:buNone/>
            </a:pPr>
            <a:r>
              <a:rPr lang="pl-PL" b="1" dirty="0"/>
              <a:t>W przypadku wniesienia sprzeciwu przewodniczący zarządza doręczenie go powodowi i nadaje sprawie bieg, </a:t>
            </a:r>
            <a:r>
              <a:rPr lang="pl-PL" b="1" u="sng" dirty="0"/>
              <a:t>w razie potrzeby </a:t>
            </a:r>
            <a:r>
              <a:rPr lang="pl-PL" b="1" dirty="0"/>
              <a:t>podejmując czynności przewidziane w przepisach </a:t>
            </a:r>
            <a:r>
              <a:rPr lang="pl-PL" b="1" u="sng" dirty="0"/>
              <a:t>o organizacji postępowania.</a:t>
            </a:r>
          </a:p>
          <a:p>
            <a:endParaRPr lang="pl-PL" dirty="0"/>
          </a:p>
        </p:txBody>
      </p:sp>
    </p:spTree>
    <p:extLst>
      <p:ext uri="{BB962C8B-B14F-4D97-AF65-F5344CB8AC3E}">
        <p14:creationId xmlns:p14="http://schemas.microsoft.com/office/powerpoint/2010/main" xmlns="" val="1184777994"/>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32108EB2-3DB7-8444-9D13-1664011F08F5}"/>
              </a:ext>
            </a:extLst>
          </p:cNvPr>
          <p:cNvSpPr>
            <a:spLocks noGrp="1"/>
          </p:cNvSpPr>
          <p:nvPr>
            <p:ph type="title"/>
          </p:nvPr>
        </p:nvSpPr>
        <p:spPr/>
        <p:txBody>
          <a:bodyPr>
            <a:normAutofit/>
          </a:bodyPr>
          <a:lstStyle/>
          <a:p>
            <a:r>
              <a:rPr lang="pl-PL" sz="3200" b="1" dirty="0"/>
              <a:t>Art. 205</a:t>
            </a:r>
            <a:r>
              <a:rPr lang="pl-PL" sz="3200" b="1" baseline="30000" dirty="0"/>
              <a:t>3</a:t>
            </a:r>
            <a:r>
              <a:rPr lang="pl-PL" sz="3200" b="1" dirty="0"/>
              <a:t> § 1 i 2 dalsze pisma przygotowawcze</a:t>
            </a:r>
            <a:endParaRPr lang="pl-PL" sz="3200" dirty="0"/>
          </a:p>
        </p:txBody>
      </p:sp>
      <p:sp>
        <p:nvSpPr>
          <p:cNvPr id="3" name="Symbol zastępczy zawartości 2">
            <a:extLst>
              <a:ext uri="{FF2B5EF4-FFF2-40B4-BE49-F238E27FC236}">
                <a16:creationId xmlns:a16="http://schemas.microsoft.com/office/drawing/2014/main" xmlns="" id="{58DBF3F5-3597-904C-B0BB-96ADE7AD437B}"/>
              </a:ext>
            </a:extLst>
          </p:cNvPr>
          <p:cNvSpPr>
            <a:spLocks noGrp="1"/>
          </p:cNvSpPr>
          <p:nvPr>
            <p:ph idx="1"/>
          </p:nvPr>
        </p:nvSpPr>
        <p:spPr/>
        <p:txBody>
          <a:bodyPr>
            <a:normAutofit fontScale="62500" lnSpcReduction="20000"/>
          </a:bodyPr>
          <a:lstStyle/>
          <a:p>
            <a:pPr algn="just"/>
            <a:r>
              <a:rPr lang="pl-PL" sz="3700" b="1" dirty="0"/>
              <a:t>W </a:t>
            </a:r>
            <a:r>
              <a:rPr lang="pl-PL" sz="3700" b="1" u="sng" dirty="0"/>
              <a:t>uzasadnionych przypadkach, </a:t>
            </a:r>
            <a:r>
              <a:rPr lang="pl-PL" sz="3700" b="1" dirty="0"/>
              <a:t>w szczególności w sprawach zawiłych lub obrachunkowych, przewodniczący </a:t>
            </a:r>
            <a:r>
              <a:rPr lang="pl-PL" sz="3700" b="1" u="sng" dirty="0"/>
              <a:t>może zarządzić </a:t>
            </a:r>
            <a:r>
              <a:rPr lang="pl-PL" sz="3700" b="1" dirty="0"/>
              <a:t>wymianę przez strony pism przygotowawczych, oznaczając porządek składania pism, terminy, w których pisma należy złożyć, i okoliczności, które mają być wyjaśnione. </a:t>
            </a:r>
          </a:p>
          <a:p>
            <a:pPr algn="just" fontAlgn="ctr"/>
            <a:r>
              <a:rPr lang="pl-PL" sz="3700" b="1" dirty="0"/>
              <a:t>Przewodniczący </a:t>
            </a:r>
            <a:r>
              <a:rPr lang="pl-PL" sz="3700" b="1" u="sng" dirty="0"/>
              <a:t>może zobowiązać stronę, </a:t>
            </a:r>
            <a:r>
              <a:rPr lang="pl-PL" sz="3700" b="1" dirty="0"/>
              <a:t>by w piśmie przygotowawczym podała wszystkie twierdzenia i dowody istotne dla rozstrzygnięcia sprawy </a:t>
            </a:r>
            <a:r>
              <a:rPr lang="pl-PL" sz="3700" b="1" u="sng" dirty="0"/>
              <a:t>pod rygorem utraty </a:t>
            </a:r>
            <a:r>
              <a:rPr lang="pl-PL" sz="3700" b="1" dirty="0"/>
              <a:t>prawa do ich powoływania w toku dalszego postępowania. W takim przypadku twierdzenia i dowody zgłoszone z naruszeniem tego obowiązku </a:t>
            </a:r>
            <a:r>
              <a:rPr lang="pl-PL" sz="3700" b="1" u="sng" dirty="0"/>
              <a:t>podlegają pominięciu,</a:t>
            </a:r>
            <a:r>
              <a:rPr lang="pl-PL" sz="3700" b="1" dirty="0"/>
              <a:t> chyba że strona uprawdopodobni, iż ich powołanie w piśmie przygotowawczym nie było możliwe albo że potrzeba ich powołania wynikła później</a:t>
            </a:r>
            <a:r>
              <a:rPr lang="pl-PL" dirty="0"/>
              <a:t>.</a:t>
            </a:r>
          </a:p>
          <a:p>
            <a:pPr algn="just"/>
            <a:endParaRPr lang="pl-PL" dirty="0"/>
          </a:p>
        </p:txBody>
      </p:sp>
    </p:spTree>
    <p:extLst>
      <p:ext uri="{BB962C8B-B14F-4D97-AF65-F5344CB8AC3E}">
        <p14:creationId xmlns:p14="http://schemas.microsoft.com/office/powerpoint/2010/main" xmlns="" val="388689837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1EEC5D0E-A675-3E4A-BAE7-4E1053608176}"/>
              </a:ext>
            </a:extLst>
          </p:cNvPr>
          <p:cNvSpPr>
            <a:spLocks noGrp="1"/>
          </p:cNvSpPr>
          <p:nvPr>
            <p:ph type="title"/>
          </p:nvPr>
        </p:nvSpPr>
        <p:spPr/>
        <p:txBody>
          <a:bodyPr>
            <a:normAutofit/>
          </a:bodyPr>
          <a:lstStyle/>
          <a:p>
            <a:r>
              <a:rPr lang="pl-PL" sz="3200" b="1" dirty="0"/>
              <a:t>Art. 6 § 2 dyrektywa szybkości postępowania</a:t>
            </a:r>
            <a:endParaRPr lang="pl-PL" sz="3200" dirty="0"/>
          </a:p>
        </p:txBody>
      </p:sp>
      <p:sp>
        <p:nvSpPr>
          <p:cNvPr id="3" name="Symbol zastępczy zawartości 2">
            <a:extLst>
              <a:ext uri="{FF2B5EF4-FFF2-40B4-BE49-F238E27FC236}">
                <a16:creationId xmlns:a16="http://schemas.microsoft.com/office/drawing/2014/main" xmlns="" id="{CBF83900-BDC3-084F-8854-A65FD0A44E8A}"/>
              </a:ext>
            </a:extLst>
          </p:cNvPr>
          <p:cNvSpPr>
            <a:spLocks noGrp="1"/>
          </p:cNvSpPr>
          <p:nvPr>
            <p:ph idx="1"/>
          </p:nvPr>
        </p:nvSpPr>
        <p:spPr/>
        <p:txBody>
          <a:bodyPr/>
          <a:lstStyle/>
          <a:p>
            <a:pPr marL="0" indent="0" algn="just">
              <a:buNone/>
            </a:pPr>
            <a:r>
              <a:rPr lang="pl-PL" b="1" dirty="0"/>
              <a:t>Strony i uczestnicy postępowania obowiązani są przytaczać wszystkie okoliczności faktyczne i dowody bez zwłoki, aby postępowanie mogło być przeprowadzone sprawnie i szybko.</a:t>
            </a:r>
          </a:p>
        </p:txBody>
      </p:sp>
    </p:spTree>
    <p:extLst>
      <p:ext uri="{BB962C8B-B14F-4D97-AF65-F5344CB8AC3E}">
        <p14:creationId xmlns:p14="http://schemas.microsoft.com/office/powerpoint/2010/main" xmlns="" val="969945204"/>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BF466B11-A541-644D-84CB-3EFAB8DEC13C}"/>
              </a:ext>
            </a:extLst>
          </p:cNvPr>
          <p:cNvSpPr>
            <a:spLocks noGrp="1"/>
          </p:cNvSpPr>
          <p:nvPr>
            <p:ph type="title"/>
          </p:nvPr>
        </p:nvSpPr>
        <p:spPr/>
        <p:txBody>
          <a:bodyPr>
            <a:normAutofit/>
          </a:bodyPr>
          <a:lstStyle/>
          <a:p>
            <a:r>
              <a:rPr lang="pl-PL" sz="3200" b="1" dirty="0"/>
              <a:t>Art. 127 § 1 i 2 Pisma przygotowawcze</a:t>
            </a:r>
            <a:br>
              <a:rPr lang="pl-PL" sz="3200" b="1" dirty="0"/>
            </a:br>
            <a:endParaRPr lang="pl-PL" sz="3200" dirty="0"/>
          </a:p>
        </p:txBody>
      </p:sp>
      <p:sp>
        <p:nvSpPr>
          <p:cNvPr id="3" name="Symbol zastępczy zawartości 2">
            <a:extLst>
              <a:ext uri="{FF2B5EF4-FFF2-40B4-BE49-F238E27FC236}">
                <a16:creationId xmlns:a16="http://schemas.microsoft.com/office/drawing/2014/main" xmlns="" id="{94C335B8-89E6-6548-9940-57BE564BE064}"/>
              </a:ext>
            </a:extLst>
          </p:cNvPr>
          <p:cNvSpPr>
            <a:spLocks noGrp="1"/>
          </p:cNvSpPr>
          <p:nvPr>
            <p:ph idx="1"/>
          </p:nvPr>
        </p:nvSpPr>
        <p:spPr/>
        <p:txBody>
          <a:bodyPr>
            <a:normAutofit fontScale="92500" lnSpcReduction="20000"/>
          </a:bodyPr>
          <a:lstStyle/>
          <a:p>
            <a:pPr marL="0" indent="0">
              <a:buNone/>
            </a:pPr>
            <a:endParaRPr lang="pl-PL" cap="all" dirty="0"/>
          </a:p>
          <a:p>
            <a:pPr algn="just"/>
            <a:r>
              <a:rPr lang="pl-PL" b="1" dirty="0"/>
              <a:t>W piśmie procesowym mającym na celu </a:t>
            </a:r>
            <a:r>
              <a:rPr lang="pl-PL" b="1" u="sng" dirty="0"/>
              <a:t>przygotowanie sprawy do rozstrzygnięcia </a:t>
            </a:r>
            <a:r>
              <a:rPr lang="pl-PL" b="1" dirty="0"/>
              <a:t>(pismo przygotowawcze) strona powinna zwięźle podać stan sprawy, wyszczególnić, które fakty </a:t>
            </a:r>
            <a:r>
              <a:rPr lang="pl-PL" b="1" u="sng" dirty="0"/>
              <a:t>przyznaje</a:t>
            </a:r>
            <a:r>
              <a:rPr lang="pl-PL" b="1" dirty="0"/>
              <a:t>, a którym </a:t>
            </a:r>
            <a:r>
              <a:rPr lang="pl-PL" b="1" u="sng" dirty="0"/>
              <a:t>zaprzecza, </a:t>
            </a:r>
            <a:r>
              <a:rPr lang="pl-PL" b="1" dirty="0"/>
              <a:t>oraz wypowiedzieć się co do twierdzeń i dowodów zgłoszonych przez stronę przeciwną. </a:t>
            </a:r>
          </a:p>
          <a:p>
            <a:pPr algn="just"/>
            <a:r>
              <a:rPr lang="pl-PL" b="1" dirty="0"/>
              <a:t>W piśmie przygotowawczym strona może także wskazać podstawy prawne swoich żądań lub wniosków.</a:t>
            </a:r>
          </a:p>
          <a:p>
            <a:endParaRPr lang="pl-PL" dirty="0"/>
          </a:p>
        </p:txBody>
      </p:sp>
    </p:spTree>
    <p:extLst>
      <p:ext uri="{BB962C8B-B14F-4D97-AF65-F5344CB8AC3E}">
        <p14:creationId xmlns:p14="http://schemas.microsoft.com/office/powerpoint/2010/main" xmlns="" val="75106709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C59C1AE9-3E4B-5A45-AD86-FE344AB87497}"/>
              </a:ext>
            </a:extLst>
          </p:cNvPr>
          <p:cNvSpPr>
            <a:spLocks noGrp="1"/>
          </p:cNvSpPr>
          <p:nvPr>
            <p:ph type="title"/>
          </p:nvPr>
        </p:nvSpPr>
        <p:spPr/>
        <p:txBody>
          <a:bodyPr>
            <a:normAutofit/>
          </a:bodyPr>
          <a:lstStyle/>
          <a:p>
            <a:r>
              <a:rPr lang="pl-PL" sz="3200" b="1" dirty="0"/>
              <a:t>Art. 228 § 1 i 2 Fakty znane powszechnie i urzędowo</a:t>
            </a:r>
            <a:endParaRPr lang="pl-PL" sz="3200" dirty="0"/>
          </a:p>
        </p:txBody>
      </p:sp>
      <p:sp>
        <p:nvSpPr>
          <p:cNvPr id="3" name="Symbol zastępczy zawartości 2">
            <a:extLst>
              <a:ext uri="{FF2B5EF4-FFF2-40B4-BE49-F238E27FC236}">
                <a16:creationId xmlns:a16="http://schemas.microsoft.com/office/drawing/2014/main" xmlns="" id="{E8010C96-3AC5-ED4C-A400-C0A4C5A0DBFA}"/>
              </a:ext>
            </a:extLst>
          </p:cNvPr>
          <p:cNvSpPr>
            <a:spLocks noGrp="1"/>
          </p:cNvSpPr>
          <p:nvPr>
            <p:ph idx="1"/>
          </p:nvPr>
        </p:nvSpPr>
        <p:spPr/>
        <p:txBody>
          <a:bodyPr>
            <a:normAutofit lnSpcReduction="10000"/>
          </a:bodyPr>
          <a:lstStyle/>
          <a:p>
            <a:endParaRPr lang="pl-PL" b="1" dirty="0"/>
          </a:p>
          <a:p>
            <a:pPr algn="just"/>
            <a:r>
              <a:rPr lang="pl-PL" b="1" dirty="0"/>
              <a:t>Fakty powszechnie znane nie wymagają dowodu. Sąd bierze je pod rozwagę nawet bez powołania się na nie przez strony. </a:t>
            </a:r>
          </a:p>
          <a:p>
            <a:pPr algn="just"/>
            <a:r>
              <a:rPr lang="pl-PL" b="1" dirty="0"/>
              <a:t>Nie wymagają dowodu również fakty, o których</a:t>
            </a:r>
            <a:r>
              <a:rPr lang="pl-PL" b="1" u="sng" dirty="0"/>
              <a:t> informacja jest powszechnie dostępna </a:t>
            </a:r>
            <a:r>
              <a:rPr lang="pl-PL" b="1" dirty="0"/>
              <a:t>oraz fakty znane sądowi z urzędu, jednakże sąd powinien zwrócić na nie uwagę stron.</a:t>
            </a:r>
          </a:p>
          <a:p>
            <a:endParaRPr lang="pl-PL" dirty="0"/>
          </a:p>
        </p:txBody>
      </p:sp>
    </p:spTree>
    <p:extLst>
      <p:ext uri="{BB962C8B-B14F-4D97-AF65-F5344CB8AC3E}">
        <p14:creationId xmlns:p14="http://schemas.microsoft.com/office/powerpoint/2010/main" xmlns="" val="423434835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9BAA4747-DF11-1744-81E8-73ABDEB30BA7}"/>
              </a:ext>
            </a:extLst>
          </p:cNvPr>
          <p:cNvSpPr>
            <a:spLocks noGrp="1"/>
          </p:cNvSpPr>
          <p:nvPr>
            <p:ph type="title"/>
          </p:nvPr>
        </p:nvSpPr>
        <p:spPr/>
        <p:txBody>
          <a:bodyPr>
            <a:normAutofit/>
          </a:bodyPr>
          <a:lstStyle/>
          <a:p>
            <a:r>
              <a:rPr lang="pl-PL" sz="3200" b="1" dirty="0"/>
              <a:t>Art. 205</a:t>
            </a:r>
            <a:r>
              <a:rPr lang="pl-PL" sz="3200" b="1" baseline="30000" dirty="0"/>
              <a:t>3</a:t>
            </a:r>
            <a:r>
              <a:rPr lang="pl-PL" sz="3200" b="1" dirty="0"/>
              <a:t> § 3, 4 i 5 dalsze pisma przygotowawcze</a:t>
            </a:r>
            <a:endParaRPr lang="pl-PL" sz="3200" dirty="0"/>
          </a:p>
        </p:txBody>
      </p:sp>
      <p:sp>
        <p:nvSpPr>
          <p:cNvPr id="3" name="Symbol zastępczy zawartości 2">
            <a:extLst>
              <a:ext uri="{FF2B5EF4-FFF2-40B4-BE49-F238E27FC236}">
                <a16:creationId xmlns:a16="http://schemas.microsoft.com/office/drawing/2014/main" xmlns="" id="{0CD9DB67-527F-684C-B8D0-680D6C38CFC8}"/>
              </a:ext>
            </a:extLst>
          </p:cNvPr>
          <p:cNvSpPr>
            <a:spLocks noGrp="1"/>
          </p:cNvSpPr>
          <p:nvPr>
            <p:ph idx="1"/>
          </p:nvPr>
        </p:nvSpPr>
        <p:spPr/>
        <p:txBody>
          <a:bodyPr>
            <a:normAutofit fontScale="77500" lnSpcReduction="20000"/>
          </a:bodyPr>
          <a:lstStyle/>
          <a:p>
            <a:pPr algn="just"/>
            <a:r>
              <a:rPr lang="pl-PL" b="1" dirty="0"/>
              <a:t>Późniejsze wyznaczenie posiedzenia przygotowawczego </a:t>
            </a:r>
            <a:r>
              <a:rPr lang="pl-PL" b="1" u="sng" dirty="0"/>
              <a:t>nie powoduje </a:t>
            </a:r>
            <a:r>
              <a:rPr lang="pl-PL" b="1" dirty="0"/>
              <a:t>otwarcia terminu do zgłaszania nowych twierdzeń i dowodów. </a:t>
            </a:r>
          </a:p>
          <a:p>
            <a:pPr algn="just" fontAlgn="ctr"/>
            <a:r>
              <a:rPr lang="pl-PL" b="1" dirty="0"/>
              <a:t>Stronę zastępowaną przez adwokata, radcę prawnego, rzecznika patentowego lub Prokuratorię Generalną Rzeczypospolitej Polskiej przewodniczący </a:t>
            </a:r>
            <a:r>
              <a:rPr lang="pl-PL" b="1" u="sng" dirty="0"/>
              <a:t>może</a:t>
            </a:r>
            <a:r>
              <a:rPr lang="pl-PL" b="1" dirty="0"/>
              <a:t> zobowiązać do wskazania w piśmie przygotowawczym także </a:t>
            </a:r>
            <a:r>
              <a:rPr lang="pl-PL" b="1" u="sng" dirty="0"/>
              <a:t>podstaw prawnych </a:t>
            </a:r>
            <a:r>
              <a:rPr lang="pl-PL" b="1" dirty="0"/>
              <a:t>jej żądań i wniosków, w miarę potrzeby ograniczając zakres tego wskazania. </a:t>
            </a:r>
          </a:p>
          <a:p>
            <a:pPr algn="just" fontAlgn="ctr"/>
            <a:r>
              <a:rPr lang="pl-PL" b="1" dirty="0"/>
              <a:t>Przewodniczący zarządza zwrot pisma przygotowawczego złożonego z uchybieniem terminu </a:t>
            </a:r>
            <a:r>
              <a:rPr lang="pl-PL" b="1" u="sng" dirty="0"/>
              <a:t>albo bez zarządzenia</a:t>
            </a:r>
            <a:r>
              <a:rPr lang="pl-PL" b="1" dirty="0"/>
              <a:t>.</a:t>
            </a:r>
          </a:p>
          <a:p>
            <a:pPr marL="0" indent="0" algn="just">
              <a:buNone/>
            </a:pPr>
            <a:endParaRPr lang="pl-PL" dirty="0"/>
          </a:p>
        </p:txBody>
      </p:sp>
    </p:spTree>
    <p:extLst>
      <p:ext uri="{BB962C8B-B14F-4D97-AF65-F5344CB8AC3E}">
        <p14:creationId xmlns:p14="http://schemas.microsoft.com/office/powerpoint/2010/main" xmlns="" val="3249000955"/>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B4A8C348-BF3F-154D-B90C-042AEE6C602F}"/>
              </a:ext>
            </a:extLst>
          </p:cNvPr>
          <p:cNvSpPr>
            <a:spLocks noGrp="1"/>
          </p:cNvSpPr>
          <p:nvPr>
            <p:ph type="title"/>
          </p:nvPr>
        </p:nvSpPr>
        <p:spPr/>
        <p:txBody>
          <a:bodyPr/>
          <a:lstStyle/>
          <a:p>
            <a:r>
              <a:rPr lang="pl-PL" b="1" dirty="0"/>
              <a:t>Zwrot</a:t>
            </a:r>
          </a:p>
        </p:txBody>
      </p:sp>
      <p:sp>
        <p:nvSpPr>
          <p:cNvPr id="3" name="Symbol zastępczy zawartości 2">
            <a:extLst>
              <a:ext uri="{FF2B5EF4-FFF2-40B4-BE49-F238E27FC236}">
                <a16:creationId xmlns:a16="http://schemas.microsoft.com/office/drawing/2014/main" xmlns="" id="{6D07C235-B896-EB43-AC83-52BA3DF8C5DB}"/>
              </a:ext>
            </a:extLst>
          </p:cNvPr>
          <p:cNvSpPr>
            <a:spLocks noGrp="1"/>
          </p:cNvSpPr>
          <p:nvPr>
            <p:ph idx="1"/>
          </p:nvPr>
        </p:nvSpPr>
        <p:spPr/>
        <p:txBody>
          <a:bodyPr/>
          <a:lstStyle/>
          <a:p>
            <a:pPr marL="0" indent="0" algn="just">
              <a:buNone/>
            </a:pPr>
            <a:r>
              <a:rPr lang="pl-PL" b="1" dirty="0"/>
              <a:t>W razie zwrotu pisma nie ma zażalenia na zarządzenie, a zatem zastrzeżenie w trybie art. 162 k.p.c. ze wskazaniem naruszenia np. 205</a:t>
            </a:r>
            <a:r>
              <a:rPr lang="pl-PL" b="1" baseline="30000" dirty="0"/>
              <a:t>3</a:t>
            </a:r>
            <a:r>
              <a:rPr lang="pl-PL" b="1" dirty="0"/>
              <a:t> § 2 i 5 w zw. z art. 227 k.p.c. i 380 k.p.c.</a:t>
            </a:r>
          </a:p>
        </p:txBody>
      </p:sp>
    </p:spTree>
    <p:extLst>
      <p:ext uri="{BB962C8B-B14F-4D97-AF65-F5344CB8AC3E}">
        <p14:creationId xmlns:p14="http://schemas.microsoft.com/office/powerpoint/2010/main" xmlns="" val="2733818685"/>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30978967-4751-754D-98D9-F02E7AA98BAC}"/>
              </a:ext>
            </a:extLst>
          </p:cNvPr>
          <p:cNvSpPr>
            <a:spLocks noGrp="1"/>
          </p:cNvSpPr>
          <p:nvPr>
            <p:ph type="title"/>
          </p:nvPr>
        </p:nvSpPr>
        <p:spPr/>
        <p:txBody>
          <a:bodyPr>
            <a:normAutofit/>
          </a:bodyPr>
          <a:lstStyle/>
          <a:p>
            <a:r>
              <a:rPr lang="pl-PL" sz="3200" b="1" dirty="0"/>
              <a:t>Uchwała SN z 21.2.2008 r. </a:t>
            </a:r>
            <a:r>
              <a:rPr lang="pl-PL" sz="3200" b="1"/>
              <a:t>III CZP 148/07</a:t>
            </a:r>
          </a:p>
        </p:txBody>
      </p:sp>
      <p:sp>
        <p:nvSpPr>
          <p:cNvPr id="3" name="Symbol zastępczy zawartości 2">
            <a:extLst>
              <a:ext uri="{FF2B5EF4-FFF2-40B4-BE49-F238E27FC236}">
                <a16:creationId xmlns:a16="http://schemas.microsoft.com/office/drawing/2014/main" xmlns="" id="{7BB59BC0-77EA-B342-88E7-F046D03813E7}"/>
              </a:ext>
            </a:extLst>
          </p:cNvPr>
          <p:cNvSpPr>
            <a:spLocks noGrp="1"/>
          </p:cNvSpPr>
          <p:nvPr>
            <p:ph idx="1"/>
          </p:nvPr>
        </p:nvSpPr>
        <p:spPr/>
        <p:txBody>
          <a:bodyPr/>
          <a:lstStyle/>
          <a:p>
            <a:pPr marL="0" indent="0" algn="just">
              <a:buNone/>
            </a:pPr>
            <a:r>
              <a:rPr lang="pl-PL" b="1" dirty="0"/>
              <a:t>Rygorem niewykonania zarządzenia przewodniczącego na podstawie art. 207 § 3 k.p.c. nie może być jednak odmowa przeprowadzenia dowodu powołanego przez uczestnika postępowania po upływie wyznaczonego terminu, jeśli jest to dowód dotyczący okoliczności, które sąd powinien ustalić z urzędu, i jest konieczny do ustalenia tej okoliczności.</a:t>
            </a:r>
            <a:r>
              <a:rPr lang="pl-PL" dirty="0"/>
              <a:t> </a:t>
            </a:r>
          </a:p>
        </p:txBody>
      </p:sp>
    </p:spTree>
    <p:extLst>
      <p:ext uri="{BB962C8B-B14F-4D97-AF65-F5344CB8AC3E}">
        <p14:creationId xmlns:p14="http://schemas.microsoft.com/office/powerpoint/2010/main" xmlns="" val="3741845735"/>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D4EF9DAE-1710-804D-8EA8-55C962BCD42F}"/>
              </a:ext>
            </a:extLst>
          </p:cNvPr>
          <p:cNvSpPr>
            <a:spLocks noGrp="1"/>
          </p:cNvSpPr>
          <p:nvPr>
            <p:ph type="title"/>
          </p:nvPr>
        </p:nvSpPr>
        <p:spPr/>
        <p:txBody>
          <a:bodyPr>
            <a:normAutofit/>
          </a:bodyPr>
          <a:lstStyle/>
          <a:p>
            <a:r>
              <a:rPr lang="pl-PL" sz="3200" b="1"/>
              <a:t>Otwarcie postępowania </a:t>
            </a:r>
            <a:r>
              <a:rPr lang="pl-PL" sz="3200" b="1" dirty="0"/>
              <a:t>przygotowawczego</a:t>
            </a:r>
          </a:p>
        </p:txBody>
      </p:sp>
      <p:sp>
        <p:nvSpPr>
          <p:cNvPr id="3" name="Symbol zastępczy zawartości 2">
            <a:extLst>
              <a:ext uri="{FF2B5EF4-FFF2-40B4-BE49-F238E27FC236}">
                <a16:creationId xmlns:a16="http://schemas.microsoft.com/office/drawing/2014/main" xmlns="" id="{E99C8668-E35D-CC49-AF71-FABB5121B9F8}"/>
              </a:ext>
            </a:extLst>
          </p:cNvPr>
          <p:cNvSpPr>
            <a:spLocks noGrp="1"/>
          </p:cNvSpPr>
          <p:nvPr>
            <p:ph idx="1"/>
          </p:nvPr>
        </p:nvSpPr>
        <p:spPr/>
        <p:txBody>
          <a:bodyPr/>
          <a:lstStyle/>
          <a:p>
            <a:pPr marL="0" indent="0" algn="just">
              <a:buNone/>
            </a:pPr>
            <a:r>
              <a:rPr lang="pl-PL" b="1" dirty="0"/>
              <a:t>Art. 60 prokurator</a:t>
            </a:r>
          </a:p>
          <a:p>
            <a:pPr marL="0" indent="0" algn="just">
              <a:buNone/>
            </a:pPr>
            <a:r>
              <a:rPr lang="pl-PL" b="1" dirty="0"/>
              <a:t>Art. 75 interwencja: główna uboczna</a:t>
            </a:r>
          </a:p>
          <a:p>
            <a:pPr marL="0" indent="0" algn="just">
              <a:buNone/>
            </a:pPr>
            <a:r>
              <a:rPr lang="pl-PL" b="1" dirty="0"/>
              <a:t>Art. 84 przypozwanie</a:t>
            </a:r>
          </a:p>
          <a:p>
            <a:pPr marL="0" indent="0" algn="just">
              <a:buNone/>
            </a:pPr>
            <a:r>
              <a:rPr lang="pl-PL" b="1" dirty="0"/>
              <a:t>Art. 193 k.p.c. przekształcenia przedmiotowe powództwa,</a:t>
            </a:r>
          </a:p>
          <a:p>
            <a:pPr marL="0" indent="0" algn="just">
              <a:buNone/>
            </a:pPr>
            <a:r>
              <a:rPr lang="pl-PL" b="1" dirty="0"/>
              <a:t>Art. 194 – 196 k.p.c. przekształcenia podmiotowe powództwa</a:t>
            </a:r>
          </a:p>
        </p:txBody>
      </p:sp>
    </p:spTree>
    <p:extLst>
      <p:ext uri="{BB962C8B-B14F-4D97-AF65-F5344CB8AC3E}">
        <p14:creationId xmlns:p14="http://schemas.microsoft.com/office/powerpoint/2010/main" xmlns="" val="3846818280"/>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B210D3F4-0AC3-5140-8A94-D8877A40BDDF}"/>
              </a:ext>
            </a:extLst>
          </p:cNvPr>
          <p:cNvSpPr>
            <a:spLocks noGrp="1"/>
          </p:cNvSpPr>
          <p:nvPr>
            <p:ph type="title"/>
          </p:nvPr>
        </p:nvSpPr>
        <p:spPr/>
        <p:txBody>
          <a:bodyPr>
            <a:normAutofit/>
          </a:bodyPr>
          <a:lstStyle/>
          <a:p>
            <a:r>
              <a:rPr lang="pl-PL" sz="3200" b="1" dirty="0"/>
              <a:t>Art. 205</a:t>
            </a:r>
            <a:r>
              <a:rPr lang="pl-PL" sz="3200" b="1" baseline="30000" dirty="0"/>
              <a:t>12</a:t>
            </a:r>
            <a:r>
              <a:rPr lang="pl-PL" sz="3200" b="1" dirty="0"/>
              <a:t> § 1 i 2 Twierdzenia, dowody, termin </a:t>
            </a:r>
            <a:r>
              <a:rPr lang="pl-PL" sz="3200" dirty="0"/>
              <a:t/>
            </a:r>
            <a:br>
              <a:rPr lang="pl-PL" sz="3200" dirty="0"/>
            </a:br>
            <a:endParaRPr lang="pl-PL" sz="3200" dirty="0"/>
          </a:p>
        </p:txBody>
      </p:sp>
      <p:sp>
        <p:nvSpPr>
          <p:cNvPr id="3" name="Symbol zastępczy zawartości 2">
            <a:extLst>
              <a:ext uri="{FF2B5EF4-FFF2-40B4-BE49-F238E27FC236}">
                <a16:creationId xmlns:a16="http://schemas.microsoft.com/office/drawing/2014/main" xmlns="" id="{C75CEC0A-33DF-904D-8A6C-E496B60F6157}"/>
              </a:ext>
            </a:extLst>
          </p:cNvPr>
          <p:cNvSpPr>
            <a:spLocks noGrp="1"/>
          </p:cNvSpPr>
          <p:nvPr>
            <p:ph idx="1"/>
          </p:nvPr>
        </p:nvSpPr>
        <p:spPr/>
        <p:txBody>
          <a:bodyPr>
            <a:normAutofit fontScale="70000" lnSpcReduction="20000"/>
          </a:bodyPr>
          <a:lstStyle/>
          <a:p>
            <a:pPr marL="0" indent="0" algn="just" fontAlgn="ctr">
              <a:buNone/>
            </a:pPr>
            <a:r>
              <a:rPr lang="pl-PL" b="1" dirty="0"/>
              <a:t>Jeżeli wyznaczono posiedzenie przygotowawcze, strona może </a:t>
            </a:r>
            <a:r>
              <a:rPr lang="pl-PL" b="1" u="sng" dirty="0"/>
              <a:t>przytaczać twierdzenia i dowody </a:t>
            </a:r>
            <a:r>
              <a:rPr lang="pl-PL" b="1" dirty="0"/>
              <a:t>na uzasadnienie swoich wniosków lub dla odparcia wniosków i twierdzeń strony przeciwnej do chwili </a:t>
            </a:r>
            <a:r>
              <a:rPr lang="pl-PL" b="1" u="sng" dirty="0"/>
              <a:t>zatwierdzenia planu rozprawy. </a:t>
            </a:r>
            <a:r>
              <a:rPr lang="pl-PL" b="1" dirty="0"/>
              <a:t>Twierdzenia i dowody zgłoszone po zatwierdzeniu planu rozprawy podlegają pominięciu, chyba że strona uprawdopodobni, że ich powołanie nie było możliwe albo potrzeba ich powołania wynikła później. </a:t>
            </a:r>
          </a:p>
          <a:p>
            <a:pPr marL="0" indent="0" algn="just" fontAlgn="ctr">
              <a:buNone/>
            </a:pPr>
            <a:r>
              <a:rPr lang="pl-PL" b="1" dirty="0"/>
              <a:t>Jeżeli nie zarządzono przeprowadzenia posiedzenia przygotowawczego, strona może przytaczać twierdzenia i dowody na uzasadnienie swoich wniosków lub dla odparcia wniosków i twierdzeń strony </a:t>
            </a:r>
            <a:r>
              <a:rPr lang="pl-PL" b="1" u="sng" dirty="0"/>
              <a:t>przeciwnej aż do zamknięcia rozprawy, </a:t>
            </a:r>
            <a:r>
              <a:rPr lang="pl-PL" b="1" dirty="0"/>
              <a:t>z zastrzeżeniem niekorzystnych skutków, które według przepisów kodeksu mogą dla niej wyniknąć z działania na zwłokę lub niezastosowania się do zarządzeń przewodniczącego i postanowień sądu.</a:t>
            </a:r>
          </a:p>
          <a:p>
            <a:endParaRPr lang="pl-PL" dirty="0"/>
          </a:p>
        </p:txBody>
      </p:sp>
    </p:spTree>
    <p:extLst>
      <p:ext uri="{BB962C8B-B14F-4D97-AF65-F5344CB8AC3E}">
        <p14:creationId xmlns:p14="http://schemas.microsoft.com/office/powerpoint/2010/main" xmlns="" val="1838119915"/>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B06B6EED-5156-F147-AFE4-37565605145F}"/>
              </a:ext>
            </a:extLst>
          </p:cNvPr>
          <p:cNvSpPr>
            <a:spLocks noGrp="1"/>
          </p:cNvSpPr>
          <p:nvPr>
            <p:ph type="title"/>
          </p:nvPr>
        </p:nvSpPr>
        <p:spPr/>
        <p:txBody>
          <a:bodyPr>
            <a:normAutofit/>
          </a:bodyPr>
          <a:lstStyle/>
          <a:p>
            <a:r>
              <a:rPr lang="pl-PL" sz="3200" b="1" dirty="0"/>
              <a:t>Art. 206 § 1 i 2 Wyznaczenie rozprawy </a:t>
            </a:r>
            <a:r>
              <a:rPr lang="pl-PL" sz="3200" dirty="0"/>
              <a:t/>
            </a:r>
            <a:br>
              <a:rPr lang="pl-PL" sz="3200" dirty="0"/>
            </a:br>
            <a:endParaRPr lang="pl-PL" sz="3200" dirty="0"/>
          </a:p>
        </p:txBody>
      </p:sp>
      <p:sp>
        <p:nvSpPr>
          <p:cNvPr id="3" name="Symbol zastępczy zawartości 2">
            <a:extLst>
              <a:ext uri="{FF2B5EF4-FFF2-40B4-BE49-F238E27FC236}">
                <a16:creationId xmlns:a16="http://schemas.microsoft.com/office/drawing/2014/main" xmlns="" id="{F8951F44-05F1-AD4A-8C81-98ACCA3EE464}"/>
              </a:ext>
            </a:extLst>
          </p:cNvPr>
          <p:cNvSpPr>
            <a:spLocks noGrp="1"/>
          </p:cNvSpPr>
          <p:nvPr>
            <p:ph idx="1"/>
          </p:nvPr>
        </p:nvSpPr>
        <p:spPr/>
        <p:txBody>
          <a:bodyPr>
            <a:normAutofit/>
          </a:bodyPr>
          <a:lstStyle/>
          <a:p>
            <a:pPr algn="just" fontAlgn="ctr"/>
            <a:r>
              <a:rPr lang="pl-PL" b="1" dirty="0"/>
              <a:t>Przewodniczący i sąd podejmują czynności w sprawie tak, aby przebiegła zgodnie z planem rozprawy, </a:t>
            </a:r>
            <a:r>
              <a:rPr lang="pl-PL" b="1" u="sng" dirty="0"/>
              <a:t>a jeżeli planu nie sporządzono - w najwcześniejszych możliwych terminach. </a:t>
            </a:r>
          </a:p>
          <a:p>
            <a:pPr algn="just" fontAlgn="ctr"/>
            <a:r>
              <a:rPr lang="pl-PL" b="1" dirty="0"/>
              <a:t>Przewodniczący wyznacza terminy posiedzeń w sprawie zgodnie z planem rozprawy, a jeżeli </a:t>
            </a:r>
            <a:r>
              <a:rPr lang="pl-PL" b="1" u="sng" dirty="0"/>
              <a:t>planu nie sporządzono - najwcześniejsze możliwe terminy.</a:t>
            </a:r>
          </a:p>
          <a:p>
            <a:endParaRPr lang="pl-PL" dirty="0"/>
          </a:p>
        </p:txBody>
      </p:sp>
    </p:spTree>
    <p:extLst>
      <p:ext uri="{BB962C8B-B14F-4D97-AF65-F5344CB8AC3E}">
        <p14:creationId xmlns:p14="http://schemas.microsoft.com/office/powerpoint/2010/main" xmlns="" val="4181209938"/>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2C9AF346-B1F5-8249-BD6D-92801223F792}"/>
              </a:ext>
            </a:extLst>
          </p:cNvPr>
          <p:cNvSpPr>
            <a:spLocks noGrp="1"/>
          </p:cNvSpPr>
          <p:nvPr>
            <p:ph type="title"/>
          </p:nvPr>
        </p:nvSpPr>
        <p:spPr/>
        <p:txBody>
          <a:bodyPr>
            <a:normAutofit/>
          </a:bodyPr>
          <a:lstStyle/>
          <a:p>
            <a:r>
              <a:rPr lang="pl-PL" sz="3200" b="1" dirty="0"/>
              <a:t>Art. 210 § 1 i 2 Przebieg rozprawy </a:t>
            </a:r>
            <a:r>
              <a:rPr lang="pl-PL" sz="3200" dirty="0"/>
              <a:t/>
            </a:r>
            <a:br>
              <a:rPr lang="pl-PL" sz="3200" dirty="0"/>
            </a:br>
            <a:endParaRPr lang="pl-PL" sz="3200" dirty="0"/>
          </a:p>
        </p:txBody>
      </p:sp>
      <p:sp>
        <p:nvSpPr>
          <p:cNvPr id="3" name="Symbol zastępczy zawartości 2">
            <a:extLst>
              <a:ext uri="{FF2B5EF4-FFF2-40B4-BE49-F238E27FC236}">
                <a16:creationId xmlns:a16="http://schemas.microsoft.com/office/drawing/2014/main" xmlns="" id="{354EAAAB-9A87-D240-A23D-83B13490ED19}"/>
              </a:ext>
            </a:extLst>
          </p:cNvPr>
          <p:cNvSpPr>
            <a:spLocks noGrp="1"/>
          </p:cNvSpPr>
          <p:nvPr>
            <p:ph idx="1"/>
          </p:nvPr>
        </p:nvSpPr>
        <p:spPr/>
        <p:txBody>
          <a:bodyPr>
            <a:normAutofit fontScale="92500" lnSpcReduction="20000"/>
          </a:bodyPr>
          <a:lstStyle/>
          <a:p>
            <a:pPr marL="0" indent="0" algn="just" fontAlgn="ctr">
              <a:buNone/>
            </a:pPr>
            <a:r>
              <a:rPr lang="pl-PL" b="1" dirty="0"/>
              <a:t>Rozprawa odbywa się w ten sposób, że po wywołaniu sprawy strony - najpierw powód, a potem pozwany - </a:t>
            </a:r>
            <a:r>
              <a:rPr lang="pl-PL" b="1" u="sng" dirty="0"/>
              <a:t>zgłaszają ustnie swe żądania i wnioski oraz przedstawiają twierdzenia i dowody na ich poparcie. </a:t>
            </a:r>
            <a:r>
              <a:rPr lang="pl-PL" b="1" dirty="0"/>
              <a:t>Strony mogą ponadto wskazywać podstawy prawne swych żądań i wniosków. </a:t>
            </a:r>
          </a:p>
          <a:p>
            <a:pPr marL="0" indent="0" algn="just" fontAlgn="ctr">
              <a:buNone/>
            </a:pPr>
            <a:r>
              <a:rPr lang="pl-PL" b="1" u="sng" dirty="0"/>
              <a:t>Każda ze stron jest obowiązana do złożenia oświadczenia co do twierdzeń strony przeciwnej dotyczących faktów. </a:t>
            </a:r>
            <a:r>
              <a:rPr lang="pl-PL" b="1" dirty="0"/>
              <a:t>Strona jest przy tym obowiązana wyszczególnić fakty, którym zaprzecza.</a:t>
            </a:r>
          </a:p>
          <a:p>
            <a:endParaRPr lang="pl-PL" dirty="0"/>
          </a:p>
        </p:txBody>
      </p:sp>
    </p:spTree>
    <p:extLst>
      <p:ext uri="{BB962C8B-B14F-4D97-AF65-F5344CB8AC3E}">
        <p14:creationId xmlns:p14="http://schemas.microsoft.com/office/powerpoint/2010/main" xmlns="" val="3838481686"/>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B56BA405-1B32-514C-8BEF-8682518BBDF2}"/>
              </a:ext>
            </a:extLst>
          </p:cNvPr>
          <p:cNvSpPr>
            <a:spLocks noGrp="1"/>
          </p:cNvSpPr>
          <p:nvPr>
            <p:ph type="title"/>
          </p:nvPr>
        </p:nvSpPr>
        <p:spPr/>
        <p:txBody>
          <a:bodyPr>
            <a:normAutofit/>
          </a:bodyPr>
          <a:lstStyle/>
          <a:p>
            <a:r>
              <a:rPr lang="pl-PL" sz="3200" b="1" dirty="0"/>
              <a:t>Art. 212 § 1 Informacyjne przesłuchanie stron </a:t>
            </a:r>
            <a:r>
              <a:rPr lang="pl-PL" sz="3200" dirty="0"/>
              <a:t/>
            </a:r>
            <a:br>
              <a:rPr lang="pl-PL" sz="3200" dirty="0"/>
            </a:br>
            <a:endParaRPr lang="pl-PL" sz="3200" dirty="0"/>
          </a:p>
        </p:txBody>
      </p:sp>
      <p:sp>
        <p:nvSpPr>
          <p:cNvPr id="3" name="Symbol zastępczy zawartości 2">
            <a:extLst>
              <a:ext uri="{FF2B5EF4-FFF2-40B4-BE49-F238E27FC236}">
                <a16:creationId xmlns:a16="http://schemas.microsoft.com/office/drawing/2014/main" xmlns="" id="{DC05692C-5E95-2B4F-BB57-EA7471D44B34}"/>
              </a:ext>
            </a:extLst>
          </p:cNvPr>
          <p:cNvSpPr>
            <a:spLocks noGrp="1"/>
          </p:cNvSpPr>
          <p:nvPr>
            <p:ph idx="1"/>
          </p:nvPr>
        </p:nvSpPr>
        <p:spPr/>
        <p:txBody>
          <a:bodyPr>
            <a:normAutofit/>
          </a:bodyPr>
          <a:lstStyle/>
          <a:p>
            <a:pPr marL="0" indent="0" algn="just" fontAlgn="ctr">
              <a:buNone/>
            </a:pPr>
            <a:r>
              <a:rPr lang="pl-PL" b="1" dirty="0"/>
              <a:t>Na rozprawie prowadzonej bez planu rozprawy sąd przez zadawanie pytań stronom dąży do tego, aby </a:t>
            </a:r>
            <a:r>
              <a:rPr lang="pl-PL" b="1" u="sng" dirty="0"/>
              <a:t>strony przytoczyły lub uzupełniły twierdzenia lub dowody </a:t>
            </a:r>
            <a:r>
              <a:rPr lang="pl-PL" b="1" dirty="0"/>
              <a:t>na ich poparcie oraz </a:t>
            </a:r>
            <a:r>
              <a:rPr lang="pl-PL" b="1" u="sng" dirty="0"/>
              <a:t>udzieliły wyjaśnień </a:t>
            </a:r>
            <a:r>
              <a:rPr lang="pl-PL" b="1" dirty="0"/>
              <a:t>koniecznych do zgodnego z prawdą ustalenia podstawy faktycznej dochodzonych przez nie praw lub roszczeń.</a:t>
            </a:r>
            <a:r>
              <a:rPr lang="pl-PL" b="1" u="sng" dirty="0"/>
              <a:t> W ten sam sposób sąd dąży do wyjaśnienia istotnych okoliczności sprawy, które są sporne.</a:t>
            </a:r>
          </a:p>
          <a:p>
            <a:endParaRPr lang="pl-PL" dirty="0"/>
          </a:p>
        </p:txBody>
      </p:sp>
    </p:spTree>
    <p:extLst>
      <p:ext uri="{BB962C8B-B14F-4D97-AF65-F5344CB8AC3E}">
        <p14:creationId xmlns:p14="http://schemas.microsoft.com/office/powerpoint/2010/main" xmlns="" val="1248705896"/>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FBA45835-351B-8642-869E-549554C1AB9A}"/>
              </a:ext>
            </a:extLst>
          </p:cNvPr>
          <p:cNvSpPr>
            <a:spLocks noGrp="1"/>
          </p:cNvSpPr>
          <p:nvPr>
            <p:ph type="title"/>
          </p:nvPr>
        </p:nvSpPr>
        <p:spPr/>
        <p:txBody>
          <a:bodyPr>
            <a:normAutofit fontScale="90000"/>
          </a:bodyPr>
          <a:lstStyle/>
          <a:p>
            <a:r>
              <a:rPr lang="pl-PL" sz="2400" dirty="0"/>
              <a:t>Wyrok</a:t>
            </a:r>
            <a:br>
              <a:rPr lang="pl-PL" sz="2400" dirty="0"/>
            </a:br>
            <a:r>
              <a:rPr lang="pl-PL" sz="2400" dirty="0"/>
              <a:t>Sądu Najwyższego - Izba Cywilna</a:t>
            </a:r>
            <a:br>
              <a:rPr lang="pl-PL" sz="2400" dirty="0"/>
            </a:br>
            <a:r>
              <a:rPr lang="pl-PL" sz="2400" dirty="0"/>
              <a:t>z dnia 15 czerwca 1973 r. II CR 257/73</a:t>
            </a:r>
            <a:br>
              <a:rPr lang="pl-PL" sz="2400" dirty="0"/>
            </a:br>
            <a:endParaRPr lang="pl-PL" sz="2400" dirty="0"/>
          </a:p>
        </p:txBody>
      </p:sp>
      <p:sp>
        <p:nvSpPr>
          <p:cNvPr id="3" name="Symbol zastępczy zawartości 2">
            <a:extLst>
              <a:ext uri="{FF2B5EF4-FFF2-40B4-BE49-F238E27FC236}">
                <a16:creationId xmlns:a16="http://schemas.microsoft.com/office/drawing/2014/main" xmlns="" id="{75A3D72D-6C1E-7444-B2CC-8666479E316C}"/>
              </a:ext>
            </a:extLst>
          </p:cNvPr>
          <p:cNvSpPr>
            <a:spLocks noGrp="1"/>
          </p:cNvSpPr>
          <p:nvPr>
            <p:ph idx="1"/>
          </p:nvPr>
        </p:nvSpPr>
        <p:spPr/>
        <p:txBody>
          <a:bodyPr>
            <a:normAutofit fontScale="92500" lnSpcReduction="10000"/>
          </a:bodyPr>
          <a:lstStyle/>
          <a:p>
            <a:pPr marL="0" indent="0" algn="just">
              <a:buNone/>
            </a:pPr>
            <a:r>
              <a:rPr lang="pl-PL" b="1" dirty="0"/>
              <a:t>Chociaż wyjaśnienia informacyjne strony procesowej w zasadzie nie mają mocy dowodowej z punktu widzenia art. 233 par. 1 k.p.c. to jednak zgodnie z art. 3 § 1 k.p.c. strony są obowiązane dawać wyjaśnienia zgodne z prawdą i bez zatajania czegokolwiek. Dlatego zbieżność lub sprzeczność wyjaśnień informacyjnych w wypowiedzią dowodową tej samej strony procesowej nie może być obojętna dla oceny wiarygodności tej wypowiedzi dowodowej.</a:t>
            </a:r>
          </a:p>
          <a:p>
            <a:endParaRPr lang="pl-PL" dirty="0"/>
          </a:p>
        </p:txBody>
      </p:sp>
    </p:spTree>
    <p:extLst>
      <p:ext uri="{BB962C8B-B14F-4D97-AF65-F5344CB8AC3E}">
        <p14:creationId xmlns:p14="http://schemas.microsoft.com/office/powerpoint/2010/main" xmlns="" val="3136400943"/>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91F37A1B-1B81-0D4B-A2DE-0735E74076FA}"/>
              </a:ext>
            </a:extLst>
          </p:cNvPr>
          <p:cNvSpPr>
            <a:spLocks noGrp="1"/>
          </p:cNvSpPr>
          <p:nvPr>
            <p:ph type="title"/>
          </p:nvPr>
        </p:nvSpPr>
        <p:spPr/>
        <p:txBody>
          <a:bodyPr>
            <a:normAutofit/>
          </a:bodyPr>
          <a:lstStyle/>
          <a:p>
            <a:r>
              <a:rPr lang="pl-PL" sz="3200" b="1" dirty="0"/>
              <a:t>Art. 216 stawiennictwo stron </a:t>
            </a:r>
            <a:br>
              <a:rPr lang="pl-PL" sz="3200" b="1" dirty="0"/>
            </a:br>
            <a:r>
              <a:rPr lang="pl-PL" sz="3200" b="1" dirty="0"/>
              <a:t>Art. 299 przesłuchanie stron</a:t>
            </a:r>
            <a:endParaRPr lang="pl-PL" sz="3200" dirty="0"/>
          </a:p>
        </p:txBody>
      </p:sp>
      <p:sp>
        <p:nvSpPr>
          <p:cNvPr id="3" name="Symbol zastępczy zawartości 2">
            <a:extLst>
              <a:ext uri="{FF2B5EF4-FFF2-40B4-BE49-F238E27FC236}">
                <a16:creationId xmlns:a16="http://schemas.microsoft.com/office/drawing/2014/main" xmlns="" id="{7C0796E4-72B3-8545-9142-D3B77881CB74}"/>
              </a:ext>
            </a:extLst>
          </p:cNvPr>
          <p:cNvSpPr>
            <a:spLocks noGrp="1"/>
          </p:cNvSpPr>
          <p:nvPr>
            <p:ph idx="1"/>
          </p:nvPr>
        </p:nvSpPr>
        <p:spPr/>
        <p:txBody>
          <a:bodyPr/>
          <a:lstStyle/>
          <a:p>
            <a:pPr marL="0" indent="0" algn="just">
              <a:buNone/>
            </a:pPr>
            <a:r>
              <a:rPr lang="pl-PL" b="1" dirty="0"/>
              <a:t>Sąd może w celu dokładniejszego wyjaśnienia stanu sprawy zarządzić stawienie się stron lub jednej z nich osobiście albo przez pełnomocnika.</a:t>
            </a:r>
          </a:p>
        </p:txBody>
      </p:sp>
    </p:spTree>
    <p:extLst>
      <p:ext uri="{BB962C8B-B14F-4D97-AF65-F5344CB8AC3E}">
        <p14:creationId xmlns:p14="http://schemas.microsoft.com/office/powerpoint/2010/main" xmlns="" val="2682981581"/>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EFBBCE20-92A1-7140-B6FF-227D21CDAD61}"/>
              </a:ext>
            </a:extLst>
          </p:cNvPr>
          <p:cNvSpPr>
            <a:spLocks noGrp="1"/>
          </p:cNvSpPr>
          <p:nvPr>
            <p:ph type="title"/>
          </p:nvPr>
        </p:nvSpPr>
        <p:spPr/>
        <p:txBody>
          <a:bodyPr>
            <a:normAutofit/>
          </a:bodyPr>
          <a:lstStyle/>
          <a:p>
            <a:r>
              <a:rPr lang="pl-PL" sz="3200" b="1" dirty="0"/>
              <a:t>Art. 148</a:t>
            </a:r>
            <a:r>
              <a:rPr lang="pl-PL" sz="3200" b="1" baseline="30000" dirty="0"/>
              <a:t>1</a:t>
            </a:r>
            <a:r>
              <a:rPr lang="pl-PL" sz="3200" b="1" dirty="0"/>
              <a:t> § 1 i 3 Rozpoznanie sprawy na posiedzeniu niejawnym.</a:t>
            </a:r>
            <a:endParaRPr lang="pl-PL" sz="3200" dirty="0"/>
          </a:p>
        </p:txBody>
      </p:sp>
      <p:sp>
        <p:nvSpPr>
          <p:cNvPr id="3" name="Symbol zastępczy zawartości 2">
            <a:extLst>
              <a:ext uri="{FF2B5EF4-FFF2-40B4-BE49-F238E27FC236}">
                <a16:creationId xmlns:a16="http://schemas.microsoft.com/office/drawing/2014/main" xmlns="" id="{66C85F86-7C7D-7D49-83C5-6FF323B3B541}"/>
              </a:ext>
            </a:extLst>
          </p:cNvPr>
          <p:cNvSpPr>
            <a:spLocks noGrp="1"/>
          </p:cNvSpPr>
          <p:nvPr>
            <p:ph idx="1"/>
          </p:nvPr>
        </p:nvSpPr>
        <p:spPr/>
        <p:txBody>
          <a:bodyPr>
            <a:normAutofit fontScale="77500" lnSpcReduction="20000"/>
          </a:bodyPr>
          <a:lstStyle/>
          <a:p>
            <a:pPr algn="just" fontAlgn="ctr"/>
            <a:r>
              <a:rPr lang="pl-PL" b="1" dirty="0"/>
              <a:t>Sąd może rozpoznać sprawę na posiedzeniu niejawnym, gdy pozwany uznał powództwo lub gdy po złożeniu przez strony pism procesowych i dokumentów, w tym również po wniesieniu zarzutów lub sprzeciwu od nakazu zapłaty albo sprzeciwu od wyroku zaocznego, sąd uzna - mając na względzie całokształt przytoczonych twierdzeń i zgłoszonych wniosków dowodowych - </a:t>
            </a:r>
            <a:r>
              <a:rPr lang="pl-PL" b="1" u="sng" dirty="0"/>
              <a:t>że przeprowadzenie rozprawy nie jest konieczne.</a:t>
            </a:r>
          </a:p>
          <a:p>
            <a:pPr marL="0" indent="0" algn="just" fontAlgn="ctr">
              <a:buNone/>
            </a:pPr>
            <a:endParaRPr lang="pl-PL" b="1" dirty="0"/>
          </a:p>
          <a:p>
            <a:pPr algn="just" fontAlgn="ctr"/>
            <a:r>
              <a:rPr lang="pl-PL" b="1" dirty="0"/>
              <a:t>Rozpoznanie sprawy na posiedzeniu niejawnym jest niedopuszczalne, jeżeli strona w pierwszym piśmie procesowym </a:t>
            </a:r>
            <a:r>
              <a:rPr lang="pl-PL" b="1" u="sng" dirty="0"/>
              <a:t>złożyła wniosek o przeprowadzenie rozprawy, chyba że pozwany uznał powództwo.</a:t>
            </a:r>
          </a:p>
          <a:p>
            <a:endParaRPr lang="pl-PL" dirty="0"/>
          </a:p>
        </p:txBody>
      </p:sp>
    </p:spTree>
    <p:extLst>
      <p:ext uri="{BB962C8B-B14F-4D97-AF65-F5344CB8AC3E}">
        <p14:creationId xmlns:p14="http://schemas.microsoft.com/office/powerpoint/2010/main" xmlns="" val="45303915"/>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D758D2CE-FEDC-3342-A004-8F6546656130}"/>
              </a:ext>
            </a:extLst>
          </p:cNvPr>
          <p:cNvSpPr>
            <a:spLocks noGrp="1"/>
          </p:cNvSpPr>
          <p:nvPr>
            <p:ph type="title"/>
          </p:nvPr>
        </p:nvSpPr>
        <p:spPr/>
        <p:txBody>
          <a:bodyPr>
            <a:normAutofit/>
          </a:bodyPr>
          <a:lstStyle/>
          <a:p>
            <a:r>
              <a:rPr lang="pl-PL" sz="3200" b="1" dirty="0"/>
              <a:t>Art. 205</a:t>
            </a:r>
            <a:r>
              <a:rPr lang="pl-PL" sz="3200" b="1" baseline="30000" dirty="0"/>
              <a:t>4</a:t>
            </a:r>
            <a:r>
              <a:rPr lang="pl-PL" sz="3200" b="1" dirty="0"/>
              <a:t> § 1, 2, 3 posiedzenie przygotowawcze </a:t>
            </a:r>
            <a:r>
              <a:rPr lang="pl-PL" sz="3200" dirty="0"/>
              <a:t/>
            </a:r>
            <a:br>
              <a:rPr lang="pl-PL" sz="3200" dirty="0"/>
            </a:br>
            <a:endParaRPr lang="pl-PL" sz="3200" dirty="0"/>
          </a:p>
        </p:txBody>
      </p:sp>
      <p:sp>
        <p:nvSpPr>
          <p:cNvPr id="3" name="Symbol zastępczy zawartości 2">
            <a:extLst>
              <a:ext uri="{FF2B5EF4-FFF2-40B4-BE49-F238E27FC236}">
                <a16:creationId xmlns:a16="http://schemas.microsoft.com/office/drawing/2014/main" xmlns="" id="{A2C0417F-544C-3B41-8878-A6D04D94F9EC}"/>
              </a:ext>
            </a:extLst>
          </p:cNvPr>
          <p:cNvSpPr>
            <a:spLocks noGrp="1"/>
          </p:cNvSpPr>
          <p:nvPr>
            <p:ph idx="1"/>
          </p:nvPr>
        </p:nvSpPr>
        <p:spPr/>
        <p:txBody>
          <a:bodyPr>
            <a:normAutofit fontScale="70000" lnSpcReduction="20000"/>
          </a:bodyPr>
          <a:lstStyle/>
          <a:p>
            <a:pPr algn="just" fontAlgn="ctr"/>
            <a:r>
              <a:rPr lang="pl-PL" b="1" dirty="0"/>
              <a:t>Po złożeniu odpowiedzi na pozew, a także gdy odpowiedź na pozew </a:t>
            </a:r>
            <a:r>
              <a:rPr lang="pl-PL" b="1" u="sng" dirty="0"/>
              <a:t>nie została złożona</a:t>
            </a:r>
            <a:r>
              <a:rPr lang="pl-PL" b="1" dirty="0"/>
              <a:t>, ale wyrok zaoczny </a:t>
            </a:r>
            <a:r>
              <a:rPr lang="pl-PL" b="1" u="sng" dirty="0"/>
              <a:t>nie został wydany</a:t>
            </a:r>
            <a:r>
              <a:rPr lang="pl-PL" b="1" dirty="0"/>
              <a:t>, przewodniczący </a:t>
            </a:r>
            <a:r>
              <a:rPr lang="pl-PL" b="1" u="sng" dirty="0"/>
              <a:t>wyznacza</a:t>
            </a:r>
            <a:r>
              <a:rPr lang="pl-PL" b="1" dirty="0"/>
              <a:t> posiedzenie przygotowawcze i wzywa na nie strony. </a:t>
            </a:r>
          </a:p>
          <a:p>
            <a:pPr algn="just" fontAlgn="ctr"/>
            <a:r>
              <a:rPr lang="pl-PL" b="1" dirty="0"/>
              <a:t>Przewodniczący i sąd są obowiązani podejmować czynności tak, by termin pierwszego posiedzenia przygotowawczego przypadł</a:t>
            </a:r>
            <a:r>
              <a:rPr lang="pl-PL" b="1" u="sng" dirty="0"/>
              <a:t> nie później niż dwa miesiące </a:t>
            </a:r>
            <a:r>
              <a:rPr lang="pl-PL" b="1" dirty="0"/>
              <a:t>po </a:t>
            </a:r>
            <a:r>
              <a:rPr lang="pl-PL" b="1" u="sng" dirty="0"/>
              <a:t>dniu złożenia </a:t>
            </a:r>
            <a:r>
              <a:rPr lang="pl-PL" b="1" dirty="0"/>
              <a:t>odpowiedzi na pozew albo </a:t>
            </a:r>
            <a:r>
              <a:rPr lang="pl-PL" b="1" u="sng" dirty="0"/>
              <a:t>ostatniego pisma </a:t>
            </a:r>
            <a:r>
              <a:rPr lang="pl-PL" b="1" dirty="0"/>
              <a:t>przygotowawczego złożonego w wykonaniu zarządzenia przewodniczącego, a jeżeli odpowiedź na pozew albo pismo przygotowawcze nie zostaną złożone -</a:t>
            </a:r>
            <a:r>
              <a:rPr lang="pl-PL" b="1" u="sng" dirty="0"/>
              <a:t> nie później niż dwa miesiące po upływie terminu do złożenia tych pism</a:t>
            </a:r>
            <a:r>
              <a:rPr lang="pl-PL" b="1" dirty="0"/>
              <a:t>. </a:t>
            </a:r>
          </a:p>
          <a:p>
            <a:pPr algn="just" fontAlgn="ctr"/>
            <a:r>
              <a:rPr lang="pl-PL" b="1" dirty="0"/>
              <a:t>Jeżeli okoliczności sprawy wskazują, że przeprowadzenie posiedzenia przygotowawczego </a:t>
            </a:r>
            <a:r>
              <a:rPr lang="pl-PL" b="1" u="sng" dirty="0"/>
              <a:t>nie przyczyni się </a:t>
            </a:r>
            <a:r>
              <a:rPr lang="pl-PL" b="1" dirty="0"/>
              <a:t>do sprawniejszego rozpoznania sprawy, przewodniczący </a:t>
            </a:r>
            <a:r>
              <a:rPr lang="pl-PL" b="1" u="sng" dirty="0"/>
              <a:t>może</a:t>
            </a:r>
            <a:r>
              <a:rPr lang="pl-PL" b="1" dirty="0"/>
              <a:t> jej nadać inny właściwy bieg, w szczególności skierować ją do rozpoznania, także na rozprawie.</a:t>
            </a:r>
          </a:p>
          <a:p>
            <a:endParaRPr lang="pl-PL" dirty="0"/>
          </a:p>
        </p:txBody>
      </p:sp>
    </p:spTree>
    <p:extLst>
      <p:ext uri="{BB962C8B-B14F-4D97-AF65-F5344CB8AC3E}">
        <p14:creationId xmlns:p14="http://schemas.microsoft.com/office/powerpoint/2010/main" xmlns="" val="534736547"/>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0EA9DB38-A089-774E-97C5-0997FC442D0B}"/>
              </a:ext>
            </a:extLst>
          </p:cNvPr>
          <p:cNvSpPr>
            <a:spLocks noGrp="1"/>
          </p:cNvSpPr>
          <p:nvPr>
            <p:ph type="title"/>
          </p:nvPr>
        </p:nvSpPr>
        <p:spPr/>
        <p:txBody>
          <a:bodyPr>
            <a:normAutofit/>
          </a:bodyPr>
          <a:lstStyle/>
          <a:p>
            <a:r>
              <a:rPr lang="pl-PL" sz="3200" b="1" dirty="0"/>
              <a:t>Rozwód, a posiedzenie przygotowawcze</a:t>
            </a:r>
          </a:p>
        </p:txBody>
      </p:sp>
      <p:sp>
        <p:nvSpPr>
          <p:cNvPr id="3" name="Symbol zastępczy zawartości 2">
            <a:extLst>
              <a:ext uri="{FF2B5EF4-FFF2-40B4-BE49-F238E27FC236}">
                <a16:creationId xmlns:a16="http://schemas.microsoft.com/office/drawing/2014/main" xmlns="" id="{61A05E00-D098-D245-AD74-FD0D09C245C5}"/>
              </a:ext>
            </a:extLst>
          </p:cNvPr>
          <p:cNvSpPr>
            <a:spLocks noGrp="1"/>
          </p:cNvSpPr>
          <p:nvPr>
            <p:ph idx="1"/>
          </p:nvPr>
        </p:nvSpPr>
        <p:spPr/>
        <p:txBody>
          <a:bodyPr>
            <a:normAutofit/>
          </a:bodyPr>
          <a:lstStyle/>
          <a:p>
            <a:pPr marL="0" indent="0" algn="just">
              <a:buNone/>
            </a:pPr>
            <a:r>
              <a:rPr lang="pl-PL" b="1" dirty="0"/>
              <a:t> Posiedzenie przygotowawcze art. 205</a:t>
            </a:r>
            <a:r>
              <a:rPr lang="pl-PL" b="1" baseline="30000" dirty="0"/>
              <a:t>4</a:t>
            </a:r>
            <a:r>
              <a:rPr lang="pl-PL" b="1" dirty="0"/>
              <a:t> k.p.c. rozwód.</a:t>
            </a:r>
          </a:p>
          <a:p>
            <a:pPr marL="0" indent="0" algn="just">
              <a:buNone/>
            </a:pPr>
            <a:r>
              <a:rPr lang="pl-PL" b="1" dirty="0"/>
              <a:t>Art. 436 i 445</a:t>
            </a:r>
            <a:r>
              <a:rPr lang="pl-PL" b="1" baseline="30000" dirty="0"/>
              <a:t>2 </a:t>
            </a:r>
            <a:r>
              <a:rPr lang="pl-PL" b="1" dirty="0"/>
              <a:t> k.p.c. mediacja przed rozwodem i w jego trakcie. </a:t>
            </a:r>
            <a:endParaRPr lang="pl-PL" dirty="0"/>
          </a:p>
          <a:p>
            <a:endParaRPr lang="pl-PL" dirty="0"/>
          </a:p>
        </p:txBody>
      </p:sp>
    </p:spTree>
    <p:extLst>
      <p:ext uri="{BB962C8B-B14F-4D97-AF65-F5344CB8AC3E}">
        <p14:creationId xmlns:p14="http://schemas.microsoft.com/office/powerpoint/2010/main" xmlns="" val="1627622722"/>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3F2B20A8-05B0-D643-B76F-A27666881505}"/>
              </a:ext>
            </a:extLst>
          </p:cNvPr>
          <p:cNvSpPr>
            <a:spLocks noGrp="1"/>
          </p:cNvSpPr>
          <p:nvPr>
            <p:ph type="title"/>
          </p:nvPr>
        </p:nvSpPr>
        <p:spPr/>
        <p:txBody>
          <a:bodyPr>
            <a:normAutofit/>
          </a:bodyPr>
          <a:lstStyle/>
          <a:p>
            <a:r>
              <a:rPr lang="pl-PL" sz="3200" b="1" dirty="0"/>
              <a:t>Nadanie innego biegu sprawie</a:t>
            </a:r>
          </a:p>
        </p:txBody>
      </p:sp>
      <p:sp>
        <p:nvSpPr>
          <p:cNvPr id="3" name="Symbol zastępczy zawartości 2">
            <a:extLst>
              <a:ext uri="{FF2B5EF4-FFF2-40B4-BE49-F238E27FC236}">
                <a16:creationId xmlns:a16="http://schemas.microsoft.com/office/drawing/2014/main" xmlns="" id="{9B9A06A6-82D7-1948-AB9F-A9657B67C71A}"/>
              </a:ext>
            </a:extLst>
          </p:cNvPr>
          <p:cNvSpPr>
            <a:spLocks noGrp="1"/>
          </p:cNvSpPr>
          <p:nvPr>
            <p:ph idx="1"/>
          </p:nvPr>
        </p:nvSpPr>
        <p:spPr/>
        <p:txBody>
          <a:bodyPr/>
          <a:lstStyle/>
          <a:p>
            <a:pPr algn="just"/>
            <a:r>
              <a:rPr lang="pl-PL" b="1" dirty="0"/>
              <a:t>Postanowienie o przekazaniu sprawy do sądu właściwego lub innego trybu,</a:t>
            </a:r>
          </a:p>
          <a:p>
            <a:pPr algn="just"/>
            <a:r>
              <a:rPr lang="pl-PL" b="1" dirty="0"/>
              <a:t>Odrzucenie pozwu,</a:t>
            </a:r>
          </a:p>
          <a:p>
            <a:pPr algn="just"/>
            <a:r>
              <a:rPr lang="pl-PL" b="1" dirty="0"/>
              <a:t>Zawieszenie postępowania,</a:t>
            </a:r>
          </a:p>
          <a:p>
            <a:pPr algn="just"/>
            <a:r>
              <a:rPr lang="pl-PL" b="1" dirty="0"/>
              <a:t>Nakaz zapłaty</a:t>
            </a:r>
          </a:p>
        </p:txBody>
      </p:sp>
    </p:spTree>
    <p:extLst>
      <p:ext uri="{BB962C8B-B14F-4D97-AF65-F5344CB8AC3E}">
        <p14:creationId xmlns:p14="http://schemas.microsoft.com/office/powerpoint/2010/main" xmlns="" val="2521680703"/>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5E9EE974-6E79-5343-A752-1E04CD9CB96C}"/>
              </a:ext>
            </a:extLst>
          </p:cNvPr>
          <p:cNvSpPr>
            <a:spLocks noGrp="1"/>
          </p:cNvSpPr>
          <p:nvPr>
            <p:ph type="title"/>
          </p:nvPr>
        </p:nvSpPr>
        <p:spPr/>
        <p:txBody>
          <a:bodyPr>
            <a:normAutofit fontScale="90000"/>
          </a:bodyPr>
          <a:lstStyle/>
          <a:p>
            <a:r>
              <a:rPr lang="pl-PL" sz="3200" b="1" dirty="0"/>
              <a:t>Art. 205</a:t>
            </a:r>
            <a:r>
              <a:rPr lang="pl-PL" sz="3200" b="1" baseline="30000" dirty="0"/>
              <a:t>5</a:t>
            </a:r>
            <a:r>
              <a:rPr lang="pl-PL" sz="3200" b="1" dirty="0"/>
              <a:t> § 1, 2 i 3 przebieg posiedzenia przygotowawczego </a:t>
            </a:r>
            <a:r>
              <a:rPr lang="pl-PL" sz="3200" dirty="0"/>
              <a:t/>
            </a:r>
            <a:br>
              <a:rPr lang="pl-PL" sz="3200" dirty="0"/>
            </a:br>
            <a:endParaRPr lang="pl-PL" sz="3200" dirty="0"/>
          </a:p>
        </p:txBody>
      </p:sp>
      <p:sp>
        <p:nvSpPr>
          <p:cNvPr id="3" name="Symbol zastępczy zawartości 2">
            <a:extLst>
              <a:ext uri="{FF2B5EF4-FFF2-40B4-BE49-F238E27FC236}">
                <a16:creationId xmlns:a16="http://schemas.microsoft.com/office/drawing/2014/main" xmlns="" id="{6882966B-1568-2349-9AA7-259DECF3F69B}"/>
              </a:ext>
            </a:extLst>
          </p:cNvPr>
          <p:cNvSpPr>
            <a:spLocks noGrp="1"/>
          </p:cNvSpPr>
          <p:nvPr>
            <p:ph idx="1"/>
          </p:nvPr>
        </p:nvSpPr>
        <p:spPr/>
        <p:txBody>
          <a:bodyPr>
            <a:normAutofit fontScale="70000" lnSpcReduction="20000"/>
          </a:bodyPr>
          <a:lstStyle/>
          <a:p>
            <a:pPr algn="just" fontAlgn="ctr"/>
            <a:r>
              <a:rPr lang="pl-PL" b="1" dirty="0"/>
              <a:t>Posiedzenie przygotowawcze służy rozwiązaniu sporu </a:t>
            </a:r>
            <a:r>
              <a:rPr lang="pl-PL" b="1" u="sng" dirty="0"/>
              <a:t>bez potrzeby prowadzenia dalszych posiedzeń, zwłaszcza rozprawy. </a:t>
            </a:r>
            <a:r>
              <a:rPr lang="pl-PL" b="1" dirty="0"/>
              <a:t>Jeżeli nie uda się rozwiązać sporu, na posiedzeniu przygotowawczym sporządza się z udziałem stron </a:t>
            </a:r>
            <a:r>
              <a:rPr lang="pl-PL" b="1" u="sng" dirty="0"/>
              <a:t>plan rozprawy. </a:t>
            </a:r>
          </a:p>
          <a:p>
            <a:pPr algn="just" fontAlgn="ctr"/>
            <a:r>
              <a:rPr lang="pl-PL" b="1" dirty="0"/>
              <a:t>Posiedzenie przygotowawcze odbywa się według </a:t>
            </a:r>
            <a:r>
              <a:rPr lang="pl-PL" b="1" u="sng" dirty="0"/>
              <a:t>przepisów o posiedzeniu niejawnym. </a:t>
            </a:r>
            <a:r>
              <a:rPr lang="pl-PL" b="1" dirty="0"/>
              <a:t>W toku posiedzenia przygotowawczego zachowanie szczegółowych przepisów postępowania </a:t>
            </a:r>
            <a:r>
              <a:rPr lang="pl-PL" b="1" u="sng" dirty="0"/>
              <a:t>nie jest konieczne, </a:t>
            </a:r>
            <a:r>
              <a:rPr lang="pl-PL" b="1" dirty="0"/>
              <a:t>jeżeli przyczyni się to do osiągnięcia celów tego posiedzenia. </a:t>
            </a:r>
          </a:p>
          <a:p>
            <a:pPr algn="just" fontAlgn="ctr"/>
            <a:r>
              <a:rPr lang="pl-PL" b="1" dirty="0"/>
              <a:t>Do udziału w posiedzeniu przygotowawczym są</a:t>
            </a:r>
            <a:r>
              <a:rPr lang="pl-PL" b="1" u="sng" dirty="0"/>
              <a:t> obowiązani </a:t>
            </a:r>
            <a:r>
              <a:rPr lang="pl-PL" b="1" dirty="0"/>
              <a:t>strony i ich pełnomocnicy. Przewodniczący </a:t>
            </a:r>
            <a:r>
              <a:rPr lang="pl-PL" b="1" u="sng" dirty="0"/>
              <a:t>może zwolnić stronę </a:t>
            </a:r>
            <a:r>
              <a:rPr lang="pl-PL" b="1" dirty="0"/>
              <a:t>od obowiązku stawienia się na posiedzenie przygotowawcze, jeżeli z okoliczności sprawy wynika, że udział pełnomocnika będzie wystarczający.</a:t>
            </a:r>
          </a:p>
          <a:p>
            <a:endParaRPr lang="pl-PL" dirty="0"/>
          </a:p>
        </p:txBody>
      </p:sp>
    </p:spTree>
    <p:extLst>
      <p:ext uri="{BB962C8B-B14F-4D97-AF65-F5344CB8AC3E}">
        <p14:creationId xmlns:p14="http://schemas.microsoft.com/office/powerpoint/2010/main" xmlns="" val="1631312738"/>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0372ED72-81D3-4B44-9C86-23559BF2B0E6}"/>
              </a:ext>
            </a:extLst>
          </p:cNvPr>
          <p:cNvSpPr>
            <a:spLocks noGrp="1"/>
          </p:cNvSpPr>
          <p:nvPr>
            <p:ph type="title"/>
          </p:nvPr>
        </p:nvSpPr>
        <p:spPr/>
        <p:txBody>
          <a:bodyPr>
            <a:normAutofit/>
          </a:bodyPr>
          <a:lstStyle/>
          <a:p>
            <a:r>
              <a:rPr lang="pl-PL" sz="3200" b="1" dirty="0"/>
              <a:t>Art. 152 § 1 – 4 posiedzenia</a:t>
            </a:r>
            <a:endParaRPr lang="pl-PL" sz="3200" dirty="0"/>
          </a:p>
        </p:txBody>
      </p:sp>
      <p:sp>
        <p:nvSpPr>
          <p:cNvPr id="3" name="Symbol zastępczy zawartości 2">
            <a:extLst>
              <a:ext uri="{FF2B5EF4-FFF2-40B4-BE49-F238E27FC236}">
                <a16:creationId xmlns:a16="http://schemas.microsoft.com/office/drawing/2014/main" xmlns="" id="{3BBA37CB-93C4-6D42-A9FB-AF9F9EB9E071}"/>
              </a:ext>
            </a:extLst>
          </p:cNvPr>
          <p:cNvSpPr>
            <a:spLocks noGrp="1"/>
          </p:cNvSpPr>
          <p:nvPr>
            <p:ph idx="1"/>
          </p:nvPr>
        </p:nvSpPr>
        <p:spPr/>
        <p:txBody>
          <a:bodyPr>
            <a:normAutofit fontScale="85000" lnSpcReduction="20000"/>
          </a:bodyPr>
          <a:lstStyle/>
          <a:p>
            <a:pPr algn="just"/>
            <a:r>
              <a:rPr lang="pl-PL" b="1" dirty="0"/>
              <a:t>Na posiedzenia jawne wstęp na salę sądową mają tylko osoby nieuzbrojone i pełnoletnie. Wymóg pełnoletności nie dotyczy stron, interwenientów ubocznych, ich przedstawicieli ustawowych i pełnomocników oraz osób wezwanych. </a:t>
            </a:r>
          </a:p>
          <a:p>
            <a:pPr algn="just"/>
            <a:r>
              <a:rPr lang="pl-PL" b="1" dirty="0"/>
              <a:t>Przewodniczący może zezwolić na obecność na posiedzeniu jawnym osobom małoletnim oraz osobom obowiązanym do noszenia broni. </a:t>
            </a:r>
          </a:p>
          <a:p>
            <a:pPr algn="just"/>
            <a:r>
              <a:rPr lang="pl-PL" b="1" u="sng" dirty="0"/>
              <a:t>Na posiedzenia niejawne mają wstęp tylko osoby wezwane. </a:t>
            </a:r>
          </a:p>
          <a:p>
            <a:pPr algn="just"/>
            <a:r>
              <a:rPr lang="pl-PL" b="1" dirty="0"/>
              <a:t>Przy czynnościach sądu nie mogą być obecne osoby w stanie nielicującym z powagą sądu.</a:t>
            </a:r>
          </a:p>
          <a:p>
            <a:endParaRPr lang="pl-PL" dirty="0"/>
          </a:p>
        </p:txBody>
      </p:sp>
    </p:spTree>
    <p:extLst>
      <p:ext uri="{BB962C8B-B14F-4D97-AF65-F5344CB8AC3E}">
        <p14:creationId xmlns:p14="http://schemas.microsoft.com/office/powerpoint/2010/main" xmlns="" val="31005270"/>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B9948520-4D4F-C54D-A6E5-403778459D99}"/>
              </a:ext>
            </a:extLst>
          </p:cNvPr>
          <p:cNvSpPr>
            <a:spLocks noGrp="1"/>
          </p:cNvSpPr>
          <p:nvPr>
            <p:ph type="title"/>
          </p:nvPr>
        </p:nvSpPr>
        <p:spPr/>
        <p:txBody>
          <a:bodyPr>
            <a:normAutofit/>
          </a:bodyPr>
          <a:lstStyle/>
          <a:p>
            <a:r>
              <a:rPr lang="pl-PL" sz="3200" b="1" dirty="0"/>
              <a:t>Art. 205</a:t>
            </a:r>
            <a:r>
              <a:rPr lang="pl-PL" sz="3200" b="1" baseline="30000" dirty="0"/>
              <a:t>5</a:t>
            </a:r>
            <a:r>
              <a:rPr lang="pl-PL" sz="3200" b="1" dirty="0"/>
              <a:t> § 4 i 5 przebieg posiedzenia przygotowawczego</a:t>
            </a:r>
            <a:endParaRPr lang="pl-PL" sz="3200" dirty="0"/>
          </a:p>
        </p:txBody>
      </p:sp>
      <p:sp>
        <p:nvSpPr>
          <p:cNvPr id="3" name="Symbol zastępczy zawartości 2">
            <a:extLst>
              <a:ext uri="{FF2B5EF4-FFF2-40B4-BE49-F238E27FC236}">
                <a16:creationId xmlns:a16="http://schemas.microsoft.com/office/drawing/2014/main" xmlns="" id="{E2D57A9C-42BA-B947-888E-8567C501BBBC}"/>
              </a:ext>
            </a:extLst>
          </p:cNvPr>
          <p:cNvSpPr>
            <a:spLocks noGrp="1"/>
          </p:cNvSpPr>
          <p:nvPr>
            <p:ph idx="1"/>
          </p:nvPr>
        </p:nvSpPr>
        <p:spPr/>
        <p:txBody>
          <a:bodyPr>
            <a:normAutofit fontScale="62500" lnSpcReduction="20000"/>
          </a:bodyPr>
          <a:lstStyle/>
          <a:p>
            <a:pPr algn="just"/>
            <a:r>
              <a:rPr lang="pl-PL" b="1" dirty="0"/>
              <a:t>Przed rozpoczęciem posiedzenia przygotowawczego </a:t>
            </a:r>
            <a:r>
              <a:rPr lang="pl-PL" b="1" u="sng" dirty="0"/>
              <a:t>powód może wnieść o jego przeprowadzenie bez swego udziału</a:t>
            </a:r>
            <a:r>
              <a:rPr lang="pl-PL" b="1" dirty="0"/>
              <a:t>. </a:t>
            </a:r>
            <a:r>
              <a:rPr lang="pl-PL" b="1" u="sng" dirty="0"/>
              <a:t>Wniosek nie podlega cofnięciu, a zastrzeżenie warunku lub terminu uważa się za nieistniejące. </a:t>
            </a:r>
            <a:r>
              <a:rPr lang="pl-PL" b="1" dirty="0"/>
              <a:t>W takim przypadku niestawiennictwo powoda lub jego pełnomocnika na posiedzeniu przygotowawczym </a:t>
            </a:r>
            <a:r>
              <a:rPr lang="pl-PL" b="1" u="sng" dirty="0"/>
              <a:t>nie prowadzi do umorzenia postępowania, </a:t>
            </a:r>
            <a:r>
              <a:rPr lang="pl-PL" b="1" dirty="0"/>
              <a:t>plan rozprawy sporządza się bez udziału powoda, a ustalenia zawarte w planie rozprawy wiążą powoda w dalszym toku postępowania. </a:t>
            </a:r>
          </a:p>
          <a:p>
            <a:pPr algn="just" fontAlgn="ctr"/>
            <a:r>
              <a:rPr lang="pl-PL" b="1" dirty="0"/>
              <a:t>Jeżeli powód </a:t>
            </a:r>
            <a:r>
              <a:rPr lang="pl-PL" b="1" u="sng" dirty="0"/>
              <a:t>bez usprawiedliwienia </a:t>
            </a:r>
            <a:r>
              <a:rPr lang="pl-PL" b="1" dirty="0"/>
              <a:t>nie stawi się na posiedzenie przygotowawcze, </a:t>
            </a:r>
            <a:r>
              <a:rPr lang="pl-PL" b="1" u="sng" dirty="0"/>
              <a:t>sąd umarza postępowanie, </a:t>
            </a:r>
            <a:r>
              <a:rPr lang="pl-PL" b="1" dirty="0"/>
              <a:t>rozstrzygając o kosztach jak przy cofnięciu pozwu, chyba że sprzeciwi się temu obecny na tym posiedzeniu pozwany. Jeżeli powód w terminie </a:t>
            </a:r>
            <a:r>
              <a:rPr lang="pl-PL" b="1" u="sng" dirty="0"/>
              <a:t>tygodnia od dnia doręczenia </a:t>
            </a:r>
            <a:r>
              <a:rPr lang="pl-PL" b="1" dirty="0"/>
              <a:t>mu postanowienia o umorzeniu postępowania usprawiedliwi swe niestawiennictwo, sąd uchyli to postanowienie i nada sprawie właściwy bieg. Przepisu tego nie stosuje się w przypadku </a:t>
            </a:r>
            <a:r>
              <a:rPr lang="pl-PL" b="1" u="sng" dirty="0"/>
              <a:t>kolejnego nieusprawiedliwionego niestawiennictwa.</a:t>
            </a:r>
          </a:p>
          <a:p>
            <a:endParaRPr lang="pl-PL" dirty="0"/>
          </a:p>
        </p:txBody>
      </p:sp>
    </p:spTree>
    <p:extLst>
      <p:ext uri="{BB962C8B-B14F-4D97-AF65-F5344CB8AC3E}">
        <p14:creationId xmlns:p14="http://schemas.microsoft.com/office/powerpoint/2010/main" xmlns="" val="1514995568"/>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DAE63971-0D3B-2142-B820-282A76F55953}"/>
              </a:ext>
            </a:extLst>
          </p:cNvPr>
          <p:cNvSpPr>
            <a:spLocks noGrp="1"/>
          </p:cNvSpPr>
          <p:nvPr>
            <p:ph type="title"/>
          </p:nvPr>
        </p:nvSpPr>
        <p:spPr/>
        <p:txBody>
          <a:bodyPr>
            <a:normAutofit fontScale="90000"/>
          </a:bodyPr>
          <a:lstStyle/>
          <a:p>
            <a:r>
              <a:rPr lang="pl-PL" sz="3200" b="1" dirty="0"/>
              <a:t/>
            </a:r>
            <a:br>
              <a:rPr lang="pl-PL" sz="3200" b="1" dirty="0"/>
            </a:br>
            <a:r>
              <a:rPr lang="pl-PL" sz="3200" b="1" dirty="0"/>
              <a:t>Art. 177 zawieszenie fakultatywne z urzędu] </a:t>
            </a:r>
            <a:r>
              <a:rPr lang="pl-PL" sz="3200" dirty="0"/>
              <a:t/>
            </a:r>
            <a:br>
              <a:rPr lang="pl-PL" sz="3200" dirty="0"/>
            </a:br>
            <a:r>
              <a:rPr lang="pl-PL" dirty="0"/>
              <a:t/>
            </a:r>
            <a:br>
              <a:rPr lang="pl-PL" dirty="0"/>
            </a:br>
            <a:endParaRPr lang="pl-PL" sz="3200" dirty="0"/>
          </a:p>
        </p:txBody>
      </p:sp>
      <p:sp>
        <p:nvSpPr>
          <p:cNvPr id="3" name="Symbol zastępczy zawartości 2">
            <a:extLst>
              <a:ext uri="{FF2B5EF4-FFF2-40B4-BE49-F238E27FC236}">
                <a16:creationId xmlns:a16="http://schemas.microsoft.com/office/drawing/2014/main" xmlns="" id="{ACD7D8B0-FDE7-EC46-A68C-40B2B53C0C5D}"/>
              </a:ext>
            </a:extLst>
          </p:cNvPr>
          <p:cNvSpPr>
            <a:spLocks noGrp="1"/>
          </p:cNvSpPr>
          <p:nvPr>
            <p:ph idx="1"/>
          </p:nvPr>
        </p:nvSpPr>
        <p:spPr/>
        <p:txBody>
          <a:bodyPr>
            <a:normAutofit/>
          </a:bodyPr>
          <a:lstStyle/>
          <a:p>
            <a:pPr marL="0" indent="0" algn="just" fontAlgn="ctr">
              <a:buNone/>
            </a:pPr>
            <a:r>
              <a:rPr lang="pl-PL" b="1" dirty="0"/>
              <a:t>§ 1. Sąd może zawiesić postępowanie z urzędu:</a:t>
            </a:r>
          </a:p>
          <a:p>
            <a:pPr marL="0" indent="0" algn="just" fontAlgn="ctr">
              <a:buNone/>
            </a:pPr>
            <a:endParaRPr lang="pl-PL" b="1" dirty="0"/>
          </a:p>
          <a:p>
            <a:pPr marL="0" indent="0" algn="just" fontAlgn="ctr">
              <a:buNone/>
            </a:pPr>
            <a:r>
              <a:rPr lang="pl-PL" b="1" dirty="0"/>
              <a:t>5) w razie niestawiennictwa obu stron na rozprawie, jeżeli ustawa nie stanowi inaczej, oraz w razie niestawiennictwa powoda, gdy powód nie żądał rozpoznania sprawy w jego nieobecności, a pozwany nie zgłosił wniosku o rozpoznanie sprawy;</a:t>
            </a:r>
          </a:p>
          <a:p>
            <a:endParaRPr lang="pl-PL" dirty="0"/>
          </a:p>
        </p:txBody>
      </p:sp>
    </p:spTree>
    <p:extLst>
      <p:ext uri="{BB962C8B-B14F-4D97-AF65-F5344CB8AC3E}">
        <p14:creationId xmlns:p14="http://schemas.microsoft.com/office/powerpoint/2010/main" xmlns="" val="2033392651"/>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4635CDDD-E959-5F41-8DD0-38B550738C42}"/>
              </a:ext>
            </a:extLst>
          </p:cNvPr>
          <p:cNvSpPr>
            <a:spLocks noGrp="1"/>
          </p:cNvSpPr>
          <p:nvPr>
            <p:ph type="title"/>
          </p:nvPr>
        </p:nvSpPr>
        <p:spPr/>
        <p:txBody>
          <a:bodyPr>
            <a:normAutofit/>
          </a:bodyPr>
          <a:lstStyle/>
          <a:p>
            <a:r>
              <a:rPr lang="pl-PL" sz="3200" b="1" dirty="0"/>
              <a:t>Art. 359 § 1 k.p.c.</a:t>
            </a:r>
          </a:p>
        </p:txBody>
      </p:sp>
      <p:sp>
        <p:nvSpPr>
          <p:cNvPr id="3" name="Symbol zastępczy zawartości 2">
            <a:extLst>
              <a:ext uri="{FF2B5EF4-FFF2-40B4-BE49-F238E27FC236}">
                <a16:creationId xmlns:a16="http://schemas.microsoft.com/office/drawing/2014/main" xmlns="" id="{F43D14DA-E0E1-0045-80F7-74F7CFDAD2C6}"/>
              </a:ext>
            </a:extLst>
          </p:cNvPr>
          <p:cNvSpPr>
            <a:spLocks noGrp="1"/>
          </p:cNvSpPr>
          <p:nvPr>
            <p:ph idx="1"/>
          </p:nvPr>
        </p:nvSpPr>
        <p:spPr/>
        <p:txBody>
          <a:bodyPr/>
          <a:lstStyle/>
          <a:p>
            <a:pPr marL="0" indent="0" algn="just">
              <a:buNone/>
            </a:pPr>
            <a:r>
              <a:rPr lang="pl-PL" b="1" dirty="0"/>
              <a:t>Postanowienia niekończące postępowania w sprawie mogą być uchylane i zmieniane wskutek zmiany okoliczności sprawy, chociażby były zaskarżone, a nawet prawomocne.</a:t>
            </a:r>
          </a:p>
        </p:txBody>
      </p:sp>
    </p:spTree>
    <p:extLst>
      <p:ext uri="{BB962C8B-B14F-4D97-AF65-F5344CB8AC3E}">
        <p14:creationId xmlns:p14="http://schemas.microsoft.com/office/powerpoint/2010/main" xmlns="" val="1949166169"/>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0397102E-0087-D541-9EAC-DA958BD27E19}"/>
              </a:ext>
            </a:extLst>
          </p:cNvPr>
          <p:cNvSpPr>
            <a:spLocks noGrp="1"/>
          </p:cNvSpPr>
          <p:nvPr>
            <p:ph type="title"/>
          </p:nvPr>
        </p:nvSpPr>
        <p:spPr/>
        <p:txBody>
          <a:bodyPr>
            <a:normAutofit/>
          </a:bodyPr>
          <a:lstStyle/>
          <a:p>
            <a:r>
              <a:rPr lang="pl-PL" sz="3200" b="1" dirty="0"/>
              <a:t>Art. 394 § 1 zażalenie na umorzenie </a:t>
            </a:r>
            <a:br>
              <a:rPr lang="pl-PL" sz="3200" b="1" dirty="0"/>
            </a:br>
            <a:endParaRPr lang="pl-PL" sz="3200" dirty="0"/>
          </a:p>
        </p:txBody>
      </p:sp>
      <p:sp>
        <p:nvSpPr>
          <p:cNvPr id="3" name="Symbol zastępczy zawartości 2">
            <a:extLst>
              <a:ext uri="{FF2B5EF4-FFF2-40B4-BE49-F238E27FC236}">
                <a16:creationId xmlns:a16="http://schemas.microsoft.com/office/drawing/2014/main" xmlns="" id="{D50EDF96-DE2E-E344-9A46-F94C0D8B061A}"/>
              </a:ext>
            </a:extLst>
          </p:cNvPr>
          <p:cNvSpPr>
            <a:spLocks noGrp="1"/>
          </p:cNvSpPr>
          <p:nvPr>
            <p:ph idx="1"/>
          </p:nvPr>
        </p:nvSpPr>
        <p:spPr/>
        <p:txBody>
          <a:bodyPr/>
          <a:lstStyle/>
          <a:p>
            <a:pPr marL="0" indent="0" algn="just">
              <a:buNone/>
            </a:pPr>
            <a:r>
              <a:rPr lang="pl-PL" b="1" dirty="0"/>
              <a:t>Zażalenie do sądu drugiej instancji przysługuje na postanowienia sądu pierwszej instancji kończące postępowanie…</a:t>
            </a:r>
          </a:p>
          <a:p>
            <a:endParaRPr lang="pl-PL" dirty="0"/>
          </a:p>
        </p:txBody>
      </p:sp>
    </p:spTree>
    <p:extLst>
      <p:ext uri="{BB962C8B-B14F-4D97-AF65-F5344CB8AC3E}">
        <p14:creationId xmlns:p14="http://schemas.microsoft.com/office/powerpoint/2010/main" xmlns="" val="3206482948"/>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5A2D9FF8-4808-1542-9036-E0D533048AA1}"/>
              </a:ext>
            </a:extLst>
          </p:cNvPr>
          <p:cNvSpPr>
            <a:spLocks noGrp="1"/>
          </p:cNvSpPr>
          <p:nvPr>
            <p:ph type="title"/>
          </p:nvPr>
        </p:nvSpPr>
        <p:spPr/>
        <p:txBody>
          <a:bodyPr>
            <a:normAutofit/>
          </a:bodyPr>
          <a:lstStyle/>
          <a:p>
            <a:r>
              <a:rPr lang="pl-PL" sz="3200" b="1" dirty="0"/>
              <a:t>Art. 205</a:t>
            </a:r>
            <a:r>
              <a:rPr lang="pl-PL" sz="3200" b="1" baseline="30000" dirty="0"/>
              <a:t>5</a:t>
            </a:r>
            <a:r>
              <a:rPr lang="pl-PL" sz="3200" b="1" dirty="0"/>
              <a:t> § 6 i 7 przebieg posiedzenia przygotowawczego</a:t>
            </a:r>
            <a:endParaRPr lang="pl-PL" sz="3200" dirty="0"/>
          </a:p>
        </p:txBody>
      </p:sp>
      <p:sp>
        <p:nvSpPr>
          <p:cNvPr id="3" name="Symbol zastępczy zawartości 2">
            <a:extLst>
              <a:ext uri="{FF2B5EF4-FFF2-40B4-BE49-F238E27FC236}">
                <a16:creationId xmlns:a16="http://schemas.microsoft.com/office/drawing/2014/main" xmlns="" id="{2378A3EC-C194-1C49-A849-DD2BA4FF4261}"/>
              </a:ext>
            </a:extLst>
          </p:cNvPr>
          <p:cNvSpPr>
            <a:spLocks noGrp="1"/>
          </p:cNvSpPr>
          <p:nvPr>
            <p:ph idx="1"/>
          </p:nvPr>
        </p:nvSpPr>
        <p:spPr/>
        <p:txBody>
          <a:bodyPr>
            <a:normAutofit fontScale="85000" lnSpcReduction="20000"/>
          </a:bodyPr>
          <a:lstStyle/>
          <a:p>
            <a:pPr algn="just"/>
            <a:r>
              <a:rPr lang="pl-PL" b="1" dirty="0"/>
              <a:t>Jeżeli </a:t>
            </a:r>
            <a:r>
              <a:rPr lang="pl-PL" b="1" u="sng" dirty="0"/>
              <a:t>pozwany nie stawi się </a:t>
            </a:r>
            <a:r>
              <a:rPr lang="pl-PL" b="1" dirty="0"/>
              <a:t>na posiedzenie przygotowawcze, plan rozprawy sporządza się bez jego udziału. Ustalenia zawarte w planie rozprawy </a:t>
            </a:r>
            <a:r>
              <a:rPr lang="pl-PL" b="1" u="sng" dirty="0"/>
              <a:t>wiążą pozwanego </a:t>
            </a:r>
            <a:r>
              <a:rPr lang="pl-PL" b="1" dirty="0"/>
              <a:t>w dalszym toku postępowania. W przypadku nieusprawiedliwionego niestawiennictwa przepis art. 103 § 3 stosuje się. </a:t>
            </a:r>
          </a:p>
          <a:p>
            <a:pPr algn="just" fontAlgn="ctr"/>
            <a:r>
              <a:rPr lang="pl-PL" b="1" dirty="0"/>
              <a:t>Jeżeli </a:t>
            </a:r>
            <a:r>
              <a:rPr lang="pl-PL" b="1" u="sng" dirty="0"/>
              <a:t>strona, </a:t>
            </a:r>
            <a:r>
              <a:rPr lang="pl-PL" b="1" dirty="0"/>
              <a:t>która stawiła się na posiedzenie przygotowawcze, nie bierze w nim udziału, plan rozprawy sporządza się bez jej udziału. Ustalenia zawarte w planie rozprawy wiążą tę stronę w dalszym toku postępowania. Przepis art. 103 § 3 stosuje się odpowiednio.</a:t>
            </a:r>
          </a:p>
          <a:p>
            <a:endParaRPr lang="pl-PL" dirty="0"/>
          </a:p>
        </p:txBody>
      </p:sp>
    </p:spTree>
    <p:extLst>
      <p:ext uri="{BB962C8B-B14F-4D97-AF65-F5344CB8AC3E}">
        <p14:creationId xmlns:p14="http://schemas.microsoft.com/office/powerpoint/2010/main" xmlns="" val="3360064343"/>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784B46B9-5C29-794B-B3DF-A9911F40D60F}"/>
              </a:ext>
            </a:extLst>
          </p:cNvPr>
          <p:cNvSpPr>
            <a:spLocks noGrp="1"/>
          </p:cNvSpPr>
          <p:nvPr>
            <p:ph type="title"/>
          </p:nvPr>
        </p:nvSpPr>
        <p:spPr/>
        <p:txBody>
          <a:bodyPr>
            <a:normAutofit/>
          </a:bodyPr>
          <a:lstStyle/>
          <a:p>
            <a:r>
              <a:rPr lang="pl-PL" sz="3200" b="1" dirty="0"/>
              <a:t>Art. 133 § 3 doręczenia pełnomocnikowi</a:t>
            </a:r>
          </a:p>
        </p:txBody>
      </p:sp>
      <p:sp>
        <p:nvSpPr>
          <p:cNvPr id="3" name="Symbol zastępczy zawartości 2">
            <a:extLst>
              <a:ext uri="{FF2B5EF4-FFF2-40B4-BE49-F238E27FC236}">
                <a16:creationId xmlns:a16="http://schemas.microsoft.com/office/drawing/2014/main" xmlns="" id="{0C86B3F5-0DF8-1340-9EDC-A6B95F71ABFA}"/>
              </a:ext>
            </a:extLst>
          </p:cNvPr>
          <p:cNvSpPr>
            <a:spLocks noGrp="1"/>
          </p:cNvSpPr>
          <p:nvPr>
            <p:ph idx="1"/>
          </p:nvPr>
        </p:nvSpPr>
        <p:spPr/>
        <p:txBody>
          <a:bodyPr/>
          <a:lstStyle/>
          <a:p>
            <a:pPr marL="0" indent="0" algn="just">
              <a:buNone/>
            </a:pPr>
            <a:r>
              <a:rPr lang="pl-PL" b="1" dirty="0"/>
              <a:t>Jeżeli ustanowiono pełnomocnika procesowego lub osobę upoważnioną do odbioru pism sądowych, doręczenia należy dokonać tym osobom.</a:t>
            </a:r>
          </a:p>
        </p:txBody>
      </p:sp>
    </p:spTree>
    <p:extLst>
      <p:ext uri="{BB962C8B-B14F-4D97-AF65-F5344CB8AC3E}">
        <p14:creationId xmlns:p14="http://schemas.microsoft.com/office/powerpoint/2010/main" xmlns="" val="222305878"/>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D8BDF22D-529B-C145-8337-D5E799B383D2}"/>
              </a:ext>
            </a:extLst>
          </p:cNvPr>
          <p:cNvSpPr>
            <a:spLocks noGrp="1"/>
          </p:cNvSpPr>
          <p:nvPr>
            <p:ph type="title"/>
          </p:nvPr>
        </p:nvSpPr>
        <p:spPr/>
        <p:txBody>
          <a:bodyPr>
            <a:normAutofit/>
          </a:bodyPr>
          <a:lstStyle/>
          <a:p>
            <a:r>
              <a:rPr lang="pl-PL" sz="3200" b="1" dirty="0"/>
              <a:t>Art. 103 § 3 skutki niestawiennictwa</a:t>
            </a:r>
            <a:endParaRPr lang="pl-PL" sz="3200" dirty="0"/>
          </a:p>
        </p:txBody>
      </p:sp>
      <p:sp>
        <p:nvSpPr>
          <p:cNvPr id="3" name="Symbol zastępczy zawartości 2">
            <a:extLst>
              <a:ext uri="{FF2B5EF4-FFF2-40B4-BE49-F238E27FC236}">
                <a16:creationId xmlns:a16="http://schemas.microsoft.com/office/drawing/2014/main" xmlns="" id="{482DB2C5-C094-1244-BF5E-0E4FF0E96A9C}"/>
              </a:ext>
            </a:extLst>
          </p:cNvPr>
          <p:cNvSpPr>
            <a:spLocks noGrp="1"/>
          </p:cNvSpPr>
          <p:nvPr>
            <p:ph idx="1"/>
          </p:nvPr>
        </p:nvSpPr>
        <p:spPr/>
        <p:txBody>
          <a:bodyPr>
            <a:normAutofit fontScale="77500" lnSpcReduction="20000"/>
          </a:bodyPr>
          <a:lstStyle/>
          <a:p>
            <a:pPr marL="0" indent="0" algn="just">
              <a:buNone/>
            </a:pPr>
            <a:r>
              <a:rPr lang="pl-PL" b="1" dirty="0"/>
              <a:t/>
            </a:r>
            <a:br>
              <a:rPr lang="pl-PL" b="1" dirty="0"/>
            </a:br>
            <a:r>
              <a:rPr lang="pl-PL" b="1" dirty="0"/>
              <a:t> </a:t>
            </a:r>
            <a:endParaRPr lang="pl-PL" dirty="0"/>
          </a:p>
          <a:p>
            <a:pPr marL="0" indent="0" algn="just" fontAlgn="ctr">
              <a:buNone/>
            </a:pPr>
            <a:r>
              <a:rPr lang="pl-PL" b="1" dirty="0"/>
              <a:t>Jeżeli strona: </a:t>
            </a:r>
          </a:p>
          <a:p>
            <a:pPr marL="0" indent="0" algn="just" fontAlgn="ctr">
              <a:buNone/>
            </a:pPr>
            <a:r>
              <a:rPr lang="pl-PL" b="1" dirty="0"/>
              <a:t>1) pomimo wezwania do osobistego stawiennictwa nie stawiła się w celu udziału w czynności sądu i nie usprawiedliwiła swego niestawiennictwa, </a:t>
            </a:r>
          </a:p>
          <a:p>
            <a:pPr marL="0" indent="0" algn="just" fontAlgn="ctr">
              <a:buNone/>
            </a:pPr>
            <a:r>
              <a:rPr lang="pl-PL" b="1" dirty="0"/>
              <a:t>2) w toku postępowania bez usprawiedliwienia nie stawiła się na posiedzenie mediacyjne pomimo wcześniejszego wyrażenia zgody na mediację </a:t>
            </a:r>
          </a:p>
          <a:p>
            <a:pPr marL="0" indent="0" algn="just" fontAlgn="ctr">
              <a:buNone/>
            </a:pPr>
            <a:r>
              <a:rPr lang="pl-PL" b="1" dirty="0"/>
              <a:t>- </a:t>
            </a:r>
            <a:r>
              <a:rPr lang="pl-PL" b="1" u="sng" dirty="0"/>
              <a:t>sąd może, </a:t>
            </a:r>
            <a:r>
              <a:rPr lang="pl-PL" b="1" dirty="0"/>
              <a:t>niezależnie od wyniku sprawy, włożyć na tę stronę obowiązek zwrotu kosztów </a:t>
            </a:r>
            <a:r>
              <a:rPr lang="pl-PL" b="1" u="sng" dirty="0"/>
              <a:t>w części wyższej, </a:t>
            </a:r>
            <a:r>
              <a:rPr lang="pl-PL" b="1" dirty="0"/>
              <a:t>niż nakazywałby to wynik sprawy, a nawet </a:t>
            </a:r>
            <a:r>
              <a:rPr lang="pl-PL" b="1" u="sng" dirty="0"/>
              <a:t>zwrotu kosztów w całości.</a:t>
            </a:r>
          </a:p>
          <a:p>
            <a:endParaRPr lang="pl-PL" dirty="0"/>
          </a:p>
        </p:txBody>
      </p:sp>
    </p:spTree>
    <p:extLst>
      <p:ext uri="{BB962C8B-B14F-4D97-AF65-F5344CB8AC3E}">
        <p14:creationId xmlns:p14="http://schemas.microsoft.com/office/powerpoint/2010/main" xmlns="" val="2071447145"/>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10E2FF5E-C2FF-EF42-AF46-DA152C096E23}"/>
              </a:ext>
            </a:extLst>
          </p:cNvPr>
          <p:cNvSpPr>
            <a:spLocks noGrp="1"/>
          </p:cNvSpPr>
          <p:nvPr>
            <p:ph type="title"/>
          </p:nvPr>
        </p:nvSpPr>
        <p:spPr/>
        <p:txBody>
          <a:bodyPr>
            <a:normAutofit/>
          </a:bodyPr>
          <a:lstStyle/>
          <a:p>
            <a:r>
              <a:rPr lang="pl-PL" sz="3200" b="1" dirty="0"/>
              <a:t>Kto jeszcze uczestnikiem tego postępowania</a:t>
            </a:r>
          </a:p>
        </p:txBody>
      </p:sp>
      <p:sp>
        <p:nvSpPr>
          <p:cNvPr id="3" name="Symbol zastępczy zawartości 2">
            <a:extLst>
              <a:ext uri="{FF2B5EF4-FFF2-40B4-BE49-F238E27FC236}">
                <a16:creationId xmlns:a16="http://schemas.microsoft.com/office/drawing/2014/main" xmlns="" id="{11B672A1-2A64-C344-9BDA-78AA3ACB65C2}"/>
              </a:ext>
            </a:extLst>
          </p:cNvPr>
          <p:cNvSpPr>
            <a:spLocks noGrp="1"/>
          </p:cNvSpPr>
          <p:nvPr>
            <p:ph idx="1"/>
          </p:nvPr>
        </p:nvSpPr>
        <p:spPr/>
        <p:txBody>
          <a:bodyPr>
            <a:normAutofit fontScale="92500" lnSpcReduction="20000"/>
          </a:bodyPr>
          <a:lstStyle/>
          <a:p>
            <a:r>
              <a:rPr lang="pl-PL" b="1" dirty="0"/>
              <a:t>Art. 60 prokurator</a:t>
            </a:r>
          </a:p>
          <a:p>
            <a:r>
              <a:rPr lang="pl-PL" b="1" dirty="0"/>
              <a:t>Art. 61 organizacje pozarządowe</a:t>
            </a:r>
          </a:p>
          <a:p>
            <a:r>
              <a:rPr lang="pl-PL" b="1" dirty="0"/>
              <a:t>Art. 63</a:t>
            </a:r>
            <a:r>
              <a:rPr lang="pl-PL" b="1" baseline="30000" dirty="0"/>
              <a:t>1</a:t>
            </a:r>
            <a:r>
              <a:rPr lang="pl-PL" b="1" dirty="0"/>
              <a:t> inspektor pracy</a:t>
            </a:r>
          </a:p>
          <a:p>
            <a:r>
              <a:rPr lang="pl-PL" b="1" dirty="0"/>
              <a:t>Art. 63</a:t>
            </a:r>
            <a:r>
              <a:rPr lang="pl-PL" b="1" baseline="30000" dirty="0"/>
              <a:t>3</a:t>
            </a:r>
            <a:r>
              <a:rPr lang="pl-PL" b="1" dirty="0"/>
              <a:t> powiatowy rzecznik konsumentów</a:t>
            </a:r>
          </a:p>
          <a:p>
            <a:r>
              <a:rPr lang="pl-PL" b="1" dirty="0"/>
              <a:t>Art. 63</a:t>
            </a:r>
            <a:r>
              <a:rPr lang="pl-PL" b="1" baseline="30000" dirty="0"/>
              <a:t>5</a:t>
            </a:r>
            <a:r>
              <a:rPr lang="pl-PL" b="1" dirty="0"/>
              <a:t> przedstawienie poglądu</a:t>
            </a:r>
          </a:p>
          <a:p>
            <a:r>
              <a:rPr lang="pl-PL" b="1" dirty="0"/>
              <a:t>Art. 72 współuczestnicy</a:t>
            </a:r>
          </a:p>
          <a:p>
            <a:r>
              <a:rPr lang="pl-PL" b="1" dirty="0"/>
              <a:t>Art. 75 interwenienci: główny uboczny</a:t>
            </a:r>
          </a:p>
          <a:p>
            <a:pPr algn="just"/>
            <a:r>
              <a:rPr lang="pl-PL" b="1" dirty="0"/>
              <a:t>Art. 84 przypozwanie</a:t>
            </a:r>
          </a:p>
          <a:p>
            <a:pPr algn="just"/>
            <a:r>
              <a:rPr lang="pl-PL" b="1" dirty="0"/>
              <a:t>Art. 216</a:t>
            </a:r>
            <a:r>
              <a:rPr lang="pl-PL" b="1" baseline="30000" dirty="0"/>
              <a:t>1</a:t>
            </a:r>
            <a:r>
              <a:rPr lang="pl-PL" b="1" dirty="0"/>
              <a:t> wysłuchanie dziecka </a:t>
            </a:r>
          </a:p>
        </p:txBody>
      </p:sp>
    </p:spTree>
    <p:extLst>
      <p:ext uri="{BB962C8B-B14F-4D97-AF65-F5344CB8AC3E}">
        <p14:creationId xmlns:p14="http://schemas.microsoft.com/office/powerpoint/2010/main" xmlns="" val="2162095229"/>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0F0F4DEA-6AD6-F64D-8BFA-4F9B3354DBEC}"/>
              </a:ext>
            </a:extLst>
          </p:cNvPr>
          <p:cNvSpPr>
            <a:spLocks noGrp="1"/>
          </p:cNvSpPr>
          <p:nvPr>
            <p:ph type="title"/>
          </p:nvPr>
        </p:nvSpPr>
        <p:spPr/>
        <p:txBody>
          <a:bodyPr>
            <a:normAutofit fontScale="90000"/>
          </a:bodyPr>
          <a:lstStyle/>
          <a:p>
            <a:r>
              <a:rPr lang="pl-PL" sz="3200" b="1" dirty="0"/>
              <a:t>Art. 205</a:t>
            </a:r>
            <a:r>
              <a:rPr lang="pl-PL" sz="3200" b="1" baseline="30000" dirty="0"/>
              <a:t>6</a:t>
            </a:r>
            <a:r>
              <a:rPr lang="pl-PL" sz="3200" b="1" dirty="0"/>
              <a:t> § 1 i 2 ustalenia w trakcie posiedzenia, ugoda </a:t>
            </a:r>
            <a:r>
              <a:rPr lang="pl-PL" sz="3200" dirty="0"/>
              <a:t/>
            </a:r>
            <a:br>
              <a:rPr lang="pl-PL" sz="3200" dirty="0"/>
            </a:br>
            <a:endParaRPr lang="pl-PL" sz="3200" dirty="0"/>
          </a:p>
        </p:txBody>
      </p:sp>
      <p:sp>
        <p:nvSpPr>
          <p:cNvPr id="3" name="Symbol zastępczy zawartości 2">
            <a:extLst>
              <a:ext uri="{FF2B5EF4-FFF2-40B4-BE49-F238E27FC236}">
                <a16:creationId xmlns:a16="http://schemas.microsoft.com/office/drawing/2014/main" xmlns="" id="{044DC402-AEA3-3745-8CA8-5C60D4F38D40}"/>
              </a:ext>
            </a:extLst>
          </p:cNvPr>
          <p:cNvSpPr>
            <a:spLocks noGrp="1"/>
          </p:cNvSpPr>
          <p:nvPr>
            <p:ph idx="1"/>
          </p:nvPr>
        </p:nvSpPr>
        <p:spPr/>
        <p:txBody>
          <a:bodyPr>
            <a:normAutofit fontScale="85000" lnSpcReduction="20000"/>
          </a:bodyPr>
          <a:lstStyle/>
          <a:p>
            <a:pPr algn="just" fontAlgn="ctr"/>
            <a:r>
              <a:rPr lang="pl-PL" b="1" dirty="0"/>
              <a:t>Na posiedzeniu przygotowawczym przewodniczący ustala ze stronami przedmiot sporu i wyjaśnia stanowiska stron, także w zakresie </a:t>
            </a:r>
            <a:r>
              <a:rPr lang="pl-PL" b="1" u="sng" dirty="0"/>
              <a:t>prawnych aspektów sporu. </a:t>
            </a:r>
          </a:p>
          <a:p>
            <a:pPr algn="just" fontAlgn="ctr"/>
            <a:r>
              <a:rPr lang="pl-PL" b="1" dirty="0"/>
              <a:t>Przewodniczący</a:t>
            </a:r>
            <a:r>
              <a:rPr lang="pl-PL" b="1" u="sng" dirty="0"/>
              <a:t> powinien </a:t>
            </a:r>
            <a:r>
              <a:rPr lang="pl-PL" b="1" dirty="0"/>
              <a:t>skłaniać strony do pojednania oraz dążyć do ugodowego rozwiązania sporu, w szczególności w drodze mediacji. W tym celu przewodniczący może poszukiwać ze stronami ugodowych sposobów rozwiązania sporu, wspierać je w formułowaniu propozycji ugodowych oraz </a:t>
            </a:r>
            <a:r>
              <a:rPr lang="pl-PL" b="1" u="sng" dirty="0"/>
              <a:t>wskazywać sposoby i skutki rozwiązania sporu, w tym skutki finansowe.</a:t>
            </a:r>
          </a:p>
          <a:p>
            <a:endParaRPr lang="pl-PL" dirty="0"/>
          </a:p>
        </p:txBody>
      </p:sp>
    </p:spTree>
    <p:extLst>
      <p:ext uri="{BB962C8B-B14F-4D97-AF65-F5344CB8AC3E}">
        <p14:creationId xmlns:p14="http://schemas.microsoft.com/office/powerpoint/2010/main" xmlns="" val="1692233819"/>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F1101A3E-7177-C34E-B75A-95E530F95800}"/>
              </a:ext>
            </a:extLst>
          </p:cNvPr>
          <p:cNvSpPr>
            <a:spLocks noGrp="1"/>
          </p:cNvSpPr>
          <p:nvPr>
            <p:ph type="title"/>
          </p:nvPr>
        </p:nvSpPr>
        <p:spPr/>
        <p:txBody>
          <a:bodyPr>
            <a:normAutofit/>
          </a:bodyPr>
          <a:lstStyle/>
          <a:p>
            <a:r>
              <a:rPr lang="pl-PL" sz="3200" b="1" dirty="0"/>
              <a:t>Art. 49 § 1 i 2 wyłączenie sędziego na wniosek</a:t>
            </a:r>
            <a:br>
              <a:rPr lang="pl-PL" sz="3200" b="1" dirty="0"/>
            </a:br>
            <a:endParaRPr lang="pl-PL" sz="3200" b="1" dirty="0"/>
          </a:p>
        </p:txBody>
      </p:sp>
      <p:sp>
        <p:nvSpPr>
          <p:cNvPr id="3" name="Symbol zastępczy zawartości 2">
            <a:extLst>
              <a:ext uri="{FF2B5EF4-FFF2-40B4-BE49-F238E27FC236}">
                <a16:creationId xmlns:a16="http://schemas.microsoft.com/office/drawing/2014/main" xmlns="" id="{A5E0DC78-D26F-CA4A-9F33-6F1B1277050F}"/>
              </a:ext>
            </a:extLst>
          </p:cNvPr>
          <p:cNvSpPr>
            <a:spLocks noGrp="1"/>
          </p:cNvSpPr>
          <p:nvPr>
            <p:ph idx="1"/>
          </p:nvPr>
        </p:nvSpPr>
        <p:spPr/>
        <p:txBody>
          <a:bodyPr>
            <a:normAutofit fontScale="92500" lnSpcReduction="10000"/>
          </a:bodyPr>
          <a:lstStyle/>
          <a:p>
            <a:pPr algn="just"/>
            <a:r>
              <a:rPr lang="pl-PL" b="1" dirty="0"/>
              <a:t>Niezależnie od przyczyn wymienionych w art. 48, sąd wyłącza sędziego na jego żądanie lub na wniosek strony, jeżeli istnieje okoliczność tego rodzaju, że mogłaby wywołać uzasadnioną wątpliwość co do bezstronności sędziego w danej sprawie. </a:t>
            </a:r>
          </a:p>
          <a:p>
            <a:pPr algn="just"/>
            <a:r>
              <a:rPr lang="pl-PL" b="1" dirty="0"/>
              <a:t>Za okoliczność, o której mowa w § 1, nie uważa się wyrażenia przez sędziego poglądu co do </a:t>
            </a:r>
            <a:r>
              <a:rPr lang="pl-PL" b="1" u="sng" dirty="0"/>
              <a:t>prawa i faktów </a:t>
            </a:r>
            <a:r>
              <a:rPr lang="pl-PL" b="1" dirty="0"/>
              <a:t>przy wyjaśnianiu stronom czynności sądu lub nakłanianiu do ugody.</a:t>
            </a:r>
          </a:p>
          <a:p>
            <a:endParaRPr lang="pl-PL" dirty="0"/>
          </a:p>
        </p:txBody>
      </p:sp>
    </p:spTree>
    <p:extLst>
      <p:ext uri="{BB962C8B-B14F-4D97-AF65-F5344CB8AC3E}">
        <p14:creationId xmlns:p14="http://schemas.microsoft.com/office/powerpoint/2010/main" xmlns="" val="1879263436"/>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4DFB73FB-1CEA-574F-BB57-A8689E0FCC65}"/>
              </a:ext>
            </a:extLst>
          </p:cNvPr>
          <p:cNvSpPr>
            <a:spLocks noGrp="1"/>
          </p:cNvSpPr>
          <p:nvPr>
            <p:ph type="title"/>
          </p:nvPr>
        </p:nvSpPr>
        <p:spPr/>
        <p:txBody>
          <a:bodyPr>
            <a:normAutofit/>
          </a:bodyPr>
          <a:lstStyle/>
          <a:p>
            <a:r>
              <a:rPr lang="pl-PL" sz="3200" b="1" dirty="0"/>
              <a:t>Obowiązki lojalnościowe</a:t>
            </a:r>
          </a:p>
        </p:txBody>
      </p:sp>
      <p:sp>
        <p:nvSpPr>
          <p:cNvPr id="3" name="Symbol zastępczy zawartości 2">
            <a:extLst>
              <a:ext uri="{FF2B5EF4-FFF2-40B4-BE49-F238E27FC236}">
                <a16:creationId xmlns:a16="http://schemas.microsoft.com/office/drawing/2014/main" xmlns="" id="{6CB8BA8D-3F73-B143-B696-0A080D6FF795}"/>
              </a:ext>
            </a:extLst>
          </p:cNvPr>
          <p:cNvSpPr>
            <a:spLocks noGrp="1"/>
          </p:cNvSpPr>
          <p:nvPr>
            <p:ph idx="1"/>
          </p:nvPr>
        </p:nvSpPr>
        <p:spPr/>
        <p:txBody>
          <a:bodyPr>
            <a:normAutofit fontScale="92500" lnSpcReduction="20000"/>
          </a:bodyPr>
          <a:lstStyle/>
          <a:p>
            <a:pPr marL="0" indent="0" algn="just">
              <a:buNone/>
            </a:pPr>
            <a:r>
              <a:rPr lang="pl-PL" b="1" dirty="0"/>
              <a:t>Art. 156</a:t>
            </a:r>
            <a:r>
              <a:rPr lang="pl-PL" b="1" baseline="30000" dirty="0"/>
              <a:t>1</a:t>
            </a:r>
            <a:r>
              <a:rPr lang="pl-PL" b="1" dirty="0"/>
              <a:t> Pouczenie o prawdopodobnym wyniku sprawy </a:t>
            </a:r>
          </a:p>
          <a:p>
            <a:pPr marL="0" indent="0" algn="just">
              <a:buNone/>
            </a:pPr>
            <a:r>
              <a:rPr lang="pl-PL" b="1" dirty="0"/>
              <a:t>W miarę potrzeby na posiedzeniu przewodniczący może pouczyć strony o prawdopodobnym wyniku sprawy w świetle zgłoszonych do tej chwili twierdzeń i dowodów. </a:t>
            </a:r>
          </a:p>
          <a:p>
            <a:pPr marL="0" indent="0" algn="just" fontAlgn="ctr">
              <a:buNone/>
            </a:pPr>
            <a:r>
              <a:rPr lang="pl-PL" b="1" dirty="0"/>
              <a:t>Art. 156</a:t>
            </a:r>
            <a:r>
              <a:rPr lang="pl-PL" b="1" baseline="30000" dirty="0"/>
              <a:t>2</a:t>
            </a:r>
            <a:r>
              <a:rPr lang="pl-PL" b="1" dirty="0"/>
              <a:t> Zmiana podstawy prawnej</a:t>
            </a:r>
          </a:p>
          <a:p>
            <a:pPr marL="0" indent="0" algn="just" fontAlgn="ctr">
              <a:buNone/>
            </a:pPr>
            <a:r>
              <a:rPr lang="pl-PL" b="1" dirty="0"/>
              <a:t>Jeżeli w toku posiedzenia okaże się, że o żądaniu lub wniosku strony można rozstrzygnąć na innej podstawie prawnej, niż przez nią wskazana, uprzedza się o tym strony obecne na posiedzeniu.</a:t>
            </a:r>
          </a:p>
          <a:p>
            <a:pPr algn="ctr"/>
            <a:endParaRPr lang="pl-PL" dirty="0"/>
          </a:p>
        </p:txBody>
      </p:sp>
    </p:spTree>
    <p:extLst>
      <p:ext uri="{BB962C8B-B14F-4D97-AF65-F5344CB8AC3E}">
        <p14:creationId xmlns:p14="http://schemas.microsoft.com/office/powerpoint/2010/main" xmlns="" val="1795498323"/>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DA65F526-1ADC-7A43-872D-00BBC453216D}"/>
              </a:ext>
            </a:extLst>
          </p:cNvPr>
          <p:cNvSpPr>
            <a:spLocks noGrp="1"/>
          </p:cNvSpPr>
          <p:nvPr>
            <p:ph type="title"/>
          </p:nvPr>
        </p:nvSpPr>
        <p:spPr/>
        <p:txBody>
          <a:bodyPr>
            <a:normAutofit fontScale="90000"/>
          </a:bodyPr>
          <a:lstStyle/>
          <a:p>
            <a:r>
              <a:rPr lang="pl-PL" sz="3200" b="1" dirty="0"/>
              <a:t>Art. 205</a:t>
            </a:r>
            <a:r>
              <a:rPr lang="pl-PL" sz="3200" b="1" baseline="30000" dirty="0"/>
              <a:t>7</a:t>
            </a:r>
            <a:r>
              <a:rPr lang="pl-PL" sz="3200" b="1" dirty="0"/>
              <a:t> § 1, 2, 3 i 4 skierowanie do mediacji, ugoda,  odroczenie posiedzenia </a:t>
            </a:r>
            <a:r>
              <a:rPr lang="pl-PL" sz="3200" dirty="0"/>
              <a:t/>
            </a:r>
            <a:br>
              <a:rPr lang="pl-PL" sz="3200" dirty="0"/>
            </a:br>
            <a:endParaRPr lang="pl-PL" sz="3200" dirty="0"/>
          </a:p>
        </p:txBody>
      </p:sp>
      <p:sp>
        <p:nvSpPr>
          <p:cNvPr id="3" name="Symbol zastępczy zawartości 2">
            <a:extLst>
              <a:ext uri="{FF2B5EF4-FFF2-40B4-BE49-F238E27FC236}">
                <a16:creationId xmlns:a16="http://schemas.microsoft.com/office/drawing/2014/main" xmlns="" id="{94C88E85-8DC4-044E-A9B8-F9CD45702769}"/>
              </a:ext>
            </a:extLst>
          </p:cNvPr>
          <p:cNvSpPr>
            <a:spLocks noGrp="1"/>
          </p:cNvSpPr>
          <p:nvPr>
            <p:ph idx="1"/>
          </p:nvPr>
        </p:nvSpPr>
        <p:spPr/>
        <p:txBody>
          <a:bodyPr>
            <a:normAutofit fontScale="70000" lnSpcReduction="20000"/>
          </a:bodyPr>
          <a:lstStyle/>
          <a:p>
            <a:pPr algn="just" fontAlgn="ctr"/>
            <a:r>
              <a:rPr lang="pl-PL" b="1" dirty="0"/>
              <a:t>Jeżeli na posiedzeniu przygotowawczym sąd skierował strony do mediacji, </a:t>
            </a:r>
            <a:r>
              <a:rPr lang="pl-PL" b="1" u="sng" dirty="0"/>
              <a:t>posiedzenie odracza się do czasu zakończenia mediacji. </a:t>
            </a:r>
          </a:p>
          <a:p>
            <a:pPr algn="just" fontAlgn="ctr"/>
            <a:r>
              <a:rPr lang="pl-PL" b="1" dirty="0"/>
              <a:t>W razie potrzeby, zwłaszcza gdy istnieją widoki ugodowego rozwiązania sporu lub gdy zajdzie potrzeba wyjaśnienia okoliczności istotnych dla rozstrzygnięcia sprawy albo w przypadku </a:t>
            </a:r>
            <a:r>
              <a:rPr lang="pl-PL" b="1" u="sng" dirty="0"/>
              <a:t>usprawiedliwionego niestawiennictwa strony, </a:t>
            </a:r>
            <a:r>
              <a:rPr lang="pl-PL" b="1" dirty="0"/>
              <a:t>a także na zgodny wniosek stron, </a:t>
            </a:r>
            <a:r>
              <a:rPr lang="pl-PL" b="1" u="sng" dirty="0"/>
              <a:t>posiedzenie przygotowawcze można odroczyć na czas oznaczony, nie dłuższy niż trzy miesiące. </a:t>
            </a:r>
          </a:p>
          <a:p>
            <a:pPr algn="just" fontAlgn="ctr"/>
            <a:r>
              <a:rPr lang="pl-PL" b="1" dirty="0"/>
              <a:t>Na zgodny wniosek stron posiedzenie przygotowawcze można </a:t>
            </a:r>
            <a:r>
              <a:rPr lang="pl-PL" b="1" u="sng" dirty="0"/>
              <a:t>odroczyć po raz drugi </a:t>
            </a:r>
            <a:r>
              <a:rPr lang="pl-PL" b="1" dirty="0"/>
              <a:t>- na czas oznaczony, nie dłuższy niż trzy miesiące. </a:t>
            </a:r>
          </a:p>
          <a:p>
            <a:pPr algn="just" fontAlgn="ctr"/>
            <a:r>
              <a:rPr lang="pl-PL" b="1" dirty="0"/>
              <a:t>Poza przypadkami, o których mowa w § 1-3, odraczanie posiedzenia przygotowawczego </a:t>
            </a:r>
            <a:r>
              <a:rPr lang="pl-PL" b="1" u="sng" dirty="0"/>
              <a:t>jest niedopuszczalne.</a:t>
            </a:r>
          </a:p>
          <a:p>
            <a:endParaRPr lang="pl-PL" dirty="0"/>
          </a:p>
        </p:txBody>
      </p:sp>
    </p:spTree>
    <p:extLst>
      <p:ext uri="{BB962C8B-B14F-4D97-AF65-F5344CB8AC3E}">
        <p14:creationId xmlns:p14="http://schemas.microsoft.com/office/powerpoint/2010/main" xmlns="" val="1911295212"/>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50E9BACE-F8B8-3744-B4BC-F13E8EF1CDF3}"/>
              </a:ext>
            </a:extLst>
          </p:cNvPr>
          <p:cNvSpPr>
            <a:spLocks noGrp="1"/>
          </p:cNvSpPr>
          <p:nvPr>
            <p:ph type="title"/>
          </p:nvPr>
        </p:nvSpPr>
        <p:spPr/>
        <p:txBody>
          <a:bodyPr>
            <a:normAutofit/>
          </a:bodyPr>
          <a:lstStyle/>
          <a:p>
            <a:r>
              <a:rPr lang="pl-PL" sz="3200" b="1" dirty="0"/>
              <a:t>Art. 214</a:t>
            </a:r>
            <a:r>
              <a:rPr lang="pl-PL" sz="3200" dirty="0"/>
              <a:t> </a:t>
            </a:r>
            <a:r>
              <a:rPr lang="pl-PL" sz="3200" b="1" dirty="0"/>
              <a:t>§ 1 Art. 215 Odroczenie rozprawy </a:t>
            </a:r>
            <a:r>
              <a:rPr lang="pl-PL" sz="3200" dirty="0"/>
              <a:t/>
            </a:r>
            <a:br>
              <a:rPr lang="pl-PL" sz="3200" dirty="0"/>
            </a:br>
            <a:endParaRPr lang="pl-PL" sz="3200" dirty="0"/>
          </a:p>
        </p:txBody>
      </p:sp>
      <p:sp>
        <p:nvSpPr>
          <p:cNvPr id="3" name="Symbol zastępczy zawartości 2">
            <a:extLst>
              <a:ext uri="{FF2B5EF4-FFF2-40B4-BE49-F238E27FC236}">
                <a16:creationId xmlns:a16="http://schemas.microsoft.com/office/drawing/2014/main" xmlns="" id="{6F3E822D-EF36-C64C-BE19-9DA13126B41C}"/>
              </a:ext>
            </a:extLst>
          </p:cNvPr>
          <p:cNvSpPr>
            <a:spLocks noGrp="1"/>
          </p:cNvSpPr>
          <p:nvPr>
            <p:ph idx="1"/>
          </p:nvPr>
        </p:nvSpPr>
        <p:spPr/>
        <p:txBody>
          <a:bodyPr>
            <a:normAutofit fontScale="92500" lnSpcReduction="20000"/>
          </a:bodyPr>
          <a:lstStyle/>
          <a:p>
            <a:pPr algn="just"/>
            <a:r>
              <a:rPr lang="pl-PL" b="1" dirty="0"/>
              <a:t>Rozprawa ulega odroczeniu, jeżeli sąd stwierdzi nieprawidłowość w doręczeniu wezwania albo jeżeli nieobecność strony jest wywołana nadzwyczajnym wydarzeniem lub inną znaną sądowi przeszkodą, której nie można przezwyciężyć.</a:t>
            </a:r>
          </a:p>
          <a:p>
            <a:pPr algn="just"/>
            <a:r>
              <a:rPr lang="pl-PL" b="1" dirty="0"/>
              <a:t>Rozprawa ulega odroczeniu, jeżeli sąd postanowi wezwać do wzięcia udziału w sprawie lub zawiadomić o toczącym się procesie osoby, które dotychczas w postępowaniu nie występowały w charakterze powodów lub pozwanych.</a:t>
            </a:r>
          </a:p>
          <a:p>
            <a:endParaRPr lang="pl-PL" dirty="0"/>
          </a:p>
        </p:txBody>
      </p:sp>
    </p:spTree>
    <p:extLst>
      <p:ext uri="{BB962C8B-B14F-4D97-AF65-F5344CB8AC3E}">
        <p14:creationId xmlns:p14="http://schemas.microsoft.com/office/powerpoint/2010/main" xmlns="" val="2318663974"/>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098B4836-AC79-5143-96E8-2AA4BA797804}"/>
              </a:ext>
            </a:extLst>
          </p:cNvPr>
          <p:cNvSpPr>
            <a:spLocks noGrp="1"/>
          </p:cNvSpPr>
          <p:nvPr>
            <p:ph type="title"/>
          </p:nvPr>
        </p:nvSpPr>
        <p:spPr/>
        <p:txBody>
          <a:bodyPr>
            <a:normAutofit fontScale="90000"/>
          </a:bodyPr>
          <a:lstStyle/>
          <a:p>
            <a:r>
              <a:rPr lang="pl-PL" sz="3200" b="1" dirty="0"/>
              <a:t>Art. 205</a:t>
            </a:r>
            <a:r>
              <a:rPr lang="pl-PL" sz="3200" b="1" baseline="30000" dirty="0"/>
              <a:t>8</a:t>
            </a:r>
            <a:r>
              <a:rPr lang="pl-PL" sz="3200" b="1" dirty="0"/>
              <a:t> § 1 i 2 protokół z przebiegu posiedzenia </a:t>
            </a:r>
            <a:r>
              <a:rPr lang="pl-PL" sz="3200" dirty="0"/>
              <a:t/>
            </a:r>
            <a:br>
              <a:rPr lang="pl-PL" sz="3200" dirty="0"/>
            </a:br>
            <a:endParaRPr lang="pl-PL" sz="3200" dirty="0"/>
          </a:p>
        </p:txBody>
      </p:sp>
      <p:sp>
        <p:nvSpPr>
          <p:cNvPr id="3" name="Symbol zastępczy zawartości 2">
            <a:extLst>
              <a:ext uri="{FF2B5EF4-FFF2-40B4-BE49-F238E27FC236}">
                <a16:creationId xmlns:a16="http://schemas.microsoft.com/office/drawing/2014/main" xmlns="" id="{54633592-F4A4-B942-B7F4-4ED914B10301}"/>
              </a:ext>
            </a:extLst>
          </p:cNvPr>
          <p:cNvSpPr>
            <a:spLocks noGrp="1"/>
          </p:cNvSpPr>
          <p:nvPr>
            <p:ph idx="1"/>
          </p:nvPr>
        </p:nvSpPr>
        <p:spPr/>
        <p:txBody>
          <a:bodyPr>
            <a:normAutofit fontScale="77500" lnSpcReduction="20000"/>
          </a:bodyPr>
          <a:lstStyle/>
          <a:p>
            <a:pPr algn="just" fontAlgn="ctr"/>
            <a:r>
              <a:rPr lang="pl-PL" b="1" u="sng" dirty="0"/>
              <a:t>Z przebiegu posiedzenia przygotowawczego protokół sporządza się pisemnie. </a:t>
            </a:r>
            <a:r>
              <a:rPr lang="pl-PL" b="1" dirty="0"/>
              <a:t>W protokole tym nie zamieszcza się oświadczeń stron złożonych w ramach prób ugodowego rozwiązania sporu; przepis art. 183</a:t>
            </a:r>
            <a:r>
              <a:rPr lang="pl-PL" b="1" baseline="30000" dirty="0"/>
              <a:t>4</a:t>
            </a:r>
            <a:r>
              <a:rPr lang="pl-PL" b="1" dirty="0"/>
              <a:t> § 3 stosuje się odpowiednio. Przewodniczący może również odstąpić od zamieszczenia innych wzmianek, jeżeli może to ułatwić rozwiązanie sporu bez rozprawy. Przebieg posiedzenia przygotowawczego w części obejmującej próbę ugodowego rozwiązania sporu </a:t>
            </a:r>
            <a:r>
              <a:rPr lang="pl-PL" b="1" u="sng" dirty="0"/>
              <a:t>nie podlega utrwaleniu w sposób przewidziany w art. 9</a:t>
            </a:r>
            <a:r>
              <a:rPr lang="pl-PL" b="1" u="sng" baseline="30000" dirty="0"/>
              <a:t>1</a:t>
            </a:r>
            <a:r>
              <a:rPr lang="pl-PL" b="1" u="sng" dirty="0"/>
              <a:t>. </a:t>
            </a:r>
          </a:p>
          <a:p>
            <a:pPr algn="just" fontAlgn="ctr"/>
            <a:r>
              <a:rPr lang="pl-PL" b="1" dirty="0"/>
              <a:t>Jeżeli zawarto ugodę, jej osnowę wciąga się do protokołu albo zamieszcza w odrębnym dokumencie, podpisanym przez strony, stanowiącym załącznik do protokołu.</a:t>
            </a:r>
          </a:p>
          <a:p>
            <a:pPr algn="just" fontAlgn="ctr"/>
            <a:r>
              <a:rPr lang="pl-PL" b="1" dirty="0"/>
              <a:t>Art. 162 zastrzeżenie</a:t>
            </a:r>
          </a:p>
          <a:p>
            <a:pPr marL="0" indent="0">
              <a:buNone/>
            </a:pPr>
            <a:endParaRPr lang="pl-PL" dirty="0"/>
          </a:p>
        </p:txBody>
      </p:sp>
    </p:spTree>
    <p:extLst>
      <p:ext uri="{BB962C8B-B14F-4D97-AF65-F5344CB8AC3E}">
        <p14:creationId xmlns:p14="http://schemas.microsoft.com/office/powerpoint/2010/main" xmlns="" val="3671068176"/>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0AB6424B-910C-7840-B99C-74CD4D85D11D}"/>
              </a:ext>
            </a:extLst>
          </p:cNvPr>
          <p:cNvSpPr>
            <a:spLocks noGrp="1"/>
          </p:cNvSpPr>
          <p:nvPr>
            <p:ph type="title"/>
          </p:nvPr>
        </p:nvSpPr>
        <p:spPr/>
        <p:txBody>
          <a:bodyPr>
            <a:normAutofit/>
          </a:bodyPr>
          <a:lstStyle/>
          <a:p>
            <a:r>
              <a:rPr lang="pl-PL" sz="3200" b="1" dirty="0"/>
              <a:t>Art. 9</a:t>
            </a:r>
            <a:r>
              <a:rPr lang="pl-PL" sz="3200" b="1" baseline="30000" dirty="0"/>
              <a:t>1</a:t>
            </a:r>
            <a:r>
              <a:rPr lang="pl-PL" sz="3200" b="1" dirty="0"/>
              <a:t> § 1, 2 i 3 utrwalenie przebiegu posiedzenia</a:t>
            </a:r>
            <a:endParaRPr lang="pl-PL" sz="3200" dirty="0"/>
          </a:p>
        </p:txBody>
      </p:sp>
      <p:sp>
        <p:nvSpPr>
          <p:cNvPr id="3" name="Symbol zastępczy zawartości 2">
            <a:extLst>
              <a:ext uri="{FF2B5EF4-FFF2-40B4-BE49-F238E27FC236}">
                <a16:creationId xmlns:a16="http://schemas.microsoft.com/office/drawing/2014/main" xmlns="" id="{CC91F926-D367-114B-8AFC-98A8325F0C45}"/>
              </a:ext>
            </a:extLst>
          </p:cNvPr>
          <p:cNvSpPr>
            <a:spLocks noGrp="1"/>
          </p:cNvSpPr>
          <p:nvPr>
            <p:ph idx="1"/>
          </p:nvPr>
        </p:nvSpPr>
        <p:spPr/>
        <p:txBody>
          <a:bodyPr>
            <a:normAutofit fontScale="77500" lnSpcReduction="20000"/>
          </a:bodyPr>
          <a:lstStyle/>
          <a:p>
            <a:pPr algn="just"/>
            <a:r>
              <a:rPr lang="pl-PL" b="1" dirty="0"/>
              <a:t>Nie jest wymagane zezwolenie sądu na utrwalanie przez strony lub uczestników postępowania przebiegu posiedzeń i innych czynności sądowych, przy których są obecni, za pomocą urządzenia </a:t>
            </a:r>
            <a:r>
              <a:rPr lang="pl-PL" b="1" u="sng" dirty="0"/>
              <a:t>rejestrującego dźwięk</a:t>
            </a:r>
            <a:r>
              <a:rPr lang="pl-PL" b="1" dirty="0"/>
              <a:t>. </a:t>
            </a:r>
          </a:p>
          <a:p>
            <a:pPr algn="just" fontAlgn="ctr"/>
            <a:r>
              <a:rPr lang="pl-PL" b="1" dirty="0"/>
              <a:t>Strony i uczestnicy postępowania </a:t>
            </a:r>
            <a:r>
              <a:rPr lang="pl-PL" b="1" u="sng" dirty="0"/>
              <a:t>uprzedzają sąd </a:t>
            </a:r>
            <a:r>
              <a:rPr lang="pl-PL" b="1" dirty="0"/>
              <a:t>o zamiarze utrwalenia przebiegu posiedzenia lub innej czynności sądowej za pomocą urządzenia rejestrującego dźwięk. </a:t>
            </a:r>
          </a:p>
          <a:p>
            <a:pPr algn="just" fontAlgn="ctr"/>
            <a:r>
              <a:rPr lang="pl-PL" b="1" dirty="0"/>
              <a:t>Sąd </a:t>
            </a:r>
            <a:r>
              <a:rPr lang="pl-PL" b="1" u="sng" dirty="0"/>
              <a:t>zakazuje</a:t>
            </a:r>
            <a:r>
              <a:rPr lang="pl-PL" b="1" dirty="0"/>
              <a:t> stronie lub uczestnikowi postępowania utrwalenia przebiegu posiedzenia lub innej czynności sądowej za pomocą urządzenia rejestrującego dźwięk, jeżeli posiedzenie lub jego część odbywa się przy drzwiach zamkniętych lub sprzeciwia się temu wzgląd na prawidłowość postępowania.</a:t>
            </a:r>
          </a:p>
          <a:p>
            <a:endParaRPr lang="pl-PL" dirty="0"/>
          </a:p>
        </p:txBody>
      </p:sp>
    </p:spTree>
    <p:extLst>
      <p:ext uri="{BB962C8B-B14F-4D97-AF65-F5344CB8AC3E}">
        <p14:creationId xmlns:p14="http://schemas.microsoft.com/office/powerpoint/2010/main" xmlns="" val="3434171306"/>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598A4F36-35F0-7749-A59F-19D9A54ECCA8}"/>
              </a:ext>
            </a:extLst>
          </p:cNvPr>
          <p:cNvSpPr>
            <a:spLocks noGrp="1"/>
          </p:cNvSpPr>
          <p:nvPr>
            <p:ph type="title"/>
          </p:nvPr>
        </p:nvSpPr>
        <p:spPr/>
        <p:txBody>
          <a:bodyPr>
            <a:normAutofit/>
          </a:bodyPr>
          <a:lstStyle/>
          <a:p>
            <a:r>
              <a:rPr lang="pl-PL" sz="3200" b="1" dirty="0"/>
              <a:t>Art. 183</a:t>
            </a:r>
            <a:r>
              <a:rPr lang="pl-PL" sz="3200" b="1" baseline="30000" dirty="0"/>
              <a:t>4</a:t>
            </a:r>
            <a:r>
              <a:rPr lang="pl-PL" sz="3200" b="1" dirty="0"/>
              <a:t> § 3 powoływanie się na propozycje ugodowe</a:t>
            </a:r>
          </a:p>
        </p:txBody>
      </p:sp>
      <p:sp>
        <p:nvSpPr>
          <p:cNvPr id="3" name="Symbol zastępczy zawartości 2">
            <a:extLst>
              <a:ext uri="{FF2B5EF4-FFF2-40B4-BE49-F238E27FC236}">
                <a16:creationId xmlns:a16="http://schemas.microsoft.com/office/drawing/2014/main" xmlns="" id="{E8C88913-F98D-BE43-A6A0-FBE94258D194}"/>
              </a:ext>
            </a:extLst>
          </p:cNvPr>
          <p:cNvSpPr>
            <a:spLocks noGrp="1"/>
          </p:cNvSpPr>
          <p:nvPr>
            <p:ph idx="1"/>
          </p:nvPr>
        </p:nvSpPr>
        <p:spPr/>
        <p:txBody>
          <a:bodyPr>
            <a:normAutofit/>
          </a:bodyPr>
          <a:lstStyle/>
          <a:p>
            <a:pPr marL="0" indent="0" algn="just">
              <a:buNone/>
            </a:pPr>
            <a:r>
              <a:rPr lang="pl-PL" b="1" u="sng" dirty="0"/>
              <a:t>Bezskuteczne</a:t>
            </a:r>
            <a:r>
              <a:rPr lang="pl-PL" b="1" dirty="0"/>
              <a:t> jest powoływanie się w toku postępowania przed sądem lub sądem polubownym na propozycje ugodowe, propozycje wzajemnych ustępstw lub inne oświadczenia składane w postępowaniu mediacyjnym.</a:t>
            </a:r>
          </a:p>
          <a:p>
            <a:endParaRPr lang="pl-PL" dirty="0"/>
          </a:p>
        </p:txBody>
      </p:sp>
    </p:spTree>
    <p:extLst>
      <p:ext uri="{BB962C8B-B14F-4D97-AF65-F5344CB8AC3E}">
        <p14:creationId xmlns:p14="http://schemas.microsoft.com/office/powerpoint/2010/main" xmlns="" val="3552040712"/>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51C0A1D2-A92F-344E-895E-D5EF01B993A3}"/>
              </a:ext>
            </a:extLst>
          </p:cNvPr>
          <p:cNvSpPr>
            <a:spLocks noGrp="1"/>
          </p:cNvSpPr>
          <p:nvPr>
            <p:ph type="title"/>
          </p:nvPr>
        </p:nvSpPr>
        <p:spPr/>
        <p:txBody>
          <a:bodyPr>
            <a:normAutofit/>
          </a:bodyPr>
          <a:lstStyle/>
          <a:p>
            <a:r>
              <a:rPr lang="pl-PL" sz="3200" b="1" dirty="0"/>
              <a:t>Art. 205</a:t>
            </a:r>
            <a:r>
              <a:rPr lang="pl-PL" sz="3200" b="1" baseline="30000" dirty="0"/>
              <a:t>9</a:t>
            </a:r>
            <a:r>
              <a:rPr lang="pl-PL" sz="3200" b="1" dirty="0"/>
              <a:t> § 1 i 2 plan rozprawy</a:t>
            </a:r>
            <a:endParaRPr lang="pl-PL" sz="3200" dirty="0"/>
          </a:p>
        </p:txBody>
      </p:sp>
      <p:sp>
        <p:nvSpPr>
          <p:cNvPr id="3" name="Symbol zastępczy zawartości 2">
            <a:extLst>
              <a:ext uri="{FF2B5EF4-FFF2-40B4-BE49-F238E27FC236}">
                <a16:creationId xmlns:a16="http://schemas.microsoft.com/office/drawing/2014/main" xmlns="" id="{249C2272-453D-6649-878C-C1C66CD8A636}"/>
              </a:ext>
            </a:extLst>
          </p:cNvPr>
          <p:cNvSpPr>
            <a:spLocks noGrp="1"/>
          </p:cNvSpPr>
          <p:nvPr>
            <p:ph idx="1"/>
          </p:nvPr>
        </p:nvSpPr>
        <p:spPr/>
        <p:txBody>
          <a:bodyPr>
            <a:normAutofit fontScale="92500" lnSpcReduction="20000"/>
          </a:bodyPr>
          <a:lstStyle/>
          <a:p>
            <a:pPr marL="0" indent="0" algn="just">
              <a:buNone/>
            </a:pPr>
            <a:r>
              <a:rPr lang="pl-PL" b="1" u="sng" dirty="0"/>
              <a:t>Plan rozprawy zawiera rozstrzygnięcia </a:t>
            </a:r>
            <a:r>
              <a:rPr lang="pl-PL" b="1" dirty="0"/>
              <a:t>co do wniosków dowodowych stron, zastępując w tym zakresie postanowienie dowodowe. Przepisy art. 236 i art. 243</a:t>
            </a:r>
            <a:r>
              <a:rPr lang="pl-PL" b="1" baseline="30000" dirty="0"/>
              <a:t>2</a:t>
            </a:r>
            <a:r>
              <a:rPr lang="pl-PL" b="1" dirty="0"/>
              <a:t> stosuje się odpowiednio. </a:t>
            </a:r>
          </a:p>
          <a:p>
            <a:pPr marL="0" indent="0" algn="just" fontAlgn="ctr">
              <a:buNone/>
            </a:pPr>
            <a:r>
              <a:rPr lang="pl-PL" b="1" dirty="0"/>
              <a:t>W miarę potrzeby plan rozprawy może zawierać: </a:t>
            </a:r>
          </a:p>
          <a:p>
            <a:pPr marL="0" indent="0" algn="just" fontAlgn="ctr">
              <a:buNone/>
            </a:pPr>
            <a:r>
              <a:rPr lang="pl-PL" b="1" dirty="0"/>
              <a:t>1) dokładne określenie przedmiotów żądań stron, w tym rozmiar dochodzonych świadczeń wraz z należnościami ubocznymi; </a:t>
            </a:r>
          </a:p>
          <a:p>
            <a:pPr marL="0" indent="0" algn="just" fontAlgn="ctr">
              <a:buNone/>
            </a:pPr>
            <a:r>
              <a:rPr lang="pl-PL" b="1" dirty="0"/>
              <a:t>2) dokładnie określone zarzuty, w tym formalne; </a:t>
            </a:r>
          </a:p>
          <a:p>
            <a:pPr marL="0" indent="0" algn="just" fontAlgn="ctr">
              <a:buNone/>
            </a:pPr>
            <a:r>
              <a:rPr lang="pl-PL" b="1" dirty="0"/>
              <a:t>3) ustalenie, które fakty i oceny prawne pozostają między stronami sporne;</a:t>
            </a:r>
          </a:p>
          <a:p>
            <a:endParaRPr lang="pl-PL" dirty="0"/>
          </a:p>
        </p:txBody>
      </p:sp>
    </p:spTree>
    <p:extLst>
      <p:ext uri="{BB962C8B-B14F-4D97-AF65-F5344CB8AC3E}">
        <p14:creationId xmlns:p14="http://schemas.microsoft.com/office/powerpoint/2010/main" xmlns="" val="495284926"/>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53D4066A-8EFD-E14F-9A40-623859841484}"/>
              </a:ext>
            </a:extLst>
          </p:cNvPr>
          <p:cNvSpPr>
            <a:spLocks noGrp="1"/>
          </p:cNvSpPr>
          <p:nvPr>
            <p:ph type="title"/>
          </p:nvPr>
        </p:nvSpPr>
        <p:spPr/>
        <p:txBody>
          <a:bodyPr>
            <a:normAutofit/>
          </a:bodyPr>
          <a:lstStyle/>
          <a:p>
            <a:r>
              <a:rPr lang="pl-PL" sz="3200" b="1" dirty="0"/>
              <a:t>Art. 187 § 2 pkt 4 pozew</a:t>
            </a:r>
            <a:endParaRPr lang="pl-PL" sz="3200" dirty="0"/>
          </a:p>
        </p:txBody>
      </p:sp>
      <p:sp>
        <p:nvSpPr>
          <p:cNvPr id="3" name="Symbol zastępczy zawartości 2">
            <a:extLst>
              <a:ext uri="{FF2B5EF4-FFF2-40B4-BE49-F238E27FC236}">
                <a16:creationId xmlns:a16="http://schemas.microsoft.com/office/drawing/2014/main" xmlns="" id="{C467E296-16A0-3642-B0D8-26B42A845987}"/>
              </a:ext>
            </a:extLst>
          </p:cNvPr>
          <p:cNvSpPr>
            <a:spLocks noGrp="1"/>
          </p:cNvSpPr>
          <p:nvPr>
            <p:ph idx="1"/>
          </p:nvPr>
        </p:nvSpPr>
        <p:spPr/>
        <p:txBody>
          <a:bodyPr/>
          <a:lstStyle/>
          <a:p>
            <a:pPr marL="0" indent="0" algn="just">
              <a:buNone/>
            </a:pPr>
            <a:r>
              <a:rPr lang="pl-PL" b="1" dirty="0"/>
              <a:t>Zażądanie dowodów znajdujących się w sądach, urzędach lub u osób trzecich, wraz z </a:t>
            </a:r>
            <a:r>
              <a:rPr lang="pl-PL" b="1" u="sng" dirty="0"/>
              <a:t>uprawdopodobnieniem</a:t>
            </a:r>
            <a:r>
              <a:rPr lang="pl-PL" b="1" dirty="0"/>
              <a:t>, że strona sama nie może ich uzyskać.</a:t>
            </a:r>
            <a:endParaRPr lang="pl-PL" dirty="0"/>
          </a:p>
          <a:p>
            <a:endParaRPr lang="pl-PL" dirty="0"/>
          </a:p>
        </p:txBody>
      </p:sp>
    </p:spTree>
    <p:extLst>
      <p:ext uri="{BB962C8B-B14F-4D97-AF65-F5344CB8AC3E}">
        <p14:creationId xmlns:p14="http://schemas.microsoft.com/office/powerpoint/2010/main" xmlns="" val="2761922038"/>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8F44DCB7-C3DF-EC48-A2D3-E948F7E93A48}"/>
              </a:ext>
            </a:extLst>
          </p:cNvPr>
          <p:cNvSpPr>
            <a:spLocks noGrp="1"/>
          </p:cNvSpPr>
          <p:nvPr>
            <p:ph type="title"/>
          </p:nvPr>
        </p:nvSpPr>
        <p:spPr/>
        <p:txBody>
          <a:bodyPr>
            <a:normAutofit/>
          </a:bodyPr>
          <a:lstStyle/>
          <a:p>
            <a:r>
              <a:rPr lang="pl-PL" sz="3200" b="1" dirty="0"/>
              <a:t>Art. 235</a:t>
            </a:r>
            <a:r>
              <a:rPr lang="pl-PL" sz="3200" b="1" baseline="30000" dirty="0"/>
              <a:t>1 </a:t>
            </a:r>
            <a:r>
              <a:rPr lang="pl-PL" sz="3200" b="1" dirty="0"/>
              <a:t> wniosek dowodowy</a:t>
            </a:r>
            <a:endParaRPr lang="pl-PL" sz="3200" dirty="0"/>
          </a:p>
        </p:txBody>
      </p:sp>
      <p:sp>
        <p:nvSpPr>
          <p:cNvPr id="3" name="Symbol zastępczy zawartości 2">
            <a:extLst>
              <a:ext uri="{FF2B5EF4-FFF2-40B4-BE49-F238E27FC236}">
                <a16:creationId xmlns:a16="http://schemas.microsoft.com/office/drawing/2014/main" xmlns="" id="{A8B6EDDF-CF3A-3645-985D-CFB2A71A6D97}"/>
              </a:ext>
            </a:extLst>
          </p:cNvPr>
          <p:cNvSpPr>
            <a:spLocks noGrp="1"/>
          </p:cNvSpPr>
          <p:nvPr>
            <p:ph idx="1"/>
          </p:nvPr>
        </p:nvSpPr>
        <p:spPr/>
        <p:txBody>
          <a:bodyPr/>
          <a:lstStyle/>
          <a:p>
            <a:pPr marL="0" indent="0" algn="just">
              <a:buNone/>
            </a:pPr>
            <a:r>
              <a:rPr lang="pl-PL" b="1" dirty="0"/>
              <a:t>We wniosku o przeprowadzenie dowodu strona jest obowiązana oznaczyć dowód w sposób umożliwiający przeprowadzenie go oraz wyszczególnić fakty, które mają zostać wykazane tym dowodem.</a:t>
            </a:r>
          </a:p>
        </p:txBody>
      </p:sp>
    </p:spTree>
    <p:extLst>
      <p:ext uri="{BB962C8B-B14F-4D97-AF65-F5344CB8AC3E}">
        <p14:creationId xmlns:p14="http://schemas.microsoft.com/office/powerpoint/2010/main" xmlns="" val="1853336774"/>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D63CFD42-56BD-5040-BA0B-6E77B5977D00}"/>
              </a:ext>
            </a:extLst>
          </p:cNvPr>
          <p:cNvSpPr>
            <a:spLocks noGrp="1"/>
          </p:cNvSpPr>
          <p:nvPr>
            <p:ph type="title"/>
          </p:nvPr>
        </p:nvSpPr>
        <p:spPr/>
        <p:txBody>
          <a:bodyPr>
            <a:normAutofit/>
          </a:bodyPr>
          <a:lstStyle/>
          <a:p>
            <a:r>
              <a:rPr lang="pl-PL" sz="3200" b="1" dirty="0"/>
              <a:t>Art. 235</a:t>
            </a:r>
            <a:r>
              <a:rPr lang="pl-PL" sz="3200" b="1" baseline="30000" dirty="0"/>
              <a:t>2</a:t>
            </a:r>
            <a:r>
              <a:rPr lang="pl-PL" sz="3200" b="1" dirty="0"/>
              <a:t> § 1 i 2 Pominięcie dowodu</a:t>
            </a:r>
            <a:endParaRPr lang="pl-PL" sz="3200" dirty="0"/>
          </a:p>
        </p:txBody>
      </p:sp>
      <p:sp>
        <p:nvSpPr>
          <p:cNvPr id="3" name="Symbol zastępczy zawartości 2">
            <a:extLst>
              <a:ext uri="{FF2B5EF4-FFF2-40B4-BE49-F238E27FC236}">
                <a16:creationId xmlns:a16="http://schemas.microsoft.com/office/drawing/2014/main" xmlns="" id="{5357F9F7-4DD6-084F-BD29-8D9FC485A539}"/>
              </a:ext>
            </a:extLst>
          </p:cNvPr>
          <p:cNvSpPr>
            <a:spLocks noGrp="1"/>
          </p:cNvSpPr>
          <p:nvPr>
            <p:ph idx="1"/>
          </p:nvPr>
        </p:nvSpPr>
        <p:spPr/>
        <p:txBody>
          <a:bodyPr>
            <a:normAutofit fontScale="77500" lnSpcReduction="20000"/>
          </a:bodyPr>
          <a:lstStyle/>
          <a:p>
            <a:pPr algn="just"/>
            <a:r>
              <a:rPr lang="pl-PL" b="1" dirty="0"/>
              <a:t> Sąd może w szczególności pominąć dowód: </a:t>
            </a:r>
          </a:p>
          <a:p>
            <a:pPr algn="just" fontAlgn="ctr"/>
            <a:r>
              <a:rPr lang="pl-PL" b="1" dirty="0"/>
              <a:t>1) którego przeprowadzenie wyłącza przepis kodeksu; </a:t>
            </a:r>
          </a:p>
          <a:p>
            <a:pPr algn="just" fontAlgn="ctr"/>
            <a:r>
              <a:rPr lang="pl-PL" b="1" dirty="0"/>
              <a:t>2) mający wykazać fakt bezsporny, nieistotny dla rozstrzygnięcia sprawy lub udowodniony zgodnie z twierdzeniem wnioskodawcy; </a:t>
            </a:r>
          </a:p>
          <a:p>
            <a:pPr algn="just" fontAlgn="ctr"/>
            <a:r>
              <a:rPr lang="pl-PL" b="1" dirty="0"/>
              <a:t>3) nieprzydatny do wykazania danego faktu; </a:t>
            </a:r>
          </a:p>
          <a:p>
            <a:pPr algn="just" fontAlgn="ctr"/>
            <a:r>
              <a:rPr lang="pl-PL" b="1" dirty="0"/>
              <a:t>4) niemożliwy do przeprowadzenia; </a:t>
            </a:r>
          </a:p>
          <a:p>
            <a:pPr algn="just" fontAlgn="ctr"/>
            <a:r>
              <a:rPr lang="pl-PL" b="1" dirty="0"/>
              <a:t>5) zmierzający</a:t>
            </a:r>
            <a:r>
              <a:rPr lang="pl-PL" b="1" u="sng" dirty="0"/>
              <a:t> jedynie </a:t>
            </a:r>
            <a:r>
              <a:rPr lang="pl-PL" b="1" dirty="0"/>
              <a:t>do przedłużenia postępowania; </a:t>
            </a:r>
          </a:p>
          <a:p>
            <a:pPr algn="just" fontAlgn="ctr"/>
            <a:r>
              <a:rPr lang="pl-PL" b="1" dirty="0"/>
              <a:t>6) gdy wniosek strony nie odpowiada wymogom art. 235</a:t>
            </a:r>
            <a:r>
              <a:rPr lang="pl-PL" b="1" baseline="30000" dirty="0"/>
              <a:t>1</a:t>
            </a:r>
            <a:r>
              <a:rPr lang="pl-PL" b="1" dirty="0"/>
              <a:t>, a strona mimo wezwania nie usunęła tego braku. </a:t>
            </a:r>
          </a:p>
          <a:p>
            <a:pPr algn="just" fontAlgn="ctr"/>
            <a:r>
              <a:rPr lang="pl-PL" b="1" dirty="0"/>
              <a:t>Pomijając dowód, sąd wydaje postanowienie, w którym wskazuje podstawę prawną tego rozstrzygnięcia.</a:t>
            </a:r>
          </a:p>
          <a:p>
            <a:endParaRPr lang="pl-PL" dirty="0"/>
          </a:p>
        </p:txBody>
      </p:sp>
    </p:spTree>
    <p:extLst>
      <p:ext uri="{BB962C8B-B14F-4D97-AF65-F5344CB8AC3E}">
        <p14:creationId xmlns:p14="http://schemas.microsoft.com/office/powerpoint/2010/main" xmlns="" val="1169362875"/>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FCDB6352-A1D9-2547-BBB1-90314AF65C51}"/>
              </a:ext>
            </a:extLst>
          </p:cNvPr>
          <p:cNvSpPr>
            <a:spLocks noGrp="1"/>
          </p:cNvSpPr>
          <p:nvPr>
            <p:ph type="title"/>
          </p:nvPr>
        </p:nvSpPr>
        <p:spPr/>
        <p:txBody>
          <a:bodyPr>
            <a:normAutofit/>
          </a:bodyPr>
          <a:lstStyle/>
          <a:p>
            <a:r>
              <a:rPr lang="pl-PL" sz="3200" b="1" dirty="0"/>
              <a:t>Art. 236 § 1, 2 i 3 Postanowienie dowodowe</a:t>
            </a:r>
            <a:br>
              <a:rPr lang="pl-PL" sz="3200" b="1" dirty="0"/>
            </a:br>
            <a:endParaRPr lang="pl-PL" sz="3200" dirty="0"/>
          </a:p>
        </p:txBody>
      </p:sp>
      <p:sp>
        <p:nvSpPr>
          <p:cNvPr id="3" name="Symbol zastępczy zawartości 2">
            <a:extLst>
              <a:ext uri="{FF2B5EF4-FFF2-40B4-BE49-F238E27FC236}">
                <a16:creationId xmlns:a16="http://schemas.microsoft.com/office/drawing/2014/main" xmlns="" id="{C0798267-13B3-9841-A455-3F9B65B8311B}"/>
              </a:ext>
            </a:extLst>
          </p:cNvPr>
          <p:cNvSpPr>
            <a:spLocks noGrp="1"/>
          </p:cNvSpPr>
          <p:nvPr>
            <p:ph idx="1"/>
          </p:nvPr>
        </p:nvSpPr>
        <p:spPr/>
        <p:txBody>
          <a:bodyPr>
            <a:normAutofit fontScale="77500" lnSpcReduction="20000"/>
          </a:bodyPr>
          <a:lstStyle/>
          <a:p>
            <a:pPr marL="0" indent="0">
              <a:buNone/>
            </a:pPr>
            <a:endParaRPr lang="pl-PL" b="1" dirty="0"/>
          </a:p>
          <a:p>
            <a:pPr algn="just"/>
            <a:r>
              <a:rPr lang="pl-PL" b="1" dirty="0"/>
              <a:t>W postanowieniu o dopuszczeniu dowodu sąd oznaczy środek dowodowy i fakty, które mają nim zostać wykazane, a w miarę potrzeby i możliwości – także termin i miejsce przeprowadzenia dowodu. </a:t>
            </a:r>
          </a:p>
          <a:p>
            <a:pPr algn="just"/>
            <a:r>
              <a:rPr lang="pl-PL" b="1" dirty="0"/>
              <a:t>Jeżeli o wydanie postanowienia w przedmiocie dopuszczenia dowodu wnosiła strona, w postanowieniu wystarczy powołać się na treść jej wniosku. </a:t>
            </a:r>
          </a:p>
          <a:p>
            <a:pPr algn="just"/>
            <a:r>
              <a:rPr lang="pl-PL" b="1" dirty="0"/>
              <a:t>Zlecając przeprowadzenie dowodu sędziemu wyznaczonemu albo sądowi wezwanemu, sąd oznaczy tego sędziego albo ten sąd. Jeżeli nie oznaczono terminu lub miejsca przeprowadzenia dowodu, oznaczy je sędzia wyznaczony albo sąd wezwany.</a:t>
            </a:r>
          </a:p>
          <a:p>
            <a:endParaRPr lang="pl-PL" dirty="0"/>
          </a:p>
        </p:txBody>
      </p:sp>
    </p:spTree>
    <p:extLst>
      <p:ext uri="{BB962C8B-B14F-4D97-AF65-F5344CB8AC3E}">
        <p14:creationId xmlns:p14="http://schemas.microsoft.com/office/powerpoint/2010/main" xmlns="" val="2637626419"/>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373223DE-5641-2B4E-BC9E-4032E319E036}"/>
              </a:ext>
            </a:extLst>
          </p:cNvPr>
          <p:cNvSpPr>
            <a:spLocks noGrp="1"/>
          </p:cNvSpPr>
          <p:nvPr>
            <p:ph type="title"/>
          </p:nvPr>
        </p:nvSpPr>
        <p:spPr/>
        <p:txBody>
          <a:bodyPr>
            <a:normAutofit/>
          </a:bodyPr>
          <a:lstStyle/>
          <a:p>
            <a:r>
              <a:rPr lang="pl-PL" sz="3200" b="1" dirty="0"/>
              <a:t>Art. 243</a:t>
            </a:r>
            <a:r>
              <a:rPr lang="pl-PL" sz="3200" b="1" baseline="30000" dirty="0"/>
              <a:t>2</a:t>
            </a:r>
            <a:r>
              <a:rPr lang="pl-PL" sz="3200" b="1" dirty="0"/>
              <a:t> dokumenty w aktach</a:t>
            </a:r>
            <a:endParaRPr lang="pl-PL" sz="3200" dirty="0"/>
          </a:p>
        </p:txBody>
      </p:sp>
      <p:sp>
        <p:nvSpPr>
          <p:cNvPr id="3" name="Symbol zastępczy zawartości 2">
            <a:extLst>
              <a:ext uri="{FF2B5EF4-FFF2-40B4-BE49-F238E27FC236}">
                <a16:creationId xmlns:a16="http://schemas.microsoft.com/office/drawing/2014/main" xmlns="" id="{FE3BE288-CAD5-3B44-A4DD-62EC9A05647E}"/>
              </a:ext>
            </a:extLst>
          </p:cNvPr>
          <p:cNvSpPr>
            <a:spLocks noGrp="1"/>
          </p:cNvSpPr>
          <p:nvPr>
            <p:ph idx="1"/>
          </p:nvPr>
        </p:nvSpPr>
        <p:spPr/>
        <p:txBody>
          <a:bodyPr/>
          <a:lstStyle/>
          <a:p>
            <a:pPr marL="0" indent="0" algn="just">
              <a:buNone/>
            </a:pPr>
            <a:r>
              <a:rPr lang="pl-PL" b="1" dirty="0"/>
              <a:t>Dokumenty znajdujące się w aktach sprawy lub do nich dołączone stanowią dowody </a:t>
            </a:r>
            <a:r>
              <a:rPr lang="pl-PL" b="1" u="sng" dirty="0"/>
              <a:t>bez</a:t>
            </a:r>
            <a:r>
              <a:rPr lang="pl-PL" b="1" dirty="0"/>
              <a:t> wydawania odrębnego postanowienia. Pomijając dowód z takiego dokumentu, sąd wydaje postanowienie.</a:t>
            </a:r>
          </a:p>
        </p:txBody>
      </p:sp>
    </p:spTree>
    <p:extLst>
      <p:ext uri="{BB962C8B-B14F-4D97-AF65-F5344CB8AC3E}">
        <p14:creationId xmlns:p14="http://schemas.microsoft.com/office/powerpoint/2010/main" xmlns="" val="3333757440"/>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E1D01B08-7FC5-6B41-90D2-0FECF1B62C7D}"/>
              </a:ext>
            </a:extLst>
          </p:cNvPr>
          <p:cNvSpPr>
            <a:spLocks noGrp="1"/>
          </p:cNvSpPr>
          <p:nvPr>
            <p:ph type="title"/>
          </p:nvPr>
        </p:nvSpPr>
        <p:spPr/>
        <p:txBody>
          <a:bodyPr>
            <a:normAutofit/>
          </a:bodyPr>
          <a:lstStyle/>
          <a:p>
            <a:r>
              <a:rPr lang="pl-PL" sz="3200" b="1" dirty="0"/>
              <a:t>Art. 278</a:t>
            </a:r>
            <a:r>
              <a:rPr lang="pl-PL" sz="3200" b="1" baseline="30000" dirty="0"/>
              <a:t>1</a:t>
            </a:r>
            <a:r>
              <a:rPr lang="pl-PL" sz="3200" b="1" dirty="0"/>
              <a:t> opinia z innego postępowania</a:t>
            </a:r>
            <a:endParaRPr lang="pl-PL" sz="3200" dirty="0"/>
          </a:p>
        </p:txBody>
      </p:sp>
      <p:sp>
        <p:nvSpPr>
          <p:cNvPr id="3" name="Symbol zastępczy zawartości 2">
            <a:extLst>
              <a:ext uri="{FF2B5EF4-FFF2-40B4-BE49-F238E27FC236}">
                <a16:creationId xmlns:a16="http://schemas.microsoft.com/office/drawing/2014/main" xmlns="" id="{1585ED3A-0691-0A41-85A2-B6CBEE30BB44}"/>
              </a:ext>
            </a:extLst>
          </p:cNvPr>
          <p:cNvSpPr>
            <a:spLocks noGrp="1"/>
          </p:cNvSpPr>
          <p:nvPr>
            <p:ph idx="1"/>
          </p:nvPr>
        </p:nvSpPr>
        <p:spPr/>
        <p:txBody>
          <a:bodyPr/>
          <a:lstStyle/>
          <a:p>
            <a:pPr marL="0" indent="0" algn="just">
              <a:buNone/>
            </a:pPr>
            <a:r>
              <a:rPr lang="pl-PL" b="1" dirty="0"/>
              <a:t>Sąd może dopuścić dowód z opinii sporządzonej na zlecenie organu władzy publicznej w innym postępowaniu </a:t>
            </a:r>
            <a:r>
              <a:rPr lang="pl-PL" b="1" u="sng" dirty="0"/>
              <a:t>przewidzianym przez ustawę</a:t>
            </a:r>
            <a:r>
              <a:rPr lang="pl-PL" b="1" dirty="0"/>
              <a:t>.</a:t>
            </a:r>
          </a:p>
        </p:txBody>
      </p:sp>
    </p:spTree>
    <p:extLst>
      <p:ext uri="{BB962C8B-B14F-4D97-AF65-F5344CB8AC3E}">
        <p14:creationId xmlns:p14="http://schemas.microsoft.com/office/powerpoint/2010/main" xmlns="" val="1379650566"/>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B25619CD-2D96-3444-A1C7-4524F4A78B1A}"/>
              </a:ext>
            </a:extLst>
          </p:cNvPr>
          <p:cNvSpPr>
            <a:spLocks noGrp="1"/>
          </p:cNvSpPr>
          <p:nvPr>
            <p:ph type="title"/>
          </p:nvPr>
        </p:nvSpPr>
        <p:spPr/>
        <p:txBody>
          <a:bodyPr>
            <a:normAutofit/>
          </a:bodyPr>
          <a:lstStyle/>
          <a:p>
            <a:r>
              <a:rPr lang="pl-PL" sz="3200" b="1" dirty="0"/>
              <a:t>Art. 205</a:t>
            </a:r>
            <a:r>
              <a:rPr lang="pl-PL" sz="3200" b="1" baseline="30000" dirty="0"/>
              <a:t>9</a:t>
            </a:r>
            <a:r>
              <a:rPr lang="pl-PL" sz="3200" b="1" dirty="0"/>
              <a:t> § 2, 3 i 4 plan rozprawy</a:t>
            </a:r>
            <a:endParaRPr lang="pl-PL" sz="3200" dirty="0"/>
          </a:p>
        </p:txBody>
      </p:sp>
      <p:sp>
        <p:nvSpPr>
          <p:cNvPr id="3" name="Symbol zastępczy zawartości 2">
            <a:extLst>
              <a:ext uri="{FF2B5EF4-FFF2-40B4-BE49-F238E27FC236}">
                <a16:creationId xmlns:a16="http://schemas.microsoft.com/office/drawing/2014/main" xmlns="" id="{DA32FCB0-2360-9A43-B730-5A0531696140}"/>
              </a:ext>
            </a:extLst>
          </p:cNvPr>
          <p:cNvSpPr>
            <a:spLocks noGrp="1"/>
          </p:cNvSpPr>
          <p:nvPr>
            <p:ph idx="1"/>
          </p:nvPr>
        </p:nvSpPr>
        <p:spPr/>
        <p:txBody>
          <a:bodyPr>
            <a:normAutofit fontScale="85000" lnSpcReduction="10000"/>
          </a:bodyPr>
          <a:lstStyle/>
          <a:p>
            <a:pPr marL="0" indent="0" algn="just">
              <a:buNone/>
            </a:pPr>
            <a:r>
              <a:rPr lang="pl-PL" b="1" dirty="0"/>
              <a:t>4) terminy posiedzeń i innych czynności w sprawie; </a:t>
            </a:r>
          </a:p>
          <a:p>
            <a:pPr marL="0" indent="0" algn="just" fontAlgn="ctr">
              <a:buNone/>
            </a:pPr>
            <a:r>
              <a:rPr lang="pl-PL" b="1" dirty="0"/>
              <a:t>5) kolejność i termin przeprowadzenia dowodów oraz roztrząsania wyników postępowania dowodowego; </a:t>
            </a:r>
          </a:p>
          <a:p>
            <a:pPr marL="0" indent="0" algn="just" fontAlgn="ctr">
              <a:buNone/>
            </a:pPr>
            <a:r>
              <a:rPr lang="pl-PL" b="1" dirty="0"/>
              <a:t>6) termin zamknięcia rozprawy lub ogłoszenia wyroku; </a:t>
            </a:r>
          </a:p>
          <a:p>
            <a:pPr marL="0" indent="0" algn="just" fontAlgn="ctr">
              <a:buNone/>
            </a:pPr>
            <a:r>
              <a:rPr lang="pl-PL" b="1" dirty="0"/>
              <a:t>7) rozstrzygnięcia innych zagadnień, o ile są niezbędne do prowadzenia postępowania. </a:t>
            </a:r>
          </a:p>
          <a:p>
            <a:pPr marL="0" indent="0" algn="just" fontAlgn="ctr">
              <a:buNone/>
            </a:pPr>
            <a:r>
              <a:rPr lang="pl-PL" b="1" u="sng" dirty="0"/>
              <a:t>W planie rozprawy można się odwoływać do pism procesowych stron.</a:t>
            </a:r>
            <a:r>
              <a:rPr lang="pl-PL" b="1" dirty="0"/>
              <a:t> </a:t>
            </a:r>
          </a:p>
          <a:p>
            <a:pPr marL="0" indent="0" algn="just" fontAlgn="ctr">
              <a:buNone/>
            </a:pPr>
            <a:r>
              <a:rPr lang="pl-PL" b="1" dirty="0"/>
              <a:t>Przepisy art. 206 i art. 206</a:t>
            </a:r>
            <a:r>
              <a:rPr lang="pl-PL" b="1" baseline="30000" dirty="0"/>
              <a:t>1</a:t>
            </a:r>
            <a:r>
              <a:rPr lang="pl-PL" b="1" dirty="0"/>
              <a:t> stosuje się odpowiednio.</a:t>
            </a:r>
          </a:p>
          <a:p>
            <a:r>
              <a:rPr lang="pl-PL" b="1" dirty="0"/>
              <a:t>Art. 162 zastrzeżenie</a:t>
            </a:r>
          </a:p>
        </p:txBody>
      </p:sp>
    </p:spTree>
    <p:extLst>
      <p:ext uri="{BB962C8B-B14F-4D97-AF65-F5344CB8AC3E}">
        <p14:creationId xmlns:p14="http://schemas.microsoft.com/office/powerpoint/2010/main" xmlns="" val="962487411"/>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3BCF5346-A047-5640-A6EF-447DA5003F66}"/>
              </a:ext>
            </a:extLst>
          </p:cNvPr>
          <p:cNvSpPr>
            <a:spLocks noGrp="1"/>
          </p:cNvSpPr>
          <p:nvPr>
            <p:ph type="title"/>
          </p:nvPr>
        </p:nvSpPr>
        <p:spPr/>
        <p:txBody>
          <a:bodyPr>
            <a:normAutofit/>
          </a:bodyPr>
          <a:lstStyle/>
          <a:p>
            <a:r>
              <a:rPr lang="pl-PL" sz="3200" b="1" dirty="0"/>
              <a:t>Art. 242</a:t>
            </a:r>
            <a:r>
              <a:rPr lang="pl-PL" sz="3200" b="1" baseline="30000" dirty="0"/>
              <a:t>1</a:t>
            </a:r>
            <a:r>
              <a:rPr lang="pl-PL" sz="3200" b="1" dirty="0"/>
              <a:t> Stawiennictwo </a:t>
            </a:r>
            <a:r>
              <a:rPr lang="pl-PL" sz="3200" b="1"/>
              <a:t>osoby wskazanej </a:t>
            </a:r>
            <a:r>
              <a:rPr lang="pl-PL" sz="3200" b="1" dirty="0"/>
              <a:t>przez stronę</a:t>
            </a:r>
            <a:endParaRPr lang="pl-PL" sz="3200" dirty="0"/>
          </a:p>
        </p:txBody>
      </p:sp>
      <p:sp>
        <p:nvSpPr>
          <p:cNvPr id="3" name="Symbol zastępczy zawartości 2">
            <a:extLst>
              <a:ext uri="{FF2B5EF4-FFF2-40B4-BE49-F238E27FC236}">
                <a16:creationId xmlns:a16="http://schemas.microsoft.com/office/drawing/2014/main" xmlns="" id="{CF3A8457-D985-0C44-AC3F-938E8CEAE729}"/>
              </a:ext>
            </a:extLst>
          </p:cNvPr>
          <p:cNvSpPr>
            <a:spLocks noGrp="1"/>
          </p:cNvSpPr>
          <p:nvPr>
            <p:ph idx="1"/>
          </p:nvPr>
        </p:nvSpPr>
        <p:spPr/>
        <p:txBody>
          <a:bodyPr/>
          <a:lstStyle/>
          <a:p>
            <a:pPr marL="0" indent="0" algn="just">
              <a:buNone/>
            </a:pPr>
            <a:r>
              <a:rPr lang="pl-PL" b="1" dirty="0"/>
              <a:t>Strona, która wnosiła o wezwanie na rozprawę świadka, biegłego lub innej osoby, powinna dołożyć starań, by osoba ta stawiła się w wyznaczonym czasie i miejscu, w szczególności zawiadomić ją o obowiązku, czasie i miejscu stawiennictwa.</a:t>
            </a:r>
          </a:p>
        </p:txBody>
      </p:sp>
    </p:spTree>
    <p:extLst>
      <p:ext uri="{BB962C8B-B14F-4D97-AF65-F5344CB8AC3E}">
        <p14:creationId xmlns:p14="http://schemas.microsoft.com/office/powerpoint/2010/main" xmlns="" val="2422891841"/>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AA045ADE-E38C-FD4A-BCA1-9F6E7E8EA7B2}"/>
              </a:ext>
            </a:extLst>
          </p:cNvPr>
          <p:cNvSpPr>
            <a:spLocks noGrp="1"/>
          </p:cNvSpPr>
          <p:nvPr>
            <p:ph type="title"/>
          </p:nvPr>
        </p:nvSpPr>
        <p:spPr/>
        <p:txBody>
          <a:bodyPr>
            <a:normAutofit/>
          </a:bodyPr>
          <a:lstStyle/>
          <a:p>
            <a:r>
              <a:rPr lang="pl-PL" sz="3200" b="1" dirty="0"/>
              <a:t>Art. 206</a:t>
            </a:r>
            <a:r>
              <a:rPr lang="pl-PL" sz="3200" b="1" baseline="30000" dirty="0"/>
              <a:t>1</a:t>
            </a:r>
            <a:r>
              <a:rPr lang="pl-PL" sz="3200" b="1" dirty="0"/>
              <a:t> rozstrzygnięcie sprawy na pierwszym posiedzeniu</a:t>
            </a:r>
            <a:endParaRPr lang="pl-PL" sz="3200" dirty="0"/>
          </a:p>
        </p:txBody>
      </p:sp>
      <p:sp>
        <p:nvSpPr>
          <p:cNvPr id="3" name="Symbol zastępczy zawartości 2">
            <a:extLst>
              <a:ext uri="{FF2B5EF4-FFF2-40B4-BE49-F238E27FC236}">
                <a16:creationId xmlns:a16="http://schemas.microsoft.com/office/drawing/2014/main" xmlns="" id="{7EF9DFA3-D1A2-AB47-9671-87BE8AC33A32}"/>
              </a:ext>
            </a:extLst>
          </p:cNvPr>
          <p:cNvSpPr>
            <a:spLocks noGrp="1"/>
          </p:cNvSpPr>
          <p:nvPr>
            <p:ph idx="1"/>
          </p:nvPr>
        </p:nvSpPr>
        <p:spPr/>
        <p:txBody>
          <a:bodyPr>
            <a:normAutofit fontScale="92500" lnSpcReduction="20000"/>
          </a:bodyPr>
          <a:lstStyle/>
          <a:p>
            <a:pPr marL="0" indent="0" algn="just">
              <a:buNone/>
            </a:pPr>
            <a:r>
              <a:rPr lang="pl-PL" b="1" dirty="0"/>
              <a:t> Rozprawę należy przygotować tak, aby nie było przeszkód do rozstrzygnięcia sprawy </a:t>
            </a:r>
            <a:r>
              <a:rPr lang="pl-PL" b="1" u="sng" dirty="0"/>
              <a:t>na pierwszym posiedzeniu </a:t>
            </a:r>
            <a:r>
              <a:rPr lang="pl-PL" b="1" dirty="0"/>
              <a:t>na nią wyznaczonym. Więcej posiedzeń niż jedno wyznacza się tylko w razie konieczności, zwłaszcza gdy przeprowadzenie wszystkich dowodów na jednym posiedzeniu nie jest możliwe. W takim przypadku posiedzenia powinny odbywać się </a:t>
            </a:r>
            <a:r>
              <a:rPr lang="pl-PL" b="1" u="sng" dirty="0"/>
              <a:t>w kolejnych dniach</a:t>
            </a:r>
            <a:r>
              <a:rPr lang="pl-PL" b="1" dirty="0"/>
              <a:t>, a jeżeli nie jest to możliwe - tak, aby upływ czasu pomiędzy kolejnymi posiedzeniami nie był nadmierny.</a:t>
            </a:r>
          </a:p>
        </p:txBody>
      </p:sp>
    </p:spTree>
    <p:extLst>
      <p:ext uri="{BB962C8B-B14F-4D97-AF65-F5344CB8AC3E}">
        <p14:creationId xmlns:p14="http://schemas.microsoft.com/office/powerpoint/2010/main" xmlns="" val="837842770"/>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FCD5CF11-DEAA-7E44-B2B8-D9C2EA4DD0F9}"/>
              </a:ext>
            </a:extLst>
          </p:cNvPr>
          <p:cNvSpPr>
            <a:spLocks noGrp="1"/>
          </p:cNvSpPr>
          <p:nvPr>
            <p:ph type="title"/>
          </p:nvPr>
        </p:nvSpPr>
        <p:spPr/>
        <p:txBody>
          <a:bodyPr>
            <a:normAutofit/>
          </a:bodyPr>
          <a:lstStyle/>
          <a:p>
            <a:r>
              <a:rPr lang="pl-PL" sz="3200" b="1" dirty="0"/>
              <a:t>Art. 205</a:t>
            </a:r>
            <a:r>
              <a:rPr lang="pl-PL" sz="3200" b="1" baseline="30000" dirty="0"/>
              <a:t>10</a:t>
            </a:r>
            <a:r>
              <a:rPr lang="pl-PL" sz="3200" b="1" dirty="0"/>
              <a:t> § 1, 2, 3 i 4 spory</a:t>
            </a:r>
            <a:r>
              <a:rPr lang="pl-PL" sz="3200" b="1"/>
              <a:t>, podpisanie, </a:t>
            </a:r>
            <a:r>
              <a:rPr lang="pl-PL" sz="3200" b="1" dirty="0"/>
              <a:t>zatwierdzenie</a:t>
            </a:r>
            <a:endParaRPr lang="pl-PL" sz="3200" dirty="0"/>
          </a:p>
        </p:txBody>
      </p:sp>
      <p:sp>
        <p:nvSpPr>
          <p:cNvPr id="3" name="Symbol zastępczy zawartości 2">
            <a:extLst>
              <a:ext uri="{FF2B5EF4-FFF2-40B4-BE49-F238E27FC236}">
                <a16:creationId xmlns:a16="http://schemas.microsoft.com/office/drawing/2014/main" xmlns="" id="{2FAB2FBF-EEAF-B443-B9A7-0E405905354E}"/>
              </a:ext>
            </a:extLst>
          </p:cNvPr>
          <p:cNvSpPr>
            <a:spLocks noGrp="1"/>
          </p:cNvSpPr>
          <p:nvPr>
            <p:ph idx="1"/>
          </p:nvPr>
        </p:nvSpPr>
        <p:spPr/>
        <p:txBody>
          <a:bodyPr>
            <a:normAutofit fontScale="92500" lnSpcReduction="20000"/>
          </a:bodyPr>
          <a:lstStyle/>
          <a:p>
            <a:pPr marL="0" indent="0">
              <a:buNone/>
            </a:pPr>
            <a:r>
              <a:rPr lang="pl-PL" b="1" dirty="0"/>
              <a:t> </a:t>
            </a:r>
            <a:endParaRPr lang="pl-PL" dirty="0"/>
          </a:p>
          <a:p>
            <a:pPr algn="just" fontAlgn="ctr"/>
            <a:r>
              <a:rPr lang="pl-PL" b="1" dirty="0"/>
              <a:t>Spory co do poszczególnych zagadnień objętych planem rozprawy</a:t>
            </a:r>
            <a:r>
              <a:rPr lang="pl-PL" b="1" u="sng" dirty="0"/>
              <a:t> rozstrzyga </a:t>
            </a:r>
            <a:r>
              <a:rPr lang="pl-PL" b="1" dirty="0"/>
              <a:t>przewodniczący. </a:t>
            </a:r>
          </a:p>
          <a:p>
            <a:pPr algn="just" fontAlgn="ctr"/>
            <a:r>
              <a:rPr lang="pl-PL" b="1" dirty="0"/>
              <a:t>Plan rozprawy podpisują </a:t>
            </a:r>
            <a:r>
              <a:rPr lang="pl-PL" b="1" u="sng" dirty="0"/>
              <a:t>strony</a:t>
            </a:r>
            <a:r>
              <a:rPr lang="pl-PL" b="1" dirty="0"/>
              <a:t>. Odmowę złożenia podpisu przez stronę odnotowuje się w planie. </a:t>
            </a:r>
          </a:p>
          <a:p>
            <a:pPr algn="just" fontAlgn="ctr"/>
            <a:r>
              <a:rPr lang="pl-PL" b="1" dirty="0"/>
              <a:t>Przewodniczący zatwierdza plan rozprawy. </a:t>
            </a:r>
          </a:p>
          <a:p>
            <a:pPr algn="just" fontAlgn="ctr"/>
            <a:r>
              <a:rPr lang="pl-PL" b="1" dirty="0"/>
              <a:t>Plan rozprawy stanowi załącznik do protokołu posiedzenia przygotowawczego. Do planu rozprawy stosuje się odpowiednio przepisy o zarządzeniu.</a:t>
            </a:r>
          </a:p>
          <a:p>
            <a:endParaRPr lang="pl-PL" dirty="0"/>
          </a:p>
        </p:txBody>
      </p:sp>
    </p:spTree>
    <p:extLst>
      <p:ext uri="{BB962C8B-B14F-4D97-AF65-F5344CB8AC3E}">
        <p14:creationId xmlns:p14="http://schemas.microsoft.com/office/powerpoint/2010/main" xmlns="" val="164279491"/>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3A109833-E9B3-B644-884E-62C49CCB29E8}"/>
              </a:ext>
            </a:extLst>
          </p:cNvPr>
          <p:cNvSpPr>
            <a:spLocks noGrp="1"/>
          </p:cNvSpPr>
          <p:nvPr>
            <p:ph type="title"/>
          </p:nvPr>
        </p:nvSpPr>
        <p:spPr/>
        <p:txBody>
          <a:bodyPr>
            <a:normAutofit/>
          </a:bodyPr>
          <a:lstStyle/>
          <a:p>
            <a:r>
              <a:rPr lang="pl-PL" sz="3200" b="1" dirty="0"/>
              <a:t>Art. 205</a:t>
            </a:r>
            <a:r>
              <a:rPr lang="pl-PL" sz="3200" b="1" baseline="30000" dirty="0"/>
              <a:t>10</a:t>
            </a:r>
            <a:r>
              <a:rPr lang="pl-PL" sz="3200" b="1" dirty="0"/>
              <a:t> § 5 doręczenie</a:t>
            </a:r>
            <a:endParaRPr lang="pl-PL" sz="3200" dirty="0"/>
          </a:p>
        </p:txBody>
      </p:sp>
      <p:sp>
        <p:nvSpPr>
          <p:cNvPr id="3" name="Symbol zastępczy zawartości 2">
            <a:extLst>
              <a:ext uri="{FF2B5EF4-FFF2-40B4-BE49-F238E27FC236}">
                <a16:creationId xmlns:a16="http://schemas.microsoft.com/office/drawing/2014/main" xmlns="" id="{48A3E900-6848-BD4C-9045-0A9A4C25C6CA}"/>
              </a:ext>
            </a:extLst>
          </p:cNvPr>
          <p:cNvSpPr>
            <a:spLocks noGrp="1"/>
          </p:cNvSpPr>
          <p:nvPr>
            <p:ph idx="1"/>
          </p:nvPr>
        </p:nvSpPr>
        <p:spPr/>
        <p:txBody>
          <a:bodyPr>
            <a:normAutofit fontScale="85000" lnSpcReduction="20000"/>
          </a:bodyPr>
          <a:lstStyle/>
          <a:p>
            <a:pPr marL="0" indent="0" algn="just">
              <a:buNone/>
            </a:pPr>
            <a:r>
              <a:rPr lang="pl-PL" b="1" dirty="0"/>
              <a:t>Plan rozprawy </a:t>
            </a:r>
            <a:r>
              <a:rPr lang="pl-PL" b="1" u="sng" dirty="0"/>
              <a:t>z urzędu doręcza się stronom</a:t>
            </a:r>
            <a:r>
              <a:rPr lang="pl-PL" b="1" dirty="0"/>
              <a:t>. Doręczenie stronie planu rozprawy</a:t>
            </a:r>
            <a:r>
              <a:rPr lang="pl-PL" b="1" u="sng" dirty="0"/>
              <a:t> zastępuje </a:t>
            </a:r>
            <a:r>
              <a:rPr lang="pl-PL" b="1" dirty="0"/>
              <a:t>zawiadomienie jej o terminach posiedzeń i innych czynności objętych planem. Jeżeli plan obejmuje obowiązki, które strona musi wykonać osobiście, w szczególności stawienie się w celu udziału w czynnościach wymagających jej osobistego stawiennictwa, doręcza się go także bezpośrednio stronie, z wyjątkiem strony, o której mowa w 1135</a:t>
            </a:r>
            <a:r>
              <a:rPr lang="pl-PL" b="1" baseline="30000" dirty="0"/>
              <a:t>5</a:t>
            </a:r>
            <a:r>
              <a:rPr lang="pl-PL" b="1" dirty="0"/>
              <a:t> § 1 . W takim przypadku doręczenie planu zastępuje także wezwanie strony do wykonania tych obowiązków. O skutkach tych należy stronę pouczyć.</a:t>
            </a:r>
          </a:p>
        </p:txBody>
      </p:sp>
    </p:spTree>
    <p:extLst>
      <p:ext uri="{BB962C8B-B14F-4D97-AF65-F5344CB8AC3E}">
        <p14:creationId xmlns:p14="http://schemas.microsoft.com/office/powerpoint/2010/main" xmlns="" val="50899732"/>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19CE978F-18BD-3843-9C22-7A911428DA4E}"/>
              </a:ext>
            </a:extLst>
          </p:cNvPr>
          <p:cNvSpPr>
            <a:spLocks noGrp="1"/>
          </p:cNvSpPr>
          <p:nvPr>
            <p:ph type="title"/>
          </p:nvPr>
        </p:nvSpPr>
        <p:spPr/>
        <p:txBody>
          <a:bodyPr>
            <a:normAutofit/>
          </a:bodyPr>
          <a:lstStyle/>
          <a:p>
            <a:r>
              <a:rPr lang="pl-PL" sz="3200" b="1" dirty="0"/>
              <a:t>Art. 1135</a:t>
            </a:r>
            <a:r>
              <a:rPr lang="pl-PL" sz="3200" b="1" baseline="30000" dirty="0"/>
              <a:t>5</a:t>
            </a:r>
            <a:r>
              <a:rPr lang="pl-PL" sz="3200" b="1" dirty="0"/>
              <a:t> § 1 wskazanie pełnomocnika do doręczeń</a:t>
            </a:r>
            <a:endParaRPr lang="pl-PL" sz="3200" dirty="0"/>
          </a:p>
        </p:txBody>
      </p:sp>
      <p:sp>
        <p:nvSpPr>
          <p:cNvPr id="3" name="Symbol zastępczy zawartości 2">
            <a:extLst>
              <a:ext uri="{FF2B5EF4-FFF2-40B4-BE49-F238E27FC236}">
                <a16:creationId xmlns:a16="http://schemas.microsoft.com/office/drawing/2014/main" xmlns="" id="{0826F01C-F178-4F48-B40A-AF3FF0C48818}"/>
              </a:ext>
            </a:extLst>
          </p:cNvPr>
          <p:cNvSpPr>
            <a:spLocks noGrp="1"/>
          </p:cNvSpPr>
          <p:nvPr>
            <p:ph idx="1"/>
          </p:nvPr>
        </p:nvSpPr>
        <p:spPr/>
        <p:txBody>
          <a:bodyPr>
            <a:normAutofit fontScale="92500"/>
          </a:bodyPr>
          <a:lstStyle/>
          <a:p>
            <a:pPr marL="0" indent="0" algn="just">
              <a:buNone/>
            </a:pPr>
            <a:r>
              <a:rPr lang="pl-PL" b="1" dirty="0"/>
              <a:t> </a:t>
            </a:r>
            <a:endParaRPr lang="pl-PL" dirty="0"/>
          </a:p>
          <a:p>
            <a:pPr marL="0" indent="0" algn="just" fontAlgn="ctr">
              <a:buNone/>
            </a:pPr>
            <a:r>
              <a:rPr lang="pl-PL" b="1" dirty="0"/>
              <a:t>Strona, która nie ma miejsca zamieszkania lub zwykłego pobytu albo siedziby w Rzeczypospolitej Polskiej lub w innym państwie członkowskim Unii Europejskiej, jeżeli nie ustanowiła pełnomocnika do prowadzenia sprawy zamieszkałego w Rzeczypospolitej Polskiej, jest obowiązana wskazać pełnomocnika do doręczeń w Rzeczypospolitej Polskiej.</a:t>
            </a:r>
          </a:p>
          <a:p>
            <a:endParaRPr lang="pl-PL" dirty="0"/>
          </a:p>
        </p:txBody>
      </p:sp>
    </p:spTree>
    <p:extLst>
      <p:ext uri="{BB962C8B-B14F-4D97-AF65-F5344CB8AC3E}">
        <p14:creationId xmlns:p14="http://schemas.microsoft.com/office/powerpoint/2010/main" xmlns="" val="2527835907"/>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6546C0C8-D916-C744-BB06-1DB31FD64CD3}"/>
              </a:ext>
            </a:extLst>
          </p:cNvPr>
          <p:cNvSpPr>
            <a:spLocks noGrp="1"/>
          </p:cNvSpPr>
          <p:nvPr>
            <p:ph type="title"/>
          </p:nvPr>
        </p:nvSpPr>
        <p:spPr/>
        <p:txBody>
          <a:bodyPr>
            <a:normAutofit/>
          </a:bodyPr>
          <a:lstStyle/>
          <a:p>
            <a:r>
              <a:rPr lang="pl-PL" sz="3200" b="1" dirty="0"/>
              <a:t>Art. 205</a:t>
            </a:r>
            <a:r>
              <a:rPr lang="pl-PL" sz="3200" b="1" baseline="30000" dirty="0"/>
              <a:t>11</a:t>
            </a:r>
            <a:r>
              <a:rPr lang="pl-PL" sz="3200" b="1" dirty="0"/>
              <a:t> § 1 i 2 zmiana planu </a:t>
            </a:r>
            <a:endParaRPr lang="pl-PL" sz="3200" dirty="0"/>
          </a:p>
        </p:txBody>
      </p:sp>
      <p:sp>
        <p:nvSpPr>
          <p:cNvPr id="3" name="Symbol zastępczy zawartości 2">
            <a:extLst>
              <a:ext uri="{FF2B5EF4-FFF2-40B4-BE49-F238E27FC236}">
                <a16:creationId xmlns:a16="http://schemas.microsoft.com/office/drawing/2014/main" xmlns="" id="{FEEEF15F-7078-3843-97D4-039D5BF840D8}"/>
              </a:ext>
            </a:extLst>
          </p:cNvPr>
          <p:cNvSpPr>
            <a:spLocks noGrp="1"/>
          </p:cNvSpPr>
          <p:nvPr>
            <p:ph idx="1"/>
          </p:nvPr>
        </p:nvSpPr>
        <p:spPr/>
        <p:txBody>
          <a:bodyPr>
            <a:normAutofit fontScale="77500" lnSpcReduction="20000"/>
          </a:bodyPr>
          <a:lstStyle/>
          <a:p>
            <a:pPr marL="0" indent="0">
              <a:buNone/>
            </a:pPr>
            <a:r>
              <a:rPr lang="pl-PL" b="1" dirty="0"/>
              <a:t> </a:t>
            </a:r>
            <a:endParaRPr lang="pl-PL" dirty="0"/>
          </a:p>
          <a:p>
            <a:pPr algn="just" fontAlgn="ctr"/>
            <a:r>
              <a:rPr lang="pl-PL" b="1" dirty="0"/>
              <a:t>Jeżeli plan rozprawy stał </a:t>
            </a:r>
            <a:r>
              <a:rPr lang="pl-PL" b="1" u="sng" dirty="0"/>
              <a:t>się nieaktualny, sąd może </a:t>
            </a:r>
            <a:r>
              <a:rPr lang="pl-PL" b="1" dirty="0"/>
              <a:t>w drodze </a:t>
            </a:r>
            <a:r>
              <a:rPr lang="pl-PL" b="1" u="sng" dirty="0"/>
              <a:t>postanowienia</a:t>
            </a:r>
            <a:r>
              <a:rPr lang="pl-PL" b="1" dirty="0"/>
              <a:t> dokonać w nim zmiany. Przed wydaniem postanowienia sąd wysłucha stron, informując je jednocześnie o zakresie zamierzonej zmiany. </a:t>
            </a:r>
          </a:p>
          <a:p>
            <a:pPr algn="just" fontAlgn="ctr"/>
            <a:r>
              <a:rPr lang="pl-PL" b="1" u="sng" dirty="0"/>
              <a:t>Jeżeli choć jedna ze stron sprzeciwi się zamierzonej przez sąd zmianie</a:t>
            </a:r>
            <a:r>
              <a:rPr lang="pl-PL" b="1" dirty="0"/>
              <a:t>, przeprowadza się kolejne posiedzenie przygotowawcze. Nie dotyczy to przypadku, w którym zmiana planu rozprawy obejmuje jedynie wyznaczenie dodatkowych terminów przesłuchania objętych planem świadków, biegłych lub stron.</a:t>
            </a:r>
          </a:p>
          <a:p>
            <a:endParaRPr lang="pl-PL" dirty="0"/>
          </a:p>
        </p:txBody>
      </p:sp>
    </p:spTree>
    <p:extLst>
      <p:ext uri="{BB962C8B-B14F-4D97-AF65-F5344CB8AC3E}">
        <p14:creationId xmlns:p14="http://schemas.microsoft.com/office/powerpoint/2010/main" xmlns="" val="459015944"/>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05EDE471-DCBE-004D-B97E-7898F0BD4282}"/>
              </a:ext>
            </a:extLst>
          </p:cNvPr>
          <p:cNvSpPr>
            <a:spLocks noGrp="1"/>
          </p:cNvSpPr>
          <p:nvPr>
            <p:ph type="title"/>
          </p:nvPr>
        </p:nvSpPr>
        <p:spPr/>
        <p:txBody>
          <a:bodyPr>
            <a:normAutofit/>
          </a:bodyPr>
          <a:lstStyle/>
          <a:p>
            <a:r>
              <a:rPr lang="pl-PL" sz="3200" b="1" dirty="0"/>
              <a:t>Art. 205</a:t>
            </a:r>
            <a:r>
              <a:rPr lang="pl-PL" sz="3200" b="1" baseline="30000" dirty="0"/>
              <a:t>11</a:t>
            </a:r>
            <a:r>
              <a:rPr lang="pl-PL" sz="3200" b="1" dirty="0"/>
              <a:t> § 3 i 4 zmiana planu </a:t>
            </a:r>
            <a:endParaRPr lang="pl-PL" sz="3200" dirty="0"/>
          </a:p>
        </p:txBody>
      </p:sp>
      <p:sp>
        <p:nvSpPr>
          <p:cNvPr id="3" name="Symbol zastępczy zawartości 2">
            <a:extLst>
              <a:ext uri="{FF2B5EF4-FFF2-40B4-BE49-F238E27FC236}">
                <a16:creationId xmlns:a16="http://schemas.microsoft.com/office/drawing/2014/main" xmlns="" id="{C7F3F5DE-CAA6-4146-94BB-41316E2A36D9}"/>
              </a:ext>
            </a:extLst>
          </p:cNvPr>
          <p:cNvSpPr>
            <a:spLocks noGrp="1"/>
          </p:cNvSpPr>
          <p:nvPr>
            <p:ph idx="1"/>
          </p:nvPr>
        </p:nvSpPr>
        <p:spPr/>
        <p:txBody>
          <a:bodyPr>
            <a:normAutofit fontScale="92500" lnSpcReduction="10000"/>
          </a:bodyPr>
          <a:lstStyle/>
          <a:p>
            <a:pPr algn="just"/>
            <a:r>
              <a:rPr lang="pl-PL" b="1" dirty="0"/>
              <a:t>W razie istotnej potrzeby można sporządzić </a:t>
            </a:r>
            <a:r>
              <a:rPr lang="pl-PL" b="1" u="sng" dirty="0"/>
              <a:t>nowy plan rozprawy</a:t>
            </a:r>
            <a:r>
              <a:rPr lang="pl-PL" b="1" dirty="0"/>
              <a:t>. W takim przypadku przeprowadzenie kolejnego posiedzenia przygotowawczego jest obowiązkowe. Pierwotny plan rozprawy traci moc w części, w której nowy plan jest odmienny. </a:t>
            </a:r>
          </a:p>
          <a:p>
            <a:pPr algn="just" fontAlgn="ctr"/>
            <a:r>
              <a:rPr lang="pl-PL" b="1" dirty="0"/>
              <a:t>Zmiana planu rozprawy lub wyznaczenie kolejnego posiedzenia przygotowawczego </a:t>
            </a:r>
            <a:r>
              <a:rPr lang="pl-PL" b="1" u="sng" dirty="0"/>
              <a:t>nie powoduje otwarcia terminu do zgłaszania nowych twierdzeń i dowodów.</a:t>
            </a:r>
          </a:p>
          <a:p>
            <a:endParaRPr lang="pl-PL" dirty="0"/>
          </a:p>
        </p:txBody>
      </p:sp>
    </p:spTree>
    <p:extLst>
      <p:ext uri="{BB962C8B-B14F-4D97-AF65-F5344CB8AC3E}">
        <p14:creationId xmlns:p14="http://schemas.microsoft.com/office/powerpoint/2010/main" xmlns="" val="3596168850"/>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DD32552C-C17C-084D-B121-7F265BA1E18B}"/>
              </a:ext>
            </a:extLst>
          </p:cNvPr>
          <p:cNvSpPr>
            <a:spLocks noGrp="1"/>
          </p:cNvSpPr>
          <p:nvPr>
            <p:ph type="title"/>
          </p:nvPr>
        </p:nvSpPr>
        <p:spPr/>
        <p:txBody>
          <a:bodyPr>
            <a:normAutofit/>
          </a:bodyPr>
          <a:lstStyle/>
          <a:p>
            <a:r>
              <a:rPr lang="pl-PL" sz="3200" b="1" dirty="0"/>
              <a:t>Stary plan / zmiana / nowy plan</a:t>
            </a:r>
          </a:p>
        </p:txBody>
      </p:sp>
      <p:sp>
        <p:nvSpPr>
          <p:cNvPr id="3" name="Symbol zastępczy zawartości 2">
            <a:extLst>
              <a:ext uri="{FF2B5EF4-FFF2-40B4-BE49-F238E27FC236}">
                <a16:creationId xmlns:a16="http://schemas.microsoft.com/office/drawing/2014/main" xmlns="" id="{15EA7269-D894-B94A-BE75-29C8F0EEB7C6}"/>
              </a:ext>
            </a:extLst>
          </p:cNvPr>
          <p:cNvSpPr>
            <a:spLocks noGrp="1"/>
          </p:cNvSpPr>
          <p:nvPr>
            <p:ph idx="1"/>
          </p:nvPr>
        </p:nvSpPr>
        <p:spPr/>
        <p:txBody>
          <a:bodyPr/>
          <a:lstStyle/>
          <a:p>
            <a:pPr algn="just"/>
            <a:r>
              <a:rPr lang="pl-PL" b="1" dirty="0"/>
              <a:t>Art. 200 niewłaściwość sądu, przekazanie do innego trybu</a:t>
            </a:r>
          </a:p>
          <a:p>
            <a:pPr algn="just"/>
            <a:r>
              <a:rPr lang="pl-PL" b="1" dirty="0"/>
              <a:t>Art. 386 przekazanie sprawy do ponownego rozpoznania</a:t>
            </a:r>
          </a:p>
        </p:txBody>
      </p:sp>
    </p:spTree>
    <p:extLst>
      <p:ext uri="{BB962C8B-B14F-4D97-AF65-F5344CB8AC3E}">
        <p14:creationId xmlns:p14="http://schemas.microsoft.com/office/powerpoint/2010/main" xmlns="" val="717053160"/>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46CC9A13-9E6D-EE45-ABD7-E2B76EED1DD9}"/>
              </a:ext>
            </a:extLst>
          </p:cNvPr>
          <p:cNvSpPr>
            <a:spLocks noGrp="1"/>
          </p:cNvSpPr>
          <p:nvPr>
            <p:ph type="title"/>
          </p:nvPr>
        </p:nvSpPr>
        <p:spPr/>
        <p:txBody>
          <a:bodyPr>
            <a:normAutofit/>
          </a:bodyPr>
          <a:lstStyle/>
          <a:p>
            <a:r>
              <a:rPr lang="pl-PL" sz="3200" b="1" dirty="0"/>
              <a:t>Zmiana planu zastrzeżenie</a:t>
            </a:r>
          </a:p>
        </p:txBody>
      </p:sp>
      <p:sp>
        <p:nvSpPr>
          <p:cNvPr id="3" name="Symbol zastępczy zawartości 2">
            <a:extLst>
              <a:ext uri="{FF2B5EF4-FFF2-40B4-BE49-F238E27FC236}">
                <a16:creationId xmlns:a16="http://schemas.microsoft.com/office/drawing/2014/main" xmlns="" id="{164AC53B-E0A8-8445-A085-483CACD98ED9}"/>
              </a:ext>
            </a:extLst>
          </p:cNvPr>
          <p:cNvSpPr>
            <a:spLocks noGrp="1"/>
          </p:cNvSpPr>
          <p:nvPr>
            <p:ph idx="1"/>
          </p:nvPr>
        </p:nvSpPr>
        <p:spPr/>
        <p:txBody>
          <a:bodyPr/>
          <a:lstStyle/>
          <a:p>
            <a:pPr marL="0" indent="0" algn="just">
              <a:buNone/>
            </a:pPr>
            <a:r>
              <a:rPr lang="pl-PL" b="1" dirty="0"/>
              <a:t>Zmiana planu, postanowienie, niezaskarżalne, bez uzasadnienia.</a:t>
            </a:r>
          </a:p>
          <a:p>
            <a:pPr marL="0" indent="0" algn="just">
              <a:buNone/>
            </a:pPr>
            <a:r>
              <a:rPr lang="pl-PL" b="1" dirty="0"/>
              <a:t>Wydane na posiedzeniu lub niejawnie art. 357 § 1 i 2 k.p.c.</a:t>
            </a:r>
          </a:p>
          <a:p>
            <a:pPr marL="0" indent="0" algn="just">
              <a:buNone/>
            </a:pPr>
            <a:r>
              <a:rPr lang="pl-PL" b="1" dirty="0"/>
              <a:t>Art. 162 k.p.c. zastrzeżenie do protokołu wskazując naruszenie art. 205</a:t>
            </a:r>
            <a:r>
              <a:rPr lang="pl-PL" b="1" baseline="30000" dirty="0"/>
              <a:t>11</a:t>
            </a:r>
            <a:r>
              <a:rPr lang="pl-PL" b="1" dirty="0"/>
              <a:t> § 3 k.p.c. </a:t>
            </a:r>
          </a:p>
          <a:p>
            <a:pPr marL="0" indent="0" algn="just">
              <a:buNone/>
            </a:pPr>
            <a:r>
              <a:rPr lang="pl-PL" b="1" dirty="0"/>
              <a:t>Apelacja – art. 380 k.p.c.</a:t>
            </a:r>
          </a:p>
        </p:txBody>
      </p:sp>
    </p:spTree>
    <p:extLst>
      <p:ext uri="{BB962C8B-B14F-4D97-AF65-F5344CB8AC3E}">
        <p14:creationId xmlns:p14="http://schemas.microsoft.com/office/powerpoint/2010/main" xmlns="" val="2041410590"/>
      </p:ext>
    </p:extLst>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E6C967D2-A84E-9B40-AE4B-C461176A1CF8}"/>
              </a:ext>
            </a:extLst>
          </p:cNvPr>
          <p:cNvSpPr>
            <a:spLocks noGrp="1"/>
          </p:cNvSpPr>
          <p:nvPr>
            <p:ph type="title"/>
          </p:nvPr>
        </p:nvSpPr>
        <p:spPr/>
        <p:txBody>
          <a:bodyPr>
            <a:normAutofit/>
          </a:bodyPr>
          <a:lstStyle/>
          <a:p>
            <a:r>
              <a:rPr lang="pl-PL" sz="3200" b="1" dirty="0"/>
              <a:t>Zmiana planu wątpliwości</a:t>
            </a:r>
          </a:p>
        </p:txBody>
      </p:sp>
      <p:sp>
        <p:nvSpPr>
          <p:cNvPr id="3" name="Symbol zastępczy zawartości 2">
            <a:extLst>
              <a:ext uri="{FF2B5EF4-FFF2-40B4-BE49-F238E27FC236}">
                <a16:creationId xmlns:a16="http://schemas.microsoft.com/office/drawing/2014/main" xmlns="" id="{0AF12D09-BB5F-9745-B525-40F916BE6E45}"/>
              </a:ext>
            </a:extLst>
          </p:cNvPr>
          <p:cNvSpPr>
            <a:spLocks noGrp="1"/>
          </p:cNvSpPr>
          <p:nvPr>
            <p:ph idx="1"/>
          </p:nvPr>
        </p:nvSpPr>
        <p:spPr/>
        <p:txBody>
          <a:bodyPr/>
          <a:lstStyle/>
          <a:p>
            <a:pPr marL="0" indent="0" algn="just">
              <a:buNone/>
            </a:pPr>
            <a:r>
              <a:rPr lang="pl-PL" b="1" dirty="0"/>
              <a:t>Rozwód: rozkład pożycia, wina, małoletnie dzieci, władza rodzicielska, kontakty, miejsce ich zamieszkania, alimenty na dzieci na współmałżonka, ustalenie sposobu korzystania ze wspólnego mieszkania.</a:t>
            </a:r>
          </a:p>
          <a:p>
            <a:pPr marL="0" indent="0" algn="just">
              <a:buNone/>
            </a:pPr>
            <a:r>
              <a:rPr lang="pl-PL" b="1" dirty="0"/>
              <a:t>Spada jeden termin co z pozostałymi ?</a:t>
            </a:r>
          </a:p>
          <a:p>
            <a:pPr marL="0" indent="0" algn="just">
              <a:buNone/>
            </a:pPr>
            <a:r>
              <a:rPr lang="pl-PL" b="1" dirty="0"/>
              <a:t>Przystępuje do sporu nowy podmiot. Związany planem ? Prekluzja ? Rozszerzenie powództwa ?</a:t>
            </a:r>
          </a:p>
        </p:txBody>
      </p:sp>
    </p:spTree>
    <p:extLst>
      <p:ext uri="{BB962C8B-B14F-4D97-AF65-F5344CB8AC3E}">
        <p14:creationId xmlns:p14="http://schemas.microsoft.com/office/powerpoint/2010/main" xmlns="" val="3130203129"/>
      </p:ext>
    </p:extLst>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EB24CC92-3F5C-1E4D-8006-5805942F74BC}"/>
              </a:ext>
            </a:extLst>
          </p:cNvPr>
          <p:cNvSpPr>
            <a:spLocks noGrp="1"/>
          </p:cNvSpPr>
          <p:nvPr>
            <p:ph type="title"/>
          </p:nvPr>
        </p:nvSpPr>
        <p:spPr/>
        <p:txBody>
          <a:bodyPr>
            <a:normAutofit/>
          </a:bodyPr>
          <a:lstStyle/>
          <a:p>
            <a:r>
              <a:rPr lang="pl-PL" sz="3200" b="1" dirty="0"/>
              <a:t>Art. 225 </a:t>
            </a:r>
            <a:r>
              <a:rPr lang="pl-PL" sz="3200" b="1"/>
              <a:t>k.p.c. Ponowne </a:t>
            </a:r>
            <a:r>
              <a:rPr lang="pl-PL" sz="3200" b="1" dirty="0"/>
              <a:t>otwarcie rozprawy</a:t>
            </a:r>
          </a:p>
        </p:txBody>
      </p:sp>
      <p:sp>
        <p:nvSpPr>
          <p:cNvPr id="3" name="Symbol zastępczy zawartości 2">
            <a:extLst>
              <a:ext uri="{FF2B5EF4-FFF2-40B4-BE49-F238E27FC236}">
                <a16:creationId xmlns:a16="http://schemas.microsoft.com/office/drawing/2014/main" xmlns="" id="{BDFE295D-07DC-7D44-ABBD-9A4F552B51A5}"/>
              </a:ext>
            </a:extLst>
          </p:cNvPr>
          <p:cNvSpPr>
            <a:spLocks noGrp="1"/>
          </p:cNvSpPr>
          <p:nvPr>
            <p:ph idx="1"/>
          </p:nvPr>
        </p:nvSpPr>
        <p:spPr/>
        <p:txBody>
          <a:bodyPr>
            <a:normAutofit lnSpcReduction="10000"/>
          </a:bodyPr>
          <a:lstStyle/>
          <a:p>
            <a:pPr marL="0" indent="0" algn="just">
              <a:buNone/>
            </a:pPr>
            <a:r>
              <a:rPr lang="pl-PL" b="1" dirty="0"/>
              <a:t>Zamkniętą rozprawę można otworzyć na nowo: po zamknięciu rozprawy ujawniły się istotne okoliczności art. 316 § 2 k.p.c. </a:t>
            </a:r>
          </a:p>
          <a:p>
            <a:pPr marL="0" indent="0" algn="just">
              <a:buNone/>
            </a:pPr>
            <a:r>
              <a:rPr lang="pl-PL" b="1" dirty="0"/>
              <a:t>Strona w piśmie procesowym powołała nowe fakty i dowody istotne dla rozstrzygnięcia sprawy. </a:t>
            </a:r>
          </a:p>
          <a:p>
            <a:pPr marL="0" indent="0" algn="just">
              <a:buNone/>
            </a:pPr>
            <a:r>
              <a:rPr lang="pl-PL" b="1" dirty="0"/>
              <a:t>Skład sądu uległ zmianie po zamknięciu rozprawy, a przed wydaniem wyroku art. 323 k.p.c.</a:t>
            </a:r>
          </a:p>
        </p:txBody>
      </p:sp>
    </p:spTree>
    <p:extLst>
      <p:ext uri="{BB962C8B-B14F-4D97-AF65-F5344CB8AC3E}">
        <p14:creationId xmlns:p14="http://schemas.microsoft.com/office/powerpoint/2010/main" xmlns="" val="2331817304"/>
      </p:ext>
    </p:extLst>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9111CD5C-A997-9A41-A46D-91D26CCE2F3A}"/>
              </a:ext>
            </a:extLst>
          </p:cNvPr>
          <p:cNvSpPr>
            <a:spLocks noGrp="1"/>
          </p:cNvSpPr>
          <p:nvPr>
            <p:ph type="title"/>
          </p:nvPr>
        </p:nvSpPr>
        <p:spPr/>
        <p:txBody>
          <a:bodyPr>
            <a:normAutofit fontScale="90000"/>
          </a:bodyPr>
          <a:lstStyle/>
          <a:p>
            <a:r>
              <a:rPr lang="pl-PL" sz="3200" b="1" dirty="0"/>
              <a:t>Art. 205</a:t>
            </a:r>
            <a:r>
              <a:rPr lang="pl-PL" sz="3200" b="1" baseline="30000" dirty="0"/>
              <a:t>12</a:t>
            </a:r>
            <a:r>
              <a:rPr lang="pl-PL" sz="3200" b="1" dirty="0"/>
              <a:t>  § 1 termin zgłoszenia twierdzeń i dowodów  </a:t>
            </a:r>
            <a:r>
              <a:rPr lang="pl-PL" sz="3200" dirty="0"/>
              <a:t/>
            </a:r>
            <a:br>
              <a:rPr lang="pl-PL" sz="3200" dirty="0"/>
            </a:br>
            <a:endParaRPr lang="pl-PL" sz="3200" dirty="0"/>
          </a:p>
        </p:txBody>
      </p:sp>
      <p:sp>
        <p:nvSpPr>
          <p:cNvPr id="3" name="Symbol zastępczy zawartości 2">
            <a:extLst>
              <a:ext uri="{FF2B5EF4-FFF2-40B4-BE49-F238E27FC236}">
                <a16:creationId xmlns:a16="http://schemas.microsoft.com/office/drawing/2014/main" xmlns="" id="{5AFD45BD-AB79-8742-A2E8-3A89C28443F9}"/>
              </a:ext>
            </a:extLst>
          </p:cNvPr>
          <p:cNvSpPr>
            <a:spLocks noGrp="1"/>
          </p:cNvSpPr>
          <p:nvPr>
            <p:ph idx="1"/>
          </p:nvPr>
        </p:nvSpPr>
        <p:spPr/>
        <p:txBody>
          <a:bodyPr>
            <a:normAutofit fontScale="92500" lnSpcReduction="10000"/>
          </a:bodyPr>
          <a:lstStyle/>
          <a:p>
            <a:pPr marL="0" indent="0" algn="just" fontAlgn="ctr">
              <a:buNone/>
            </a:pPr>
            <a:r>
              <a:rPr lang="pl-PL" b="1" dirty="0"/>
              <a:t>Jeżeli wyznaczono posiedzenie przygotowawcze, strona może przytaczać twierdzenia i dowody na uzasadnienie swoich wniosków lub dla odparcia wniosków i twierdzeń strony przeciwnej </a:t>
            </a:r>
            <a:r>
              <a:rPr lang="pl-PL" b="1" u="sng" dirty="0"/>
              <a:t>do chwili zatwierdzenia planu rozprawy. </a:t>
            </a:r>
            <a:r>
              <a:rPr lang="pl-PL" b="1" dirty="0"/>
              <a:t>Twierdzenia i dowody zgłoszone po zatwierdzeniu planu rozprawy </a:t>
            </a:r>
            <a:r>
              <a:rPr lang="pl-PL" b="1" u="sng" dirty="0"/>
              <a:t>podlegają pominięciu, </a:t>
            </a:r>
            <a:r>
              <a:rPr lang="pl-PL" b="1" dirty="0"/>
              <a:t>chyba że strona uprawdopodobni, że ich powołanie nie było możliwe albo potrzeba ich powołania wynikła później.</a:t>
            </a:r>
          </a:p>
          <a:p>
            <a:endParaRPr lang="pl-PL" dirty="0"/>
          </a:p>
        </p:txBody>
      </p:sp>
    </p:spTree>
    <p:extLst>
      <p:ext uri="{BB962C8B-B14F-4D97-AF65-F5344CB8AC3E}">
        <p14:creationId xmlns:p14="http://schemas.microsoft.com/office/powerpoint/2010/main" xmlns="" val="992478592"/>
      </p:ext>
    </p:extLst>
  </p:cSld>
  <p:clrMapOvr>
    <a:masterClrMapping/>
  </p:clrMapOvr>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CDF73743-0E60-E047-85DD-B0A1F8F7CC10}"/>
              </a:ext>
            </a:extLst>
          </p:cNvPr>
          <p:cNvSpPr>
            <a:spLocks noGrp="1"/>
          </p:cNvSpPr>
          <p:nvPr>
            <p:ph type="title"/>
          </p:nvPr>
        </p:nvSpPr>
        <p:spPr/>
        <p:txBody>
          <a:bodyPr>
            <a:normAutofit/>
          </a:bodyPr>
          <a:lstStyle/>
          <a:p>
            <a:r>
              <a:rPr lang="pl-PL" sz="3200" b="1" dirty="0"/>
              <a:t>Art. 205</a:t>
            </a:r>
            <a:r>
              <a:rPr lang="pl-PL" sz="3200" b="1" baseline="30000" dirty="0"/>
              <a:t>12</a:t>
            </a:r>
            <a:r>
              <a:rPr lang="pl-PL" sz="3200" b="1" dirty="0"/>
              <a:t>  § 2 termin zgłoszenia twierdzeń i dowodów</a:t>
            </a:r>
            <a:endParaRPr lang="pl-PL" sz="3200" dirty="0"/>
          </a:p>
        </p:txBody>
      </p:sp>
      <p:sp>
        <p:nvSpPr>
          <p:cNvPr id="3" name="Symbol zastępczy zawartości 2">
            <a:extLst>
              <a:ext uri="{FF2B5EF4-FFF2-40B4-BE49-F238E27FC236}">
                <a16:creationId xmlns:a16="http://schemas.microsoft.com/office/drawing/2014/main" xmlns="" id="{509CDFAF-C8C2-7949-884C-2541AF8F9902}"/>
              </a:ext>
            </a:extLst>
          </p:cNvPr>
          <p:cNvSpPr>
            <a:spLocks noGrp="1"/>
          </p:cNvSpPr>
          <p:nvPr>
            <p:ph idx="1"/>
          </p:nvPr>
        </p:nvSpPr>
        <p:spPr/>
        <p:txBody>
          <a:bodyPr>
            <a:normAutofit fontScale="92500" lnSpcReduction="10000"/>
          </a:bodyPr>
          <a:lstStyle/>
          <a:p>
            <a:pPr marL="0" indent="0" algn="just">
              <a:buNone/>
            </a:pPr>
            <a:r>
              <a:rPr lang="pl-PL" b="1" dirty="0"/>
              <a:t>Jeżeli nie zarządzono przeprowadzenia posiedzenia przygotowawczego, strona może przytaczać twierdzenia i dowody na uzasadnienie swoich wniosków lub dla odparcia wniosków i twierdzeń strony przeciwnej </a:t>
            </a:r>
            <a:r>
              <a:rPr lang="pl-PL" b="1" u="sng" dirty="0"/>
              <a:t>aż do zamknięcia rozprawy, </a:t>
            </a:r>
            <a:r>
              <a:rPr lang="pl-PL" b="1" dirty="0"/>
              <a:t>z </a:t>
            </a:r>
            <a:r>
              <a:rPr lang="pl-PL" b="1" u="sng" dirty="0"/>
              <a:t>zastrzeżeniem niekorzystnych skutków, które według przepisów kodeksu mogą dla niej wyniknąć z działania na zwłokę lub niezastosowania się do zarządzeń przewodniczącego i postanowień sądu.</a:t>
            </a:r>
          </a:p>
        </p:txBody>
      </p:sp>
    </p:spTree>
    <p:extLst>
      <p:ext uri="{BB962C8B-B14F-4D97-AF65-F5344CB8AC3E}">
        <p14:creationId xmlns:p14="http://schemas.microsoft.com/office/powerpoint/2010/main" xmlns="" val="2520917147"/>
      </p:ext>
    </p:extLst>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8A782CEC-F9B9-7144-AE82-CEE2BACBAB9C}"/>
              </a:ext>
            </a:extLst>
          </p:cNvPr>
          <p:cNvSpPr>
            <a:spLocks noGrp="1"/>
          </p:cNvSpPr>
          <p:nvPr>
            <p:ph type="title"/>
          </p:nvPr>
        </p:nvSpPr>
        <p:spPr/>
        <p:txBody>
          <a:bodyPr/>
          <a:lstStyle/>
          <a:p>
            <a:endParaRPr lang="pl-PL"/>
          </a:p>
        </p:txBody>
      </p:sp>
      <p:sp>
        <p:nvSpPr>
          <p:cNvPr id="3" name="Symbol zastępczy zawartości 2">
            <a:extLst>
              <a:ext uri="{FF2B5EF4-FFF2-40B4-BE49-F238E27FC236}">
                <a16:creationId xmlns:a16="http://schemas.microsoft.com/office/drawing/2014/main" xmlns="" id="{E7D6DEB7-B034-C84A-BCDD-A9DB0C834879}"/>
              </a:ext>
            </a:extLst>
          </p:cNvPr>
          <p:cNvSpPr>
            <a:spLocks noGrp="1"/>
          </p:cNvSpPr>
          <p:nvPr>
            <p:ph idx="1"/>
          </p:nvPr>
        </p:nvSpPr>
        <p:spPr/>
        <p:txBody>
          <a:bodyPr/>
          <a:lstStyle/>
          <a:p>
            <a:pPr marL="0" indent="0" algn="just">
              <a:buNone/>
            </a:pPr>
            <a:r>
              <a:rPr lang="pl-PL" b="1" dirty="0"/>
              <a:t>Jeżeli w sprawie nie przeprowadzono posiedzenia przygotowawczego, chwilą końcową na składanie wniosków dowodowych pozostaje zamknięcie rozprawy, z zastrzeżeniem, że strona może utracić to uprawnienie w następstwie działania na zwłokę lub niezastosowania się do zarządzeń przewodniczącego i postanowień sądu.</a:t>
            </a:r>
          </a:p>
        </p:txBody>
      </p:sp>
    </p:spTree>
    <p:extLst>
      <p:ext uri="{BB962C8B-B14F-4D97-AF65-F5344CB8AC3E}">
        <p14:creationId xmlns:p14="http://schemas.microsoft.com/office/powerpoint/2010/main" xmlns="" val="1333477159"/>
      </p:ext>
    </p:extLst>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D0259E2F-736E-F847-9537-50C6405BB984}"/>
              </a:ext>
            </a:extLst>
          </p:cNvPr>
          <p:cNvSpPr>
            <a:spLocks noGrp="1"/>
          </p:cNvSpPr>
          <p:nvPr>
            <p:ph type="title"/>
          </p:nvPr>
        </p:nvSpPr>
        <p:spPr/>
        <p:txBody>
          <a:bodyPr>
            <a:normAutofit/>
          </a:bodyPr>
          <a:lstStyle/>
          <a:p>
            <a:r>
              <a:rPr lang="pl-PL" sz="3200" b="1" dirty="0"/>
              <a:t>Sankcja</a:t>
            </a:r>
          </a:p>
        </p:txBody>
      </p:sp>
      <p:sp>
        <p:nvSpPr>
          <p:cNvPr id="3" name="Symbol zastępczy zawartości 2">
            <a:extLst>
              <a:ext uri="{FF2B5EF4-FFF2-40B4-BE49-F238E27FC236}">
                <a16:creationId xmlns:a16="http://schemas.microsoft.com/office/drawing/2014/main" xmlns="" id="{A405FCC2-2C3F-874A-940B-10BC095843F6}"/>
              </a:ext>
            </a:extLst>
          </p:cNvPr>
          <p:cNvSpPr>
            <a:spLocks noGrp="1"/>
          </p:cNvSpPr>
          <p:nvPr>
            <p:ph idx="1"/>
          </p:nvPr>
        </p:nvSpPr>
        <p:spPr/>
        <p:txBody>
          <a:bodyPr>
            <a:normAutofit/>
          </a:bodyPr>
          <a:lstStyle/>
          <a:p>
            <a:pPr marL="0" indent="0" algn="just">
              <a:buNone/>
            </a:pPr>
            <a:r>
              <a:rPr lang="pl-PL" sz="2000" b="1" dirty="0"/>
              <a:t>Art. 226</a:t>
            </a:r>
            <a:r>
              <a:rPr lang="pl-PL" sz="2000" b="1" baseline="30000" dirty="0"/>
              <a:t>2</a:t>
            </a:r>
            <a:r>
              <a:rPr lang="pl-PL" sz="2000" b="1" dirty="0"/>
              <a:t> Nadużycie przez stronę prawa procesowego.</a:t>
            </a:r>
          </a:p>
          <a:p>
            <a:pPr marL="0" indent="0" algn="just">
              <a:buNone/>
            </a:pPr>
            <a:r>
              <a:rPr lang="pl-PL" sz="2000" b="1" dirty="0"/>
              <a:t>Art. 236 § 1. W postanowieniu o dopuszczeniu dowodu sąd oznaczy środek dowodowy i fakty, które mają nim zostać wykazane, a w miarę potrzeby i możliwości – także </a:t>
            </a:r>
            <a:r>
              <a:rPr lang="pl-PL" sz="2000" b="1" u="sng" dirty="0"/>
              <a:t>termin</a:t>
            </a:r>
            <a:r>
              <a:rPr lang="pl-PL" sz="2000" b="1" dirty="0"/>
              <a:t> i miejsce przeprowadzenia dowodu.</a:t>
            </a:r>
          </a:p>
          <a:p>
            <a:pPr marL="0" indent="0" algn="just">
              <a:buNone/>
            </a:pPr>
            <a:r>
              <a:rPr lang="pl-PL" sz="2000" b="1" dirty="0"/>
              <a:t>Art. 242 </a:t>
            </a:r>
            <a:r>
              <a:rPr lang="pl-PL" sz="2200" b="1" dirty="0"/>
              <a:t>Jeżeli postępowanie dowodowe napotyka przeszkody o nieokreślonym czasie trwania, </a:t>
            </a:r>
            <a:r>
              <a:rPr lang="pl-PL" sz="2200" b="1" u="sng" dirty="0"/>
              <a:t>sąd może oznaczyć termin</a:t>
            </a:r>
            <a:r>
              <a:rPr lang="pl-PL" sz="2200" b="1" dirty="0"/>
              <a:t>, po którego upływie dowód może być przeprowadzony tylko wówczas, gdy nie spowoduje to zwłoki w postępowaniu.</a:t>
            </a:r>
          </a:p>
          <a:p>
            <a:pPr marL="0" indent="0" algn="just">
              <a:buNone/>
            </a:pPr>
            <a:r>
              <a:rPr lang="pl-PL" sz="2000" b="1" dirty="0"/>
              <a:t>Art. 233 § 2. Sąd oceni na tej samej podstawie, jakie znaczenie nadać odmowie przedstawienia przez stronę dowodu lub przeszkodom stawianym przez nią w jego przeprowadzeniu wbrew postanowieniu sądu.</a:t>
            </a:r>
          </a:p>
          <a:p>
            <a:pPr marL="0" indent="0" algn="just">
              <a:buNone/>
            </a:pPr>
            <a:r>
              <a:rPr lang="pl-PL" sz="2000" b="1" dirty="0"/>
              <a:t>Art. 235</a:t>
            </a:r>
            <a:r>
              <a:rPr lang="pl-PL" sz="2000" b="1" baseline="30000" dirty="0"/>
              <a:t>2</a:t>
            </a:r>
            <a:r>
              <a:rPr lang="pl-PL" sz="2000" b="1" dirty="0"/>
              <a:t>  </a:t>
            </a:r>
            <a:r>
              <a:rPr lang="pl-PL" sz="2200" b="1" dirty="0"/>
              <a:t>5) zmierzający jedynie do przedłużenia postępowania;</a:t>
            </a:r>
          </a:p>
          <a:p>
            <a:pPr marL="0" indent="0">
              <a:buNone/>
            </a:pPr>
            <a:endParaRPr lang="pl-PL" dirty="0"/>
          </a:p>
        </p:txBody>
      </p:sp>
    </p:spTree>
    <p:extLst>
      <p:ext uri="{BB962C8B-B14F-4D97-AF65-F5344CB8AC3E}">
        <p14:creationId xmlns:p14="http://schemas.microsoft.com/office/powerpoint/2010/main" xmlns="" val="760836012"/>
      </p:ext>
    </p:extLst>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6C53A86E-151A-0443-844A-F3A65DA19547}"/>
              </a:ext>
            </a:extLst>
          </p:cNvPr>
          <p:cNvSpPr>
            <a:spLocks noGrp="1"/>
          </p:cNvSpPr>
          <p:nvPr>
            <p:ph type="title"/>
          </p:nvPr>
        </p:nvSpPr>
        <p:spPr/>
        <p:txBody>
          <a:bodyPr>
            <a:normAutofit/>
          </a:bodyPr>
          <a:lstStyle/>
          <a:p>
            <a:r>
              <a:rPr lang="pl-PL" sz="3200" b="1" dirty="0"/>
              <a:t>Art. 467 § 3</a:t>
            </a:r>
            <a:r>
              <a:rPr lang="pl-PL" sz="3200" b="1" baseline="30000" dirty="0"/>
              <a:t>1 </a:t>
            </a:r>
            <a:r>
              <a:rPr lang="pl-PL" sz="3200" b="1" dirty="0"/>
              <a:t> i  3</a:t>
            </a:r>
            <a:r>
              <a:rPr lang="pl-PL" sz="3200" b="1" baseline="30000" dirty="0"/>
              <a:t>2</a:t>
            </a:r>
            <a:r>
              <a:rPr lang="pl-PL" sz="3200" b="1" dirty="0"/>
              <a:t> wyjątki postępowanie </a:t>
            </a:r>
            <a:r>
              <a:rPr lang="pl-PL" sz="3200" b="1"/>
              <a:t>z zakresu prawa prac</a:t>
            </a:r>
            <a:r>
              <a:rPr lang="pl-PL" sz="3200" b="1" dirty="0"/>
              <a:t>y</a:t>
            </a:r>
            <a:r>
              <a:rPr lang="pl-PL" sz="3200"/>
              <a:t> </a:t>
            </a:r>
            <a:r>
              <a:rPr lang="pl-PL" sz="3200" b="1"/>
              <a:t> </a:t>
            </a:r>
            <a:endParaRPr lang="pl-PL" sz="3200" b="1" dirty="0"/>
          </a:p>
        </p:txBody>
      </p:sp>
      <p:sp>
        <p:nvSpPr>
          <p:cNvPr id="3" name="Symbol zastępczy zawartości 2">
            <a:extLst>
              <a:ext uri="{FF2B5EF4-FFF2-40B4-BE49-F238E27FC236}">
                <a16:creationId xmlns:a16="http://schemas.microsoft.com/office/drawing/2014/main" xmlns="" id="{D1B8CA22-A09B-D94E-8D4C-1A3C63E1D8C6}"/>
              </a:ext>
            </a:extLst>
          </p:cNvPr>
          <p:cNvSpPr>
            <a:spLocks noGrp="1"/>
          </p:cNvSpPr>
          <p:nvPr>
            <p:ph idx="1"/>
          </p:nvPr>
        </p:nvSpPr>
        <p:spPr/>
        <p:txBody>
          <a:bodyPr>
            <a:normAutofit fontScale="85000" lnSpcReduction="20000"/>
          </a:bodyPr>
          <a:lstStyle/>
          <a:p>
            <a:pPr algn="just"/>
            <a:r>
              <a:rPr lang="pl-PL" b="1" dirty="0"/>
              <a:t>Stronę wnoszącą pismo wszczynające postępowanie </a:t>
            </a:r>
            <a:r>
              <a:rPr lang="pl-PL" b="1" u="sng" dirty="0"/>
              <a:t>wzywa się </a:t>
            </a:r>
            <a:r>
              <a:rPr lang="pl-PL" b="1" dirty="0"/>
              <a:t>do usunięcia jego braków, tylko gdy braki te uniemożliwiają przeprowadzenie posiedzenia przygotowawczego z udziałem strony wnoszącej pismo. </a:t>
            </a:r>
          </a:p>
          <a:p>
            <a:pPr algn="just" fontAlgn="ctr"/>
            <a:r>
              <a:rPr lang="pl-PL" b="1" dirty="0"/>
              <a:t>Posiedzenie przygotowawcze służy </a:t>
            </a:r>
            <a:r>
              <a:rPr lang="pl-PL" b="1" u="sng" dirty="0"/>
              <a:t>także usunięciu braków pisma wszczynającego postępowanie </a:t>
            </a:r>
            <a:r>
              <a:rPr lang="pl-PL" b="1" dirty="0"/>
              <a:t>w zakresie niezbędnym do nadania sprawie prawidłowego biegu oraz, w razie potrzeby, ustaleniu przez sąd dowodów do przeprowadzenia z urzędu, a także wyjaśnieniu innych okoliczności istotnych dla prawidłowego i szybkiego rozpoznania sprawy.</a:t>
            </a:r>
          </a:p>
          <a:p>
            <a:endParaRPr lang="pl-PL" dirty="0"/>
          </a:p>
        </p:txBody>
      </p:sp>
    </p:spTree>
    <p:extLst>
      <p:ext uri="{BB962C8B-B14F-4D97-AF65-F5344CB8AC3E}">
        <p14:creationId xmlns:p14="http://schemas.microsoft.com/office/powerpoint/2010/main" xmlns="" val="807880817"/>
      </p:ext>
    </p:extLst>
  </p:cSld>
  <p:clrMapOvr>
    <a:masterClrMapping/>
  </p:clrMapOvr>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EC5D2C3B-841C-C242-A93F-D4A1431D1D19}"/>
              </a:ext>
            </a:extLst>
          </p:cNvPr>
          <p:cNvSpPr>
            <a:spLocks noGrp="1"/>
          </p:cNvSpPr>
          <p:nvPr>
            <p:ph type="title"/>
          </p:nvPr>
        </p:nvSpPr>
        <p:spPr/>
        <p:txBody>
          <a:bodyPr/>
          <a:lstStyle/>
          <a:p>
            <a:r>
              <a:rPr lang="pl-PL" dirty="0"/>
              <a:t>Nie stosuje się</a:t>
            </a:r>
          </a:p>
        </p:txBody>
      </p:sp>
      <p:sp>
        <p:nvSpPr>
          <p:cNvPr id="3" name="Symbol zastępczy zawartości 2">
            <a:extLst>
              <a:ext uri="{FF2B5EF4-FFF2-40B4-BE49-F238E27FC236}">
                <a16:creationId xmlns:a16="http://schemas.microsoft.com/office/drawing/2014/main" xmlns="" id="{4A3CE978-19E0-414F-8688-8F87B7A76BD6}"/>
              </a:ext>
            </a:extLst>
          </p:cNvPr>
          <p:cNvSpPr>
            <a:spLocks noGrp="1"/>
          </p:cNvSpPr>
          <p:nvPr>
            <p:ph idx="1"/>
          </p:nvPr>
        </p:nvSpPr>
        <p:spPr/>
        <p:txBody>
          <a:bodyPr>
            <a:normAutofit fontScale="92500"/>
          </a:bodyPr>
          <a:lstStyle/>
          <a:p>
            <a:pPr marL="0" indent="0" algn="just">
              <a:buNone/>
            </a:pPr>
            <a:r>
              <a:rPr lang="pl-PL" b="1" dirty="0"/>
              <a:t>w sprawach, w których pracownik jest stroną pozwaną 477</a:t>
            </a:r>
            <a:r>
              <a:rPr lang="pl-PL" b="1" baseline="30000" dirty="0"/>
              <a:t>7</a:t>
            </a:r>
            <a:r>
              <a:rPr lang="pl-PL" b="1" dirty="0"/>
              <a:t> k.p.c. nie stosuje się art. 467 § 3</a:t>
            </a:r>
            <a:r>
              <a:rPr lang="pl-PL" b="1" baseline="30000" dirty="0"/>
              <a:t>1</a:t>
            </a:r>
            <a:r>
              <a:rPr lang="pl-PL" b="1" dirty="0"/>
              <a:t>;</a:t>
            </a:r>
          </a:p>
          <a:p>
            <a:pPr marL="0" indent="0" algn="just">
              <a:buNone/>
            </a:pPr>
            <a:r>
              <a:rPr lang="pl-PL" b="1" dirty="0"/>
              <a:t>w razie wniesienia skargi kasacyjnej (oraz – jak należy przyjąć – skargi o stwierdzenie niezgodności z prawem prawomocnego orzeczenia oraz;  </a:t>
            </a:r>
          </a:p>
          <a:p>
            <a:pPr marL="0" indent="0" algn="just">
              <a:buNone/>
            </a:pPr>
            <a:r>
              <a:rPr lang="pl-PL" b="1" dirty="0"/>
              <a:t>do postępowania przed Sądem Najwyższym, wywołanego ich wniesieniem art. 475</a:t>
            </a:r>
            <a:r>
              <a:rPr lang="pl-PL" b="1" baseline="30000" dirty="0"/>
              <a:t>1</a:t>
            </a:r>
            <a:r>
              <a:rPr lang="pl-PL" b="1" dirty="0"/>
              <a:t> i art. 424</a:t>
            </a:r>
            <a:r>
              <a:rPr lang="pl-PL" b="1" baseline="30000" dirty="0"/>
              <a:t>12</a:t>
            </a:r>
            <a:r>
              <a:rPr lang="pl-PL" b="1" dirty="0"/>
              <a:t> k.p.c. nie stosuje się 467 k.p.c.</a:t>
            </a:r>
          </a:p>
          <a:p>
            <a:endParaRPr lang="pl-PL" dirty="0"/>
          </a:p>
        </p:txBody>
      </p:sp>
    </p:spTree>
    <p:extLst>
      <p:ext uri="{BB962C8B-B14F-4D97-AF65-F5344CB8AC3E}">
        <p14:creationId xmlns:p14="http://schemas.microsoft.com/office/powerpoint/2010/main" xmlns="" val="118157461"/>
      </p:ext>
    </p:extLst>
  </p:cSld>
  <p:clrMapOvr>
    <a:masterClrMapping/>
  </p:clrMapOvr>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CC5342A4-363C-E64A-8E4F-7EB8491922A8}"/>
              </a:ext>
            </a:extLst>
          </p:cNvPr>
          <p:cNvSpPr>
            <a:spLocks noGrp="1"/>
          </p:cNvSpPr>
          <p:nvPr>
            <p:ph type="title"/>
          </p:nvPr>
        </p:nvSpPr>
        <p:spPr/>
        <p:txBody>
          <a:bodyPr>
            <a:normAutofit/>
          </a:bodyPr>
          <a:lstStyle/>
          <a:p>
            <a:r>
              <a:rPr lang="pl-PL" sz="3200" b="1" dirty="0"/>
              <a:t>Art. 471 termin posiedzenia</a:t>
            </a:r>
            <a:br>
              <a:rPr lang="pl-PL" sz="3200" b="1" dirty="0"/>
            </a:br>
            <a:endParaRPr lang="pl-PL" sz="3200" dirty="0"/>
          </a:p>
        </p:txBody>
      </p:sp>
      <p:sp>
        <p:nvSpPr>
          <p:cNvPr id="3" name="Symbol zastępczy zawartości 2">
            <a:extLst>
              <a:ext uri="{FF2B5EF4-FFF2-40B4-BE49-F238E27FC236}">
                <a16:creationId xmlns:a16="http://schemas.microsoft.com/office/drawing/2014/main" xmlns="" id="{A28C0FB1-E51E-5B4E-9BF8-9A8C4A844193}"/>
              </a:ext>
            </a:extLst>
          </p:cNvPr>
          <p:cNvSpPr>
            <a:spLocks noGrp="1"/>
          </p:cNvSpPr>
          <p:nvPr>
            <p:ph idx="1"/>
          </p:nvPr>
        </p:nvSpPr>
        <p:spPr/>
        <p:txBody>
          <a:bodyPr>
            <a:normAutofit fontScale="92500" lnSpcReduction="10000"/>
          </a:bodyPr>
          <a:lstStyle/>
          <a:p>
            <a:pPr marL="0" indent="0" algn="just">
              <a:buNone/>
            </a:pPr>
            <a:r>
              <a:rPr lang="pl-PL" b="1" dirty="0"/>
              <a:t>Przewodniczący i sąd są obowiązani podejmować czynności tak, by termin posiedzenia, na którym sprawa ma zostać rozpoznana, przypadł nie później niż </a:t>
            </a:r>
            <a:r>
              <a:rPr lang="pl-PL" b="1" u="sng" dirty="0"/>
              <a:t>miesiąc od dnia zakończenia posiedzenia przygotowawczego, a jeżeli go nie przeprowadzono – nie później niż sześć miesięcy od dnia złożenia odpowiedzi na pozew. </a:t>
            </a:r>
            <a:r>
              <a:rPr lang="pl-PL" b="1" dirty="0"/>
              <a:t>Jeżeli odpowiedź ta była dotknięta brakami, termin ten biegnie od dnia usunięcia tych braków, a jeżeli odpowiedzi nie złożono – od dnia upływu terminu do jej złożenia.</a:t>
            </a:r>
          </a:p>
          <a:p>
            <a:endParaRPr lang="pl-PL" dirty="0"/>
          </a:p>
        </p:txBody>
      </p:sp>
    </p:spTree>
    <p:extLst>
      <p:ext uri="{BB962C8B-B14F-4D97-AF65-F5344CB8AC3E}">
        <p14:creationId xmlns:p14="http://schemas.microsoft.com/office/powerpoint/2010/main" xmlns="" val="175109688"/>
      </p:ext>
    </p:extLst>
  </p:cSld>
  <p:clrMapOvr>
    <a:masterClrMapping/>
  </p:clrMapOvr>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CC56ADDD-8935-EF46-A122-5B9B5DD65276}"/>
              </a:ext>
            </a:extLst>
          </p:cNvPr>
          <p:cNvSpPr>
            <a:spLocks noGrp="1"/>
          </p:cNvSpPr>
          <p:nvPr>
            <p:ph type="title"/>
          </p:nvPr>
        </p:nvSpPr>
        <p:spPr/>
        <p:txBody>
          <a:bodyPr>
            <a:normAutofit/>
          </a:bodyPr>
          <a:lstStyle/>
          <a:p>
            <a:r>
              <a:rPr lang="pl-PL" sz="3200" b="1" dirty="0"/>
              <a:t>Art. 206 § 1 i 2 przebieg rozprawy</a:t>
            </a:r>
            <a:br>
              <a:rPr lang="pl-PL" sz="3200" b="1" dirty="0"/>
            </a:br>
            <a:endParaRPr lang="pl-PL" sz="3200" dirty="0"/>
          </a:p>
        </p:txBody>
      </p:sp>
      <p:sp>
        <p:nvSpPr>
          <p:cNvPr id="3" name="Symbol zastępczy zawartości 2">
            <a:extLst>
              <a:ext uri="{FF2B5EF4-FFF2-40B4-BE49-F238E27FC236}">
                <a16:creationId xmlns:a16="http://schemas.microsoft.com/office/drawing/2014/main" xmlns="" id="{B470390D-C4AA-BC47-BE7E-EFC67B5915DD}"/>
              </a:ext>
            </a:extLst>
          </p:cNvPr>
          <p:cNvSpPr>
            <a:spLocks noGrp="1"/>
          </p:cNvSpPr>
          <p:nvPr>
            <p:ph idx="1"/>
          </p:nvPr>
        </p:nvSpPr>
        <p:spPr/>
        <p:txBody>
          <a:bodyPr>
            <a:normAutofit/>
          </a:bodyPr>
          <a:lstStyle/>
          <a:p>
            <a:pPr algn="just"/>
            <a:r>
              <a:rPr lang="pl-PL" b="1" dirty="0"/>
              <a:t>Przewodniczący i sąd podejmują czynności w sprawie tak, aby przebiegła zgodnie z planem rozprawy, a jeżeli planu nie sporządzono – w najwcześniejszych możliwych terminach. </a:t>
            </a:r>
          </a:p>
          <a:p>
            <a:pPr algn="just"/>
            <a:r>
              <a:rPr lang="pl-PL" b="1" dirty="0"/>
              <a:t>Przewodniczący wyznacza terminy posiedzeń w sprawie zgodnie z planem rozprawy, a jeżeli planu nie sporządzono – najwcześniejsze możliwe terminy.</a:t>
            </a:r>
          </a:p>
          <a:p>
            <a:endParaRPr lang="pl-PL" dirty="0"/>
          </a:p>
        </p:txBody>
      </p:sp>
    </p:spTree>
    <p:extLst>
      <p:ext uri="{BB962C8B-B14F-4D97-AF65-F5344CB8AC3E}">
        <p14:creationId xmlns:p14="http://schemas.microsoft.com/office/powerpoint/2010/main" xmlns="" val="853193826"/>
      </p:ext>
    </p:extLst>
  </p:cSld>
  <p:clrMapOvr>
    <a:masterClrMapping/>
  </p:clrMapOvr>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B10E6AC6-5B47-C940-8BF1-323514C93EDD}"/>
              </a:ext>
            </a:extLst>
          </p:cNvPr>
          <p:cNvSpPr>
            <a:spLocks noGrp="1"/>
          </p:cNvSpPr>
          <p:nvPr>
            <p:ph type="title"/>
          </p:nvPr>
        </p:nvSpPr>
        <p:spPr/>
        <p:txBody>
          <a:bodyPr>
            <a:normAutofit/>
          </a:bodyPr>
          <a:lstStyle/>
          <a:p>
            <a:r>
              <a:rPr lang="pl-PL" sz="3200" b="1" dirty="0"/>
              <a:t>Art. 208 brak planu</a:t>
            </a:r>
          </a:p>
        </p:txBody>
      </p:sp>
      <p:sp>
        <p:nvSpPr>
          <p:cNvPr id="3" name="Symbol zastępczy zawartości 2">
            <a:extLst>
              <a:ext uri="{FF2B5EF4-FFF2-40B4-BE49-F238E27FC236}">
                <a16:creationId xmlns:a16="http://schemas.microsoft.com/office/drawing/2014/main" xmlns="" id="{B4AEBA3F-39E1-A240-9B7F-3E40A6EA098D}"/>
              </a:ext>
            </a:extLst>
          </p:cNvPr>
          <p:cNvSpPr>
            <a:spLocks noGrp="1"/>
          </p:cNvSpPr>
          <p:nvPr>
            <p:ph idx="1"/>
          </p:nvPr>
        </p:nvSpPr>
        <p:spPr/>
        <p:txBody>
          <a:bodyPr/>
          <a:lstStyle/>
          <a:p>
            <a:pPr marL="0" indent="0" algn="just">
              <a:buNone/>
            </a:pPr>
            <a:r>
              <a:rPr lang="pl-PL" b="1" dirty="0"/>
              <a:t>Jeżeli planu rozprawy nie sporządzono, zarządzenia mające na celu przygotowanie rozprawy wydaje się na podstawie pozwu i innych pism procesowych.</a:t>
            </a:r>
          </a:p>
        </p:txBody>
      </p:sp>
    </p:spTree>
    <p:extLst>
      <p:ext uri="{BB962C8B-B14F-4D97-AF65-F5344CB8AC3E}">
        <p14:creationId xmlns:p14="http://schemas.microsoft.com/office/powerpoint/2010/main" xmlns="" val="2184611259"/>
      </p:ext>
    </p:extLst>
  </p:cSld>
  <p:clrMapOvr>
    <a:masterClrMapping/>
  </p:clrMapOvr>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EC530534-6521-0247-AC47-28376CD660F7}"/>
              </a:ext>
            </a:extLst>
          </p:cNvPr>
          <p:cNvSpPr>
            <a:spLocks noGrp="1"/>
          </p:cNvSpPr>
          <p:nvPr>
            <p:ph type="title"/>
          </p:nvPr>
        </p:nvSpPr>
        <p:spPr/>
        <p:txBody>
          <a:bodyPr>
            <a:normAutofit/>
          </a:bodyPr>
          <a:lstStyle/>
          <a:p>
            <a:r>
              <a:rPr lang="pl-PL" sz="3200" b="1" dirty="0"/>
              <a:t>Art. 210 § 2 i 3 twierdzenia stron</a:t>
            </a:r>
            <a:endParaRPr lang="pl-PL" sz="3200" dirty="0"/>
          </a:p>
        </p:txBody>
      </p:sp>
      <p:sp>
        <p:nvSpPr>
          <p:cNvPr id="3" name="Symbol zastępczy zawartości 2">
            <a:extLst>
              <a:ext uri="{FF2B5EF4-FFF2-40B4-BE49-F238E27FC236}">
                <a16:creationId xmlns:a16="http://schemas.microsoft.com/office/drawing/2014/main" xmlns="" id="{A0B415A8-8DA9-DF43-8D58-4698E554D7ED}"/>
              </a:ext>
            </a:extLst>
          </p:cNvPr>
          <p:cNvSpPr>
            <a:spLocks noGrp="1"/>
          </p:cNvSpPr>
          <p:nvPr>
            <p:ph idx="1"/>
          </p:nvPr>
        </p:nvSpPr>
        <p:spPr/>
        <p:txBody>
          <a:bodyPr/>
          <a:lstStyle/>
          <a:p>
            <a:pPr marL="0" indent="0" algn="just">
              <a:buNone/>
            </a:pPr>
            <a:r>
              <a:rPr lang="pl-PL" b="1" dirty="0"/>
              <a:t>Każda ze stron jest obowiązana do złożenia oświadczenia co do twierdzeń strony przeciwnej dotyczących faktów. Strona jest przy tym obowiązana wyszczególnić fakty, którym zaprzecza.</a:t>
            </a:r>
          </a:p>
          <a:p>
            <a:pPr marL="0" indent="0" algn="just">
              <a:buNone/>
            </a:pPr>
            <a:r>
              <a:rPr lang="pl-PL" b="1" dirty="0"/>
              <a:t>Ponadto rozprawa obejmuje, stosownie do okoliczności, postępowanie dowodowe i </a:t>
            </a:r>
            <a:r>
              <a:rPr lang="pl-PL" b="1" u="sng" dirty="0"/>
              <a:t>roztrząsanie jego wyników.</a:t>
            </a:r>
            <a:endParaRPr lang="pl-PL" u="sng" dirty="0"/>
          </a:p>
        </p:txBody>
      </p:sp>
    </p:spTree>
    <p:extLst>
      <p:ext uri="{BB962C8B-B14F-4D97-AF65-F5344CB8AC3E}">
        <p14:creationId xmlns:p14="http://schemas.microsoft.com/office/powerpoint/2010/main" xmlns="" val="2674440403"/>
      </p:ext>
    </p:extLst>
  </p:cSld>
  <p:clrMapOvr>
    <a:masterClrMapping/>
  </p:clrMapOvr>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7FA8E536-7228-8243-ADEB-D5AB5FA38126}"/>
              </a:ext>
            </a:extLst>
          </p:cNvPr>
          <p:cNvSpPr>
            <a:spLocks noGrp="1"/>
          </p:cNvSpPr>
          <p:nvPr>
            <p:ph type="title"/>
          </p:nvPr>
        </p:nvSpPr>
        <p:spPr/>
        <p:txBody>
          <a:bodyPr>
            <a:normAutofit/>
          </a:bodyPr>
          <a:lstStyle/>
          <a:p>
            <a:r>
              <a:rPr lang="pl-PL" sz="3200" b="1" dirty="0"/>
              <a:t>212 § 1 informacyjne przesłuchanie stron</a:t>
            </a:r>
            <a:br>
              <a:rPr lang="pl-PL" sz="3200" b="1" dirty="0"/>
            </a:br>
            <a:endParaRPr lang="pl-PL" sz="3200" dirty="0"/>
          </a:p>
        </p:txBody>
      </p:sp>
      <p:sp>
        <p:nvSpPr>
          <p:cNvPr id="3" name="Symbol zastępczy zawartości 2">
            <a:extLst>
              <a:ext uri="{FF2B5EF4-FFF2-40B4-BE49-F238E27FC236}">
                <a16:creationId xmlns:a16="http://schemas.microsoft.com/office/drawing/2014/main" xmlns="" id="{42C55374-D304-2143-8A6E-A8E4E0FC3368}"/>
              </a:ext>
            </a:extLst>
          </p:cNvPr>
          <p:cNvSpPr>
            <a:spLocks noGrp="1"/>
          </p:cNvSpPr>
          <p:nvPr>
            <p:ph idx="1"/>
          </p:nvPr>
        </p:nvSpPr>
        <p:spPr/>
        <p:txBody>
          <a:bodyPr>
            <a:normAutofit/>
          </a:bodyPr>
          <a:lstStyle/>
          <a:p>
            <a:pPr marL="0" indent="0" algn="just">
              <a:buNone/>
            </a:pPr>
            <a:r>
              <a:rPr lang="pl-PL" b="1" dirty="0"/>
              <a:t>Na rozprawie prowadzonej </a:t>
            </a:r>
            <a:r>
              <a:rPr lang="pl-PL" b="1" u="sng" dirty="0"/>
              <a:t>bez planu rozprawy </a:t>
            </a:r>
            <a:r>
              <a:rPr lang="pl-PL" b="1" dirty="0"/>
              <a:t>sąd przez zadawanie pytań stronom dąży do tego, aby strony </a:t>
            </a:r>
            <a:r>
              <a:rPr lang="pl-PL" b="1" u="sng" dirty="0"/>
              <a:t>przytoczyły lub uzupełniły twierdzenia lub dowody </a:t>
            </a:r>
            <a:r>
              <a:rPr lang="pl-PL" b="1" dirty="0"/>
              <a:t>na ich poparcie oraz udzieliły wyjaśnień koniecznych do zgodnego z prawdą ustalenia podstawy faktycznej dochodzonych przez nie praw lub roszczeń. W ten sam sposób sąd dąży do wyjaśnienia istotnych okoliczności sprawy, które są sporne. </a:t>
            </a:r>
          </a:p>
          <a:p>
            <a:pPr marL="0" indent="0">
              <a:buNone/>
            </a:pPr>
            <a:endParaRPr lang="pl-PL" dirty="0"/>
          </a:p>
        </p:txBody>
      </p:sp>
    </p:spTree>
    <p:extLst>
      <p:ext uri="{BB962C8B-B14F-4D97-AF65-F5344CB8AC3E}">
        <p14:creationId xmlns:p14="http://schemas.microsoft.com/office/powerpoint/2010/main" xmlns="" val="531257932"/>
      </p:ext>
    </p:extLst>
  </p:cSld>
  <p:clrMapOvr>
    <a:masterClrMapping/>
  </p:clrMapOvr>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5D385705-4CBF-1E4D-B5A3-BB76FE8A08F6}"/>
              </a:ext>
            </a:extLst>
          </p:cNvPr>
          <p:cNvSpPr>
            <a:spLocks noGrp="1"/>
          </p:cNvSpPr>
          <p:nvPr>
            <p:ph type="title"/>
          </p:nvPr>
        </p:nvSpPr>
        <p:spPr/>
        <p:txBody>
          <a:bodyPr>
            <a:normAutofit/>
          </a:bodyPr>
          <a:lstStyle/>
          <a:p>
            <a:r>
              <a:rPr lang="pl-PL" sz="3200" b="1" dirty="0"/>
              <a:t>Art. 206</a:t>
            </a:r>
            <a:r>
              <a:rPr lang="pl-PL" sz="3200" b="1" baseline="30000" dirty="0"/>
              <a:t>1</a:t>
            </a:r>
            <a:r>
              <a:rPr lang="pl-PL" sz="3200" b="1" dirty="0"/>
              <a:t> rozstrzygnięcie sprawy na pierwszym posiedzeniu, wyjątek</a:t>
            </a:r>
            <a:endParaRPr lang="pl-PL" sz="3200" dirty="0"/>
          </a:p>
        </p:txBody>
      </p:sp>
      <p:sp>
        <p:nvSpPr>
          <p:cNvPr id="3" name="Symbol zastępczy zawartości 2">
            <a:extLst>
              <a:ext uri="{FF2B5EF4-FFF2-40B4-BE49-F238E27FC236}">
                <a16:creationId xmlns:a16="http://schemas.microsoft.com/office/drawing/2014/main" xmlns="" id="{0F90AD8B-3716-044D-B968-2551B7C97AED}"/>
              </a:ext>
            </a:extLst>
          </p:cNvPr>
          <p:cNvSpPr>
            <a:spLocks noGrp="1"/>
          </p:cNvSpPr>
          <p:nvPr>
            <p:ph idx="1"/>
          </p:nvPr>
        </p:nvSpPr>
        <p:spPr/>
        <p:txBody>
          <a:bodyPr>
            <a:normAutofit fontScale="92500" lnSpcReduction="20000"/>
          </a:bodyPr>
          <a:lstStyle/>
          <a:p>
            <a:pPr marL="0" indent="0" algn="just">
              <a:buNone/>
            </a:pPr>
            <a:r>
              <a:rPr lang="pl-PL" b="1" dirty="0"/>
              <a:t> Rozprawę należy przygotować tak, aby nie było przeszkód do rozstrzygnięcia sprawy na pierwszym posiedzeniu na nią wyznaczonym. Więcej posiedzeń niż jedno wyznacza się tylko w razie konieczności, zwłaszcza gdy przeprowadzenie wszystkich dowodów na jednym posiedzeniu nie jest możliwe. W takim przypadku posiedzenia powinny </a:t>
            </a:r>
            <a:r>
              <a:rPr lang="pl-PL" b="1" u="sng" dirty="0"/>
              <a:t>odbywać się w kolejnych dniach, </a:t>
            </a:r>
            <a:r>
              <a:rPr lang="pl-PL" b="1" dirty="0"/>
              <a:t>a jeżeli nie jest to możliwe - tak, aby </a:t>
            </a:r>
            <a:r>
              <a:rPr lang="pl-PL" b="1" u="sng" dirty="0"/>
              <a:t>upływ czasu pomiędzy kolejnymi posiedzeniami nie był nadmierny.</a:t>
            </a:r>
          </a:p>
        </p:txBody>
      </p:sp>
    </p:spTree>
    <p:extLst>
      <p:ext uri="{BB962C8B-B14F-4D97-AF65-F5344CB8AC3E}">
        <p14:creationId xmlns:p14="http://schemas.microsoft.com/office/powerpoint/2010/main" xmlns="" val="2588597345"/>
      </p:ext>
    </p:extLst>
  </p:cSld>
  <p:clrMapOvr>
    <a:masterClrMapping/>
  </p:clrMapOvr>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4F79DE27-851D-ED4D-AD51-5266CE121139}"/>
              </a:ext>
            </a:extLst>
          </p:cNvPr>
          <p:cNvSpPr>
            <a:spLocks noGrp="1"/>
          </p:cNvSpPr>
          <p:nvPr>
            <p:ph type="title"/>
          </p:nvPr>
        </p:nvSpPr>
        <p:spPr/>
        <p:txBody>
          <a:bodyPr>
            <a:normAutofit/>
          </a:bodyPr>
          <a:lstStyle/>
          <a:p>
            <a:r>
              <a:rPr lang="pl-PL" sz="3200" b="1" dirty="0"/>
              <a:t>Art. 208 § 1, 2 i 3 przygotowanie rozprawy</a:t>
            </a:r>
            <a:br>
              <a:rPr lang="pl-PL" sz="3200" b="1" dirty="0"/>
            </a:br>
            <a:endParaRPr lang="pl-PL" sz="3200" dirty="0"/>
          </a:p>
        </p:txBody>
      </p:sp>
      <p:sp>
        <p:nvSpPr>
          <p:cNvPr id="3" name="Symbol zastępczy zawartości 2">
            <a:extLst>
              <a:ext uri="{FF2B5EF4-FFF2-40B4-BE49-F238E27FC236}">
                <a16:creationId xmlns:a16="http://schemas.microsoft.com/office/drawing/2014/main" xmlns="" id="{C94CC8C1-FA53-314E-8694-767F20F778B8}"/>
              </a:ext>
            </a:extLst>
          </p:cNvPr>
          <p:cNvSpPr>
            <a:spLocks noGrp="1"/>
          </p:cNvSpPr>
          <p:nvPr>
            <p:ph idx="1"/>
          </p:nvPr>
        </p:nvSpPr>
        <p:spPr/>
        <p:txBody>
          <a:bodyPr>
            <a:normAutofit fontScale="62500" lnSpcReduction="20000"/>
          </a:bodyPr>
          <a:lstStyle/>
          <a:p>
            <a:pPr algn="just"/>
            <a:r>
              <a:rPr lang="pl-PL" b="1" u="sng" dirty="0"/>
              <a:t>Na podstawie planu rozprawy </a:t>
            </a:r>
            <a:r>
              <a:rPr lang="pl-PL" b="1" dirty="0"/>
              <a:t>przewodniczący wydaje zarządzenia mające na celu przygotowanie rozprawy. Przewodniczący może w szczególności: </a:t>
            </a:r>
          </a:p>
          <a:p>
            <a:pPr algn="just"/>
            <a:r>
              <a:rPr lang="pl-PL" b="1" dirty="0"/>
              <a:t>1) wezwać strony do stawienia się na rozprawę osobiście lub przez pełnomocnika;</a:t>
            </a:r>
          </a:p>
          <a:p>
            <a:pPr algn="just"/>
            <a:r>
              <a:rPr lang="pl-PL" b="1" dirty="0"/>
              <a:t>2) zażądać od państwowej jednostki organizacyjnej lub jednostki organizacyjnej samorządu terytorialnego znajdujących się u niej dowodów, jeżeli strona sama dowodów tych otrzymać nie może; </a:t>
            </a:r>
          </a:p>
          <a:p>
            <a:pPr algn="just"/>
            <a:r>
              <a:rPr lang="pl-PL" b="1" dirty="0"/>
              <a:t>3) wezwać na rozprawę wskazanych przez strony świadków </a:t>
            </a:r>
            <a:r>
              <a:rPr lang="pl-PL" b="1" u="sng" dirty="0"/>
              <a:t>lub biegłych;</a:t>
            </a:r>
            <a:r>
              <a:rPr lang="pl-PL" b="1" dirty="0"/>
              <a:t> </a:t>
            </a:r>
          </a:p>
          <a:p>
            <a:pPr algn="just"/>
            <a:r>
              <a:rPr lang="pl-PL" b="1" dirty="0"/>
              <a:t>4) zarządzić przedstawienie przedmiotów oględzin lub dokumentów, w szczególności ksiąg i planów. </a:t>
            </a:r>
          </a:p>
          <a:p>
            <a:pPr algn="just"/>
            <a:r>
              <a:rPr lang="pl-PL" b="1" dirty="0"/>
              <a:t>Przewodniczący może ponadto zarządzić oględziny jeszcze przed rozprawą. </a:t>
            </a:r>
          </a:p>
          <a:p>
            <a:pPr algn="just"/>
            <a:r>
              <a:rPr lang="pl-PL" b="1" u="sng" dirty="0"/>
              <a:t>Jeżeli planu rozprawy nie sporządzono, zarządzenia mające na celu przygotowanie rozprawy wydaje się na podstawie pozwu i innych pism procesowych.</a:t>
            </a:r>
          </a:p>
          <a:p>
            <a:endParaRPr lang="pl-PL" dirty="0"/>
          </a:p>
        </p:txBody>
      </p:sp>
    </p:spTree>
    <p:extLst>
      <p:ext uri="{BB962C8B-B14F-4D97-AF65-F5344CB8AC3E}">
        <p14:creationId xmlns:p14="http://schemas.microsoft.com/office/powerpoint/2010/main" xmlns="" val="1608237572"/>
      </p:ext>
    </p:extLst>
  </p:cSld>
  <p:clrMapOvr>
    <a:masterClrMapping/>
  </p:clrMapOvr>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ytuł 1">
            <a:extLst>
              <a:ext uri="{FF2B5EF4-FFF2-40B4-BE49-F238E27FC236}">
                <a16:creationId xmlns:a16="http://schemas.microsoft.com/office/drawing/2014/main" xmlns="" id="{E0439ABF-27C6-5C42-9203-FC9DDBFBCB80}"/>
              </a:ext>
            </a:extLst>
          </p:cNvPr>
          <p:cNvSpPr>
            <a:spLocks noGrp="1"/>
          </p:cNvSpPr>
          <p:nvPr>
            <p:ph type="title"/>
          </p:nvPr>
        </p:nvSpPr>
        <p:spPr/>
        <p:txBody>
          <a:bodyPr>
            <a:normAutofit fontScale="90000"/>
          </a:bodyPr>
          <a:lstStyle/>
          <a:p>
            <a:r>
              <a:rPr lang="pl-PL" sz="3200" b="1" dirty="0"/>
              <a:t>Art. 511</a:t>
            </a:r>
            <a:r>
              <a:rPr lang="pl-PL" sz="3200" b="1" baseline="30000" dirty="0"/>
              <a:t>2</a:t>
            </a:r>
            <a:r>
              <a:rPr lang="pl-PL" sz="3200" b="1" dirty="0"/>
              <a:t> § 1 i </a:t>
            </a:r>
            <a:r>
              <a:rPr lang="pl-PL" sz="3200" b="1"/>
              <a:t>2 odpowiedź </a:t>
            </a:r>
            <a:r>
              <a:rPr lang="pl-PL" sz="3200" b="1" dirty="0"/>
              <a:t>na wniosek o wszczęcie postępowania</a:t>
            </a:r>
            <a:r>
              <a:rPr lang="pl-PL" sz="3200" dirty="0"/>
              <a:t/>
            </a:r>
            <a:br>
              <a:rPr lang="pl-PL" sz="3200" dirty="0"/>
            </a:br>
            <a:endParaRPr lang="pl-PL" sz="3200" dirty="0"/>
          </a:p>
        </p:txBody>
      </p:sp>
      <p:sp>
        <p:nvSpPr>
          <p:cNvPr id="3" name="Symbol zastępczy zawartości 2">
            <a:extLst>
              <a:ext uri="{FF2B5EF4-FFF2-40B4-BE49-F238E27FC236}">
                <a16:creationId xmlns:a16="http://schemas.microsoft.com/office/drawing/2014/main" xmlns="" id="{6EFE4CAD-F8DB-9941-8D86-66EF5D3112B2}"/>
              </a:ext>
            </a:extLst>
          </p:cNvPr>
          <p:cNvSpPr>
            <a:spLocks noGrp="1"/>
          </p:cNvSpPr>
          <p:nvPr>
            <p:ph idx="1"/>
          </p:nvPr>
        </p:nvSpPr>
        <p:spPr/>
        <p:txBody>
          <a:bodyPr>
            <a:normAutofit/>
          </a:bodyPr>
          <a:lstStyle/>
          <a:p>
            <a:pPr algn="just" fontAlgn="ctr"/>
            <a:r>
              <a:rPr lang="pl-PL" b="1" dirty="0"/>
              <a:t>Wniesienie odpowiedzi na wniosek o wszczęcie postępowania jest obowiązkowe, tylko gdy przewodniczący tak zarządzi. </a:t>
            </a:r>
          </a:p>
          <a:p>
            <a:pPr algn="just" fontAlgn="ctr"/>
            <a:r>
              <a:rPr lang="pl-PL" b="1" dirty="0"/>
              <a:t>Posiedzenie przygotowawcze można wyznaczyć niezależnie od wniesienia odpowiedzi na wniosek.</a:t>
            </a:r>
          </a:p>
          <a:p>
            <a:endParaRPr lang="pl-PL" dirty="0"/>
          </a:p>
        </p:txBody>
      </p:sp>
    </p:spTree>
    <p:extLst>
      <p:ext uri="{BB962C8B-B14F-4D97-AF65-F5344CB8AC3E}">
        <p14:creationId xmlns:p14="http://schemas.microsoft.com/office/powerpoint/2010/main" xmlns="" val="3815047395"/>
      </p:ext>
    </p:extLst>
  </p:cSld>
  <p:clrMapOvr>
    <a:masterClrMapping/>
  </p:clrMapOvr>
</p:sld>
</file>

<file path=ppt/theme/theme1.xml><?xml version="1.0" encoding="utf-8"?>
<a:theme xmlns:a="http://schemas.openxmlformats.org/drawingml/2006/main" name="5_Motyw pakietu Office">
  <a:themeElements>
    <a:clrScheme name="Pakiet 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Pakiet 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Pakiet 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3023</TotalTime>
  <Words>2831</Words>
  <Application>Microsoft Office PowerPoint</Application>
  <PresentationFormat>Pokaz na ekranie (4:3)</PresentationFormat>
  <Paragraphs>289</Paragraphs>
  <Slides>81</Slides>
  <Notes>0</Notes>
  <HiddenSlides>0</HiddenSlides>
  <MMClips>0</MMClips>
  <ScaleCrop>false</ScaleCrop>
  <HeadingPairs>
    <vt:vector size="4" baseType="variant">
      <vt:variant>
        <vt:lpstr>Motyw</vt:lpstr>
      </vt:variant>
      <vt:variant>
        <vt:i4>1</vt:i4>
      </vt:variant>
      <vt:variant>
        <vt:lpstr>Tytuły slajdów</vt:lpstr>
      </vt:variant>
      <vt:variant>
        <vt:i4>81</vt:i4>
      </vt:variant>
    </vt:vector>
  </HeadingPairs>
  <TitlesOfParts>
    <vt:vector size="82" baseType="lpstr">
      <vt:lpstr>5_Motyw pakietu Office</vt:lpstr>
      <vt:lpstr> Kodeks postępowania cywilnego Postępowanie przygotowawcze </vt:lpstr>
      <vt:lpstr>Art. 2051 § 1 i 2 doręczenie pozwu, odpowiedź  na pozew  </vt:lpstr>
      <vt:lpstr>Art. 166 Przedłużenie</vt:lpstr>
      <vt:lpstr>Art. 126 § 1 k.p.c. odp. na pozew</vt:lpstr>
      <vt:lpstr>Art. 209 i art. 340 k.p.c. wniosek</vt:lpstr>
      <vt:lpstr>Zarzuty formalne przed wdanie się w spór</vt:lpstr>
      <vt:lpstr>Art. 204 § 1 Powództwo wzajemne</vt:lpstr>
      <vt:lpstr>Art. 229 Przyznanie Art. 230 Fakty nieobjęte oświadczeniem</vt:lpstr>
      <vt:lpstr>Art. 339 § 1 i 2 podstawa wydania wyroku zaocznego </vt:lpstr>
      <vt:lpstr>Art. 130 § 2 i 3 braki pism</vt:lpstr>
      <vt:lpstr>Art. 344 § 1, 2 i 3 sprzeciw </vt:lpstr>
      <vt:lpstr>Art. 345 postępowanie ze sprzeciwu odesłanie</vt:lpstr>
      <vt:lpstr>Art. 2053 § 1 i 2 dalsze pisma przygotowawcze</vt:lpstr>
      <vt:lpstr>Art. 6 § 2 dyrektywa szybkości postępowania</vt:lpstr>
      <vt:lpstr>Art. 127 § 1 i 2 Pisma przygotowawcze </vt:lpstr>
      <vt:lpstr>Art. 228 § 1 i 2 Fakty znane powszechnie i urzędowo</vt:lpstr>
      <vt:lpstr>Art. 2053 § 3, 4 i 5 dalsze pisma przygotowawcze</vt:lpstr>
      <vt:lpstr>Zwrot</vt:lpstr>
      <vt:lpstr>Uchwała SN z 21.2.2008 r. III CZP 148/07</vt:lpstr>
      <vt:lpstr>Otwarcie postępowania przygotowawczego</vt:lpstr>
      <vt:lpstr>Art. 20512 § 1 i 2 Twierdzenia, dowody, termin  </vt:lpstr>
      <vt:lpstr>Art. 206 § 1 i 2 Wyznaczenie rozprawy  </vt:lpstr>
      <vt:lpstr>Art. 210 § 1 i 2 Przebieg rozprawy  </vt:lpstr>
      <vt:lpstr>Art. 212 § 1 Informacyjne przesłuchanie stron  </vt:lpstr>
      <vt:lpstr>Wyrok Sądu Najwyższego - Izba Cywilna z dnia 15 czerwca 1973 r. II CR 257/73 </vt:lpstr>
      <vt:lpstr>Art. 216 stawiennictwo stron  Art. 299 przesłuchanie stron</vt:lpstr>
      <vt:lpstr>Art. 1481 § 1 i 3 Rozpoznanie sprawy na posiedzeniu niejawnym.</vt:lpstr>
      <vt:lpstr>Art. 2054 § 1, 2, 3 posiedzenie przygotowawcze  </vt:lpstr>
      <vt:lpstr>Rozwód, a posiedzenie przygotowawcze</vt:lpstr>
      <vt:lpstr>Nadanie innego biegu sprawie</vt:lpstr>
      <vt:lpstr>Art. 2055 § 1, 2 i 3 przebieg posiedzenia przygotowawczego  </vt:lpstr>
      <vt:lpstr>Art. 152 § 1 – 4 posiedzenia</vt:lpstr>
      <vt:lpstr>Art. 2055 § 4 i 5 przebieg posiedzenia przygotowawczego</vt:lpstr>
      <vt:lpstr> Art. 177 zawieszenie fakultatywne z urzędu]   </vt:lpstr>
      <vt:lpstr>Art. 359 § 1 k.p.c.</vt:lpstr>
      <vt:lpstr>Art. 394 § 1 zażalenie na umorzenie  </vt:lpstr>
      <vt:lpstr>Art. 2055 § 6 i 7 przebieg posiedzenia przygotowawczego</vt:lpstr>
      <vt:lpstr>Art. 133 § 3 doręczenia pełnomocnikowi</vt:lpstr>
      <vt:lpstr>Art. 103 § 3 skutki niestawiennictwa</vt:lpstr>
      <vt:lpstr>Kto jeszcze uczestnikiem tego postępowania</vt:lpstr>
      <vt:lpstr>Art. 2056 § 1 i 2 ustalenia w trakcie posiedzenia, ugoda  </vt:lpstr>
      <vt:lpstr>Art. 49 § 1 i 2 wyłączenie sędziego na wniosek </vt:lpstr>
      <vt:lpstr>Obowiązki lojalnościowe</vt:lpstr>
      <vt:lpstr>Art. 2057 § 1, 2, 3 i 4 skierowanie do mediacji, ugoda,  odroczenie posiedzenia  </vt:lpstr>
      <vt:lpstr>Art. 214 § 1 Art. 215 Odroczenie rozprawy  </vt:lpstr>
      <vt:lpstr>Art. 2058 § 1 i 2 protokół z przebiegu posiedzenia  </vt:lpstr>
      <vt:lpstr>Art. 91 § 1, 2 i 3 utrwalenie przebiegu posiedzenia</vt:lpstr>
      <vt:lpstr>Art. 1834 § 3 powoływanie się na propozycje ugodowe</vt:lpstr>
      <vt:lpstr>Art. 2059 § 1 i 2 plan rozprawy</vt:lpstr>
      <vt:lpstr>Art. 187 § 2 pkt 4 pozew</vt:lpstr>
      <vt:lpstr>Art. 2351  wniosek dowodowy</vt:lpstr>
      <vt:lpstr>Art. 2352 § 1 i 2 Pominięcie dowodu</vt:lpstr>
      <vt:lpstr>Art. 236 § 1, 2 i 3 Postanowienie dowodowe </vt:lpstr>
      <vt:lpstr>Art. 2432 dokumenty w aktach</vt:lpstr>
      <vt:lpstr>Art. 2781 opinia z innego postępowania</vt:lpstr>
      <vt:lpstr>Art. 2059 § 2, 3 i 4 plan rozprawy</vt:lpstr>
      <vt:lpstr>Art. 2421 Stawiennictwo osoby wskazanej przez stronę</vt:lpstr>
      <vt:lpstr>Art. 2061 rozstrzygnięcie sprawy na pierwszym posiedzeniu</vt:lpstr>
      <vt:lpstr>Art. 20510 § 1, 2, 3 i 4 spory, podpisanie, zatwierdzenie</vt:lpstr>
      <vt:lpstr>Art. 20510 § 5 doręczenie</vt:lpstr>
      <vt:lpstr>Art. 11355 § 1 wskazanie pełnomocnika do doręczeń</vt:lpstr>
      <vt:lpstr>Art. 20511 § 1 i 2 zmiana planu </vt:lpstr>
      <vt:lpstr>Art. 20511 § 3 i 4 zmiana planu </vt:lpstr>
      <vt:lpstr>Stary plan / zmiana / nowy plan</vt:lpstr>
      <vt:lpstr>Zmiana planu zastrzeżenie</vt:lpstr>
      <vt:lpstr>Zmiana planu wątpliwości</vt:lpstr>
      <vt:lpstr>Art. 225 k.p.c. Ponowne otwarcie rozprawy</vt:lpstr>
      <vt:lpstr>Art. 20512  § 1 termin zgłoszenia twierdzeń i dowodów   </vt:lpstr>
      <vt:lpstr>Art. 20512  § 2 termin zgłoszenia twierdzeń i dowodów</vt:lpstr>
      <vt:lpstr>Slajd 70</vt:lpstr>
      <vt:lpstr>Sankcja</vt:lpstr>
      <vt:lpstr>Art. 467 § 31  i  32 wyjątki postępowanie z zakresu prawa pracy  </vt:lpstr>
      <vt:lpstr>Nie stosuje się</vt:lpstr>
      <vt:lpstr>Art. 471 termin posiedzenia </vt:lpstr>
      <vt:lpstr>Art. 206 § 1 i 2 przebieg rozprawy </vt:lpstr>
      <vt:lpstr>Art. 208 brak planu</vt:lpstr>
      <vt:lpstr>Art. 210 § 2 i 3 twierdzenia stron</vt:lpstr>
      <vt:lpstr>212 § 1 informacyjne przesłuchanie stron </vt:lpstr>
      <vt:lpstr>Art. 2061 rozstrzygnięcie sprawy na pierwszym posiedzeniu, wyjątek</vt:lpstr>
      <vt:lpstr>Art. 208 § 1, 2 i 3 przygotowanie rozprawy </vt:lpstr>
      <vt:lpstr>Art. 5112 § 1 i 2 odpowiedź na wniosek o wszczęcie postępowania </vt:lpstr>
    </vt:vector>
  </TitlesOfParts>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Slajd 1</dc:title>
  <dc:creator>Ewelina Pietrzak</dc:creator>
  <cp:lastModifiedBy>agnieszka.przybylek</cp:lastModifiedBy>
  <cp:revision>459</cp:revision>
  <dcterms:created xsi:type="dcterms:W3CDTF">2016-02-15T20:41:51Z</dcterms:created>
  <dcterms:modified xsi:type="dcterms:W3CDTF">2021-01-19T10:08:05Z</dcterms:modified>
</cp:coreProperties>
</file>