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6" r:id="rId5"/>
    <p:sldId id="267" r:id="rId6"/>
    <p:sldId id="269" r:id="rId7"/>
    <p:sldId id="272" r:id="rId8"/>
    <p:sldId id="279" r:id="rId9"/>
    <p:sldId id="281" r:id="rId10"/>
    <p:sldId id="284" r:id="rId11"/>
    <p:sldId id="285" r:id="rId12"/>
    <p:sldId id="286" r:id="rId13"/>
    <p:sldId id="288" r:id="rId14"/>
    <p:sldId id="293" r:id="rId15"/>
    <p:sldId id="297" r:id="rId16"/>
    <p:sldId id="298" r:id="rId17"/>
    <p:sldId id="304" r:id="rId18"/>
    <p:sldId id="305" r:id="rId19"/>
    <p:sldId id="308" r:id="rId20"/>
    <p:sldId id="309" r:id="rId21"/>
    <p:sldId id="311" r:id="rId22"/>
    <p:sldId id="315" r:id="rId23"/>
    <p:sldId id="316" r:id="rId24"/>
    <p:sldId id="336" r:id="rId25"/>
    <p:sldId id="372" r:id="rId26"/>
    <p:sldId id="349" r:id="rId27"/>
    <p:sldId id="350" r:id="rId28"/>
    <p:sldId id="351" r:id="rId29"/>
    <p:sldId id="352" r:id="rId30"/>
    <p:sldId id="354" r:id="rId31"/>
    <p:sldId id="356" r:id="rId32"/>
    <p:sldId id="357" r:id="rId33"/>
    <p:sldId id="358" r:id="rId34"/>
    <p:sldId id="359" r:id="rId35"/>
    <p:sldId id="361" r:id="rId36"/>
    <p:sldId id="362" r:id="rId37"/>
    <p:sldId id="367" r:id="rId38"/>
    <p:sldId id="368" r:id="rId39"/>
    <p:sldId id="369" r:id="rId40"/>
    <p:sldId id="371" r:id="rId4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BD19295D-A1ED-4488-9707-6CA8B43C2AB3}" type="datetimeFigureOut">
              <a:rPr lang="pl-PL" smtClean="0"/>
              <a:t>2020-05-12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D87A047-FD41-4C68-B905-4F7FBC16890A}" type="slidenum">
              <a:rPr lang="pl-PL" smtClean="0"/>
              <a:t>‹#›</a:t>
            </a:fld>
            <a:endParaRPr lang="pl-PL"/>
          </a:p>
        </p:txBody>
      </p:sp>
    </p:spTree>
    <p:extLst>
      <p:ext uri="{BB962C8B-B14F-4D97-AF65-F5344CB8AC3E}">
        <p14:creationId xmlns:p14="http://schemas.microsoft.com/office/powerpoint/2010/main" val="3135725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D19295D-A1ED-4488-9707-6CA8B43C2AB3}" type="datetimeFigureOut">
              <a:rPr lang="pl-PL" smtClean="0"/>
              <a:t>2020-05-12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D87A047-FD41-4C68-B905-4F7FBC16890A}" type="slidenum">
              <a:rPr lang="pl-PL" smtClean="0"/>
              <a:t>‹#›</a:t>
            </a:fld>
            <a:endParaRPr lang="pl-PL"/>
          </a:p>
        </p:txBody>
      </p:sp>
    </p:spTree>
    <p:extLst>
      <p:ext uri="{BB962C8B-B14F-4D97-AF65-F5344CB8AC3E}">
        <p14:creationId xmlns:p14="http://schemas.microsoft.com/office/powerpoint/2010/main" val="693414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D19295D-A1ED-4488-9707-6CA8B43C2AB3}" type="datetimeFigureOut">
              <a:rPr lang="pl-PL" smtClean="0"/>
              <a:t>2020-05-12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D87A047-FD41-4C68-B905-4F7FBC16890A}" type="slidenum">
              <a:rPr lang="pl-PL" smtClean="0"/>
              <a:t>‹#›</a:t>
            </a:fld>
            <a:endParaRPr lang="pl-PL"/>
          </a:p>
        </p:txBody>
      </p:sp>
    </p:spTree>
    <p:extLst>
      <p:ext uri="{BB962C8B-B14F-4D97-AF65-F5344CB8AC3E}">
        <p14:creationId xmlns:p14="http://schemas.microsoft.com/office/powerpoint/2010/main" val="1444757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D19295D-A1ED-4488-9707-6CA8B43C2AB3}" type="datetimeFigureOut">
              <a:rPr lang="pl-PL" smtClean="0"/>
              <a:t>2020-05-12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D87A047-FD41-4C68-B905-4F7FBC16890A}" type="slidenum">
              <a:rPr lang="pl-PL" smtClean="0"/>
              <a:t>‹#›</a:t>
            </a:fld>
            <a:endParaRPr lang="pl-PL"/>
          </a:p>
        </p:txBody>
      </p:sp>
    </p:spTree>
    <p:extLst>
      <p:ext uri="{BB962C8B-B14F-4D97-AF65-F5344CB8AC3E}">
        <p14:creationId xmlns:p14="http://schemas.microsoft.com/office/powerpoint/2010/main" val="874902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Edytuj style wzorca tekstu</a:t>
            </a:r>
          </a:p>
        </p:txBody>
      </p:sp>
      <p:sp>
        <p:nvSpPr>
          <p:cNvPr id="4" name="Symbol zastępczy daty 3"/>
          <p:cNvSpPr>
            <a:spLocks noGrp="1"/>
          </p:cNvSpPr>
          <p:nvPr>
            <p:ph type="dt" sz="half" idx="10"/>
          </p:nvPr>
        </p:nvSpPr>
        <p:spPr/>
        <p:txBody>
          <a:bodyPr/>
          <a:lstStyle/>
          <a:p>
            <a:fld id="{BD19295D-A1ED-4488-9707-6CA8B43C2AB3}" type="datetimeFigureOut">
              <a:rPr lang="pl-PL" smtClean="0"/>
              <a:t>2020-05-12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D87A047-FD41-4C68-B905-4F7FBC16890A}" type="slidenum">
              <a:rPr lang="pl-PL" smtClean="0"/>
              <a:t>‹#›</a:t>
            </a:fld>
            <a:endParaRPr lang="pl-PL"/>
          </a:p>
        </p:txBody>
      </p:sp>
    </p:spTree>
    <p:extLst>
      <p:ext uri="{BB962C8B-B14F-4D97-AF65-F5344CB8AC3E}">
        <p14:creationId xmlns:p14="http://schemas.microsoft.com/office/powerpoint/2010/main" val="1608688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BD19295D-A1ED-4488-9707-6CA8B43C2AB3}" type="datetimeFigureOut">
              <a:rPr lang="pl-PL" smtClean="0"/>
              <a:t>2020-05-12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D87A047-FD41-4C68-B905-4F7FBC16890A}" type="slidenum">
              <a:rPr lang="pl-PL" smtClean="0"/>
              <a:t>‹#›</a:t>
            </a:fld>
            <a:endParaRPr lang="pl-PL"/>
          </a:p>
        </p:txBody>
      </p:sp>
    </p:spTree>
    <p:extLst>
      <p:ext uri="{BB962C8B-B14F-4D97-AF65-F5344CB8AC3E}">
        <p14:creationId xmlns:p14="http://schemas.microsoft.com/office/powerpoint/2010/main" val="1807614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BD19295D-A1ED-4488-9707-6CA8B43C2AB3}" type="datetimeFigureOut">
              <a:rPr lang="pl-PL" smtClean="0"/>
              <a:t>2020-05-12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D87A047-FD41-4C68-B905-4F7FBC16890A}" type="slidenum">
              <a:rPr lang="pl-PL" smtClean="0"/>
              <a:t>‹#›</a:t>
            </a:fld>
            <a:endParaRPr lang="pl-PL"/>
          </a:p>
        </p:txBody>
      </p:sp>
    </p:spTree>
    <p:extLst>
      <p:ext uri="{BB962C8B-B14F-4D97-AF65-F5344CB8AC3E}">
        <p14:creationId xmlns:p14="http://schemas.microsoft.com/office/powerpoint/2010/main" val="2969978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BD19295D-A1ED-4488-9707-6CA8B43C2AB3}" type="datetimeFigureOut">
              <a:rPr lang="pl-PL" smtClean="0"/>
              <a:t>2020-05-12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D87A047-FD41-4C68-B905-4F7FBC16890A}" type="slidenum">
              <a:rPr lang="pl-PL" smtClean="0"/>
              <a:t>‹#›</a:t>
            </a:fld>
            <a:endParaRPr lang="pl-PL"/>
          </a:p>
        </p:txBody>
      </p:sp>
    </p:spTree>
    <p:extLst>
      <p:ext uri="{BB962C8B-B14F-4D97-AF65-F5344CB8AC3E}">
        <p14:creationId xmlns:p14="http://schemas.microsoft.com/office/powerpoint/2010/main" val="3190498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D19295D-A1ED-4488-9707-6CA8B43C2AB3}" type="datetimeFigureOut">
              <a:rPr lang="pl-PL" smtClean="0"/>
              <a:t>2020-05-12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D87A047-FD41-4C68-B905-4F7FBC16890A}" type="slidenum">
              <a:rPr lang="pl-PL" smtClean="0"/>
              <a:t>‹#›</a:t>
            </a:fld>
            <a:endParaRPr lang="pl-PL"/>
          </a:p>
        </p:txBody>
      </p:sp>
    </p:spTree>
    <p:extLst>
      <p:ext uri="{BB962C8B-B14F-4D97-AF65-F5344CB8AC3E}">
        <p14:creationId xmlns:p14="http://schemas.microsoft.com/office/powerpoint/2010/main" val="133240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BD19295D-A1ED-4488-9707-6CA8B43C2AB3}" type="datetimeFigureOut">
              <a:rPr lang="pl-PL" smtClean="0"/>
              <a:t>2020-05-12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D87A047-FD41-4C68-B905-4F7FBC16890A}" type="slidenum">
              <a:rPr lang="pl-PL" smtClean="0"/>
              <a:t>‹#›</a:t>
            </a:fld>
            <a:endParaRPr lang="pl-PL"/>
          </a:p>
        </p:txBody>
      </p:sp>
    </p:spTree>
    <p:extLst>
      <p:ext uri="{BB962C8B-B14F-4D97-AF65-F5344CB8AC3E}">
        <p14:creationId xmlns:p14="http://schemas.microsoft.com/office/powerpoint/2010/main" val="3444439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BD19295D-A1ED-4488-9707-6CA8B43C2AB3}" type="datetimeFigureOut">
              <a:rPr lang="pl-PL" smtClean="0"/>
              <a:t>2020-05-12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D87A047-FD41-4C68-B905-4F7FBC16890A}" type="slidenum">
              <a:rPr lang="pl-PL" smtClean="0"/>
              <a:t>‹#›</a:t>
            </a:fld>
            <a:endParaRPr lang="pl-PL"/>
          </a:p>
        </p:txBody>
      </p:sp>
    </p:spTree>
    <p:extLst>
      <p:ext uri="{BB962C8B-B14F-4D97-AF65-F5344CB8AC3E}">
        <p14:creationId xmlns:p14="http://schemas.microsoft.com/office/powerpoint/2010/main" val="1808992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9295D-A1ED-4488-9707-6CA8B43C2AB3}" type="datetimeFigureOut">
              <a:rPr lang="pl-PL" smtClean="0"/>
              <a:t>2020-05-12</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7A047-FD41-4C68-B905-4F7FBC16890A}" type="slidenum">
              <a:rPr lang="pl-PL" smtClean="0"/>
              <a:t>‹#›</a:t>
            </a:fld>
            <a:endParaRPr lang="pl-PL"/>
          </a:p>
        </p:txBody>
      </p:sp>
    </p:spTree>
    <p:extLst>
      <p:ext uri="{BB962C8B-B14F-4D97-AF65-F5344CB8AC3E}">
        <p14:creationId xmlns:p14="http://schemas.microsoft.com/office/powerpoint/2010/main" val="1190120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sip.legalis.pl/document-view.seam?documentId=mrswglrzgaytinjsge4q"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799618" cy="3306330"/>
          </a:xfrm>
        </p:spPr>
        <p:txBody>
          <a:bodyPr/>
          <a:lstStyle/>
          <a:p>
            <a:pPr algn="ctr"/>
            <a:r>
              <a:rPr lang="pl-PL" b="1" dirty="0"/>
              <a:t>Kluczowa problematyka nowelizacji Kodeksu postępowania karnego z dn. 19 lipca 2019 r</a:t>
            </a:r>
            <a:r>
              <a:rPr lang="pl-PL" dirty="0" smtClean="0"/>
              <a:t>. </a:t>
            </a:r>
            <a:br>
              <a:rPr lang="pl-PL" dirty="0" smtClean="0"/>
            </a:br>
            <a:r>
              <a:rPr lang="pl-PL" dirty="0"/>
              <a:t/>
            </a:r>
            <a:br>
              <a:rPr lang="pl-PL" dirty="0"/>
            </a:br>
            <a:r>
              <a:rPr lang="pl-PL" b="1" smtClean="0"/>
              <a:t>(obowiązująca </a:t>
            </a:r>
            <a:r>
              <a:rPr lang="pl-PL" b="1" dirty="0" smtClean="0"/>
              <a:t>od 5 X 2019 r.)</a:t>
            </a:r>
            <a:endParaRPr lang="pl-PL" b="1" dirty="0"/>
          </a:p>
        </p:txBody>
      </p:sp>
    </p:spTree>
    <p:extLst>
      <p:ext uri="{BB962C8B-B14F-4D97-AF65-F5344CB8AC3E}">
        <p14:creationId xmlns:p14="http://schemas.microsoft.com/office/powerpoint/2010/main" val="3662697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 6 otrzymuje </a:t>
            </a:r>
            <a:r>
              <a:rPr lang="pl-PL" dirty="0" smtClean="0"/>
              <a:t>brzmienie:</a:t>
            </a:r>
            <a:endParaRPr lang="pl-PL" dirty="0"/>
          </a:p>
        </p:txBody>
      </p:sp>
      <p:sp>
        <p:nvSpPr>
          <p:cNvPr id="3" name="Symbol zastępczy zawartości 2"/>
          <p:cNvSpPr>
            <a:spLocks noGrp="1"/>
          </p:cNvSpPr>
          <p:nvPr>
            <p:ph sz="half" idx="1"/>
          </p:nvPr>
        </p:nvSpPr>
        <p:spPr/>
        <p:txBody>
          <a:bodyPr>
            <a:normAutofit fontScale="92500" lnSpcReduction="20000"/>
          </a:bodyPr>
          <a:lstStyle/>
          <a:p>
            <a:pPr marL="0" indent="0">
              <a:buNone/>
            </a:pPr>
            <a:r>
              <a:rPr lang="pl-PL" dirty="0" smtClean="0"/>
              <a:t>Przed</a:t>
            </a:r>
            <a:br>
              <a:rPr lang="pl-PL" dirty="0" smtClean="0"/>
            </a:br>
            <a:r>
              <a:rPr lang="pl-PL" dirty="0"/>
              <a:t/>
            </a:r>
            <a:br>
              <a:rPr lang="pl-PL" dirty="0"/>
            </a:br>
            <a:r>
              <a:rPr lang="pl-PL" dirty="0"/>
              <a:t>§ </a:t>
            </a:r>
            <a:r>
              <a:rPr lang="pl-PL" dirty="0" smtClean="0"/>
              <a:t>6. Jeżeli </a:t>
            </a:r>
            <a:r>
              <a:rPr lang="pl-PL" dirty="0"/>
              <a:t>ustawa nie zwalnia od równoczesnego sporządzenia uzasadnienia, orzeczenie i zarządzenie doręcza się lub ogłasza wraz z uzasadnieniem. W wypadku określonym w art. 98 § 2 po ogłoszeniu postanowienia podaje się ustnie najważniejsze powody rozstrzygnięcia.</a:t>
            </a:r>
          </a:p>
        </p:txBody>
      </p:sp>
      <p:sp>
        <p:nvSpPr>
          <p:cNvPr id="4" name="Symbol zastępczy zawartości 3"/>
          <p:cNvSpPr>
            <a:spLocks noGrp="1"/>
          </p:cNvSpPr>
          <p:nvPr>
            <p:ph sz="half" idx="2"/>
          </p:nvPr>
        </p:nvSpPr>
        <p:spPr/>
        <p:txBody>
          <a:bodyPr>
            <a:normAutofit fontScale="92500" lnSpcReduction="20000"/>
          </a:bodyPr>
          <a:lstStyle/>
          <a:p>
            <a:pPr marL="0" indent="0">
              <a:buNone/>
            </a:pPr>
            <a:r>
              <a:rPr lang="pl-PL" dirty="0" smtClean="0"/>
              <a:t>Po</a:t>
            </a:r>
          </a:p>
          <a:p>
            <a:pPr marL="0" indent="0">
              <a:buNone/>
            </a:pPr>
            <a:r>
              <a:rPr lang="pl-PL" dirty="0"/>
              <a:t>§ 6. Jeżeli ustawa nie zwalnia od równoczesnego sporządzenia uzasadnienia, orzeczenie i zarządzenie doręcza się lub ogłasza wraz z uzasadnieniem. W wypadku określonym w art. 98 § 2 po ogłoszeniu </a:t>
            </a:r>
            <a:r>
              <a:rPr lang="pl-PL" dirty="0" smtClean="0"/>
              <a:t>postanowienia</a:t>
            </a:r>
            <a:r>
              <a:rPr lang="pl-PL" dirty="0"/>
              <a:t>, </a:t>
            </a:r>
            <a:r>
              <a:rPr lang="pl-PL" u="sng" dirty="0"/>
              <a:t>na wniosek strony obecnej przy ogłoszeniu tego postanowienia</a:t>
            </a:r>
            <a:r>
              <a:rPr lang="pl-PL" dirty="0"/>
              <a:t>, podaje się ustnie najważniejsze powody rozstrzygnięcia. </a:t>
            </a:r>
            <a:r>
              <a:rPr lang="pl-PL" u="sng" dirty="0"/>
              <a:t>Obecne strony należy pouczyć o możliwości złożenia takiego wniosku</a:t>
            </a:r>
            <a:r>
              <a:rPr lang="pl-PL" dirty="0"/>
              <a:t>.</a:t>
            </a:r>
          </a:p>
        </p:txBody>
      </p:sp>
    </p:spTree>
    <p:extLst>
      <p:ext uri="{BB962C8B-B14F-4D97-AF65-F5344CB8AC3E}">
        <p14:creationId xmlns:p14="http://schemas.microsoft.com/office/powerpoint/2010/main" val="1303246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 art. 117 po § 3 dodaje się § 3a w brzmieniu:</a:t>
            </a:r>
          </a:p>
        </p:txBody>
      </p:sp>
      <p:sp>
        <p:nvSpPr>
          <p:cNvPr id="3" name="Symbol zastępczy zawartości 2"/>
          <p:cNvSpPr>
            <a:spLocks noGrp="1"/>
          </p:cNvSpPr>
          <p:nvPr>
            <p:ph idx="1"/>
          </p:nvPr>
        </p:nvSpPr>
        <p:spPr/>
        <p:txBody>
          <a:bodyPr/>
          <a:lstStyle/>
          <a:p>
            <a:pPr marL="0" indent="0">
              <a:buNone/>
            </a:pPr>
            <a:r>
              <a:rPr lang="pl-PL" dirty="0"/>
              <a:t>§ 3a. Niestawiennictwo strony, która została należycie zawiadomiona o czynności procesowej, niezależnie od jego przyczyny, nie stoi na przeszkodzie przeprowadzeniu tej czynności, jeżeli stawił się jej obrońca lub pełnomocnik. Nie dotyczy to czynności, w której udział strony jest obowiązkowy.</a:t>
            </a:r>
          </a:p>
        </p:txBody>
      </p:sp>
    </p:spTree>
    <p:extLst>
      <p:ext uri="{BB962C8B-B14F-4D97-AF65-F5344CB8AC3E}">
        <p14:creationId xmlns:p14="http://schemas.microsoft.com/office/powerpoint/2010/main" val="1813286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 art. 119 w § 1 pkt 2 otrzymuje brzmienie:</a:t>
            </a:r>
          </a:p>
        </p:txBody>
      </p:sp>
      <p:sp>
        <p:nvSpPr>
          <p:cNvPr id="3" name="Symbol zastępczy zawartości 2"/>
          <p:cNvSpPr>
            <a:spLocks noGrp="1"/>
          </p:cNvSpPr>
          <p:nvPr>
            <p:ph sz="half" idx="1"/>
          </p:nvPr>
        </p:nvSpPr>
        <p:spPr/>
        <p:txBody>
          <a:bodyPr>
            <a:normAutofit/>
          </a:bodyPr>
          <a:lstStyle/>
          <a:p>
            <a:pPr marL="0" indent="0">
              <a:buNone/>
            </a:pPr>
            <a:r>
              <a:rPr lang="pl-PL" dirty="0" smtClean="0"/>
              <a:t>Przed</a:t>
            </a:r>
            <a:endParaRPr lang="pl-PL" dirty="0"/>
          </a:p>
          <a:p>
            <a:pPr marL="0" indent="0">
              <a:buNone/>
            </a:pPr>
            <a:r>
              <a:rPr lang="pl-PL" b="1" dirty="0"/>
              <a:t>Art.  119.  [Pismo procesowe – wymogi formalne</a:t>
            </a:r>
            <a:r>
              <a:rPr lang="pl-PL" b="1" dirty="0" smtClean="0"/>
              <a:t>] §</a:t>
            </a:r>
            <a:r>
              <a:rPr lang="pl-PL" b="1" dirty="0"/>
              <a:t>  1. </a:t>
            </a:r>
            <a:r>
              <a:rPr lang="pl-PL" dirty="0"/>
              <a:t>Pismo procesowe </a:t>
            </a:r>
            <a:r>
              <a:rPr lang="pl-PL" dirty="0" smtClean="0"/>
              <a:t>powinno zawierać</a:t>
            </a:r>
            <a:br>
              <a:rPr lang="pl-PL" dirty="0" smtClean="0"/>
            </a:br>
            <a:r>
              <a:rPr lang="pl-PL" dirty="0" smtClean="0"/>
              <a:t> 2)oznaczenie </a:t>
            </a:r>
            <a:r>
              <a:rPr lang="pl-PL" dirty="0"/>
              <a:t>oraz adres wnoszącego pismo;</a:t>
            </a:r>
          </a:p>
          <a:p>
            <a:pPr marL="0" indent="0">
              <a:buNone/>
            </a:pPr>
            <a:endParaRPr lang="pl-PL" dirty="0"/>
          </a:p>
        </p:txBody>
      </p:sp>
      <p:sp>
        <p:nvSpPr>
          <p:cNvPr id="4" name="Symbol zastępczy zawartości 3"/>
          <p:cNvSpPr>
            <a:spLocks noGrp="1"/>
          </p:cNvSpPr>
          <p:nvPr>
            <p:ph sz="half" idx="2"/>
          </p:nvPr>
        </p:nvSpPr>
        <p:spPr/>
        <p:txBody>
          <a:bodyPr>
            <a:normAutofit/>
          </a:bodyPr>
          <a:lstStyle/>
          <a:p>
            <a:pPr marL="0" indent="0">
              <a:buNone/>
            </a:pPr>
            <a:r>
              <a:rPr lang="pl-PL" dirty="0" smtClean="0"/>
              <a:t>Po</a:t>
            </a:r>
            <a:br>
              <a:rPr lang="pl-PL" dirty="0" smtClean="0"/>
            </a:br>
            <a:r>
              <a:rPr lang="pl-PL" b="1" dirty="0"/>
              <a:t>Art.  119.  </a:t>
            </a:r>
            <a:r>
              <a:rPr lang="pl-PL" b="1" dirty="0" smtClean="0"/>
              <a:t>§</a:t>
            </a:r>
            <a:r>
              <a:rPr lang="pl-PL" b="1" dirty="0"/>
              <a:t>  1. </a:t>
            </a:r>
            <a:r>
              <a:rPr lang="pl-PL" dirty="0"/>
              <a:t>Pismo procesowe </a:t>
            </a:r>
            <a:r>
              <a:rPr lang="pl-PL" dirty="0" smtClean="0"/>
              <a:t>powinno zawierać</a:t>
            </a:r>
          </a:p>
          <a:p>
            <a:pPr marL="0" indent="0">
              <a:buNone/>
            </a:pPr>
            <a:r>
              <a:rPr lang="pl-PL" dirty="0" smtClean="0"/>
              <a:t>2)oznaczenie </a:t>
            </a:r>
            <a:r>
              <a:rPr lang="pl-PL" dirty="0"/>
              <a:t>oraz adres wnoszącego pismo, a także – w pierwszym piśmie złożonym w sprawie – numer telefonu, telefaksu i adres poczty elektronicznej lub oświadczenie o ich nieposiadaniu</a:t>
            </a:r>
          </a:p>
        </p:txBody>
      </p:sp>
    </p:spTree>
    <p:extLst>
      <p:ext uri="{BB962C8B-B14F-4D97-AF65-F5344CB8AC3E}">
        <p14:creationId xmlns:p14="http://schemas.microsoft.com/office/powerpoint/2010/main" val="820446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 art. 123 § 3 otrzymuje brzmienie:</a:t>
            </a:r>
          </a:p>
        </p:txBody>
      </p:sp>
      <p:sp>
        <p:nvSpPr>
          <p:cNvPr id="3" name="Symbol zastępczy zawartości 2"/>
          <p:cNvSpPr>
            <a:spLocks noGrp="1"/>
          </p:cNvSpPr>
          <p:nvPr>
            <p:ph sz="half" idx="1"/>
          </p:nvPr>
        </p:nvSpPr>
        <p:spPr/>
        <p:txBody>
          <a:bodyPr/>
          <a:lstStyle/>
          <a:p>
            <a:pPr marL="0" indent="0">
              <a:buNone/>
            </a:pPr>
            <a:r>
              <a:rPr lang="pl-PL" dirty="0" smtClean="0"/>
              <a:t>Przed</a:t>
            </a:r>
          </a:p>
          <a:p>
            <a:pPr marL="0" indent="0">
              <a:buNone/>
            </a:pPr>
            <a:r>
              <a:rPr lang="pl-PL" b="1" dirty="0"/>
              <a:t>§  3. </a:t>
            </a:r>
            <a:r>
              <a:rPr lang="pl-PL" dirty="0"/>
              <a:t>Jeżeli koniec terminu przypada na dzień uznany przez ustawę za dzień wolny od pracy, czynność można wykonać następnego dnia.</a:t>
            </a:r>
          </a:p>
        </p:txBody>
      </p:sp>
      <p:sp>
        <p:nvSpPr>
          <p:cNvPr id="4" name="Symbol zastępczy zawartości 3"/>
          <p:cNvSpPr>
            <a:spLocks noGrp="1"/>
          </p:cNvSpPr>
          <p:nvPr>
            <p:ph sz="half" idx="2"/>
          </p:nvPr>
        </p:nvSpPr>
        <p:spPr/>
        <p:txBody>
          <a:bodyPr/>
          <a:lstStyle/>
          <a:p>
            <a:pPr marL="0" indent="0">
              <a:buNone/>
            </a:pPr>
            <a:r>
              <a:rPr lang="pl-PL" dirty="0" smtClean="0"/>
              <a:t>Po</a:t>
            </a:r>
          </a:p>
          <a:p>
            <a:pPr marL="0" indent="0">
              <a:buNone/>
            </a:pPr>
            <a:r>
              <a:rPr lang="pl-PL" b="1" dirty="0"/>
              <a:t>§ 3</a:t>
            </a:r>
            <a:r>
              <a:rPr lang="pl-PL" dirty="0"/>
              <a:t>. Jeżeli koniec terminu przypada na dzień uznany przez ustawę za dzień wolny od pracy </a:t>
            </a:r>
            <a:r>
              <a:rPr lang="pl-PL" u="sng" dirty="0"/>
              <a:t>lub na sobotę</a:t>
            </a:r>
            <a:r>
              <a:rPr lang="pl-PL" dirty="0"/>
              <a:t>, czynność można wykonać następnego dnia, </a:t>
            </a:r>
            <a:r>
              <a:rPr lang="pl-PL" u="sng" dirty="0"/>
              <a:t>który nie jest dniem wolnym od pracy ani sobotą</a:t>
            </a:r>
            <a:r>
              <a:rPr lang="pl-PL" dirty="0"/>
              <a:t>.</a:t>
            </a:r>
          </a:p>
        </p:txBody>
      </p:sp>
    </p:spTree>
    <p:extLst>
      <p:ext uri="{BB962C8B-B14F-4D97-AF65-F5344CB8AC3E}">
        <p14:creationId xmlns:p14="http://schemas.microsoft.com/office/powerpoint/2010/main" val="2006904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art. 138 otrzymuje brzmienie:</a:t>
            </a:r>
          </a:p>
        </p:txBody>
      </p:sp>
      <p:sp>
        <p:nvSpPr>
          <p:cNvPr id="3" name="Symbol zastępczy zawartości 2"/>
          <p:cNvSpPr>
            <a:spLocks noGrp="1"/>
          </p:cNvSpPr>
          <p:nvPr>
            <p:ph sz="half" idx="1"/>
          </p:nvPr>
        </p:nvSpPr>
        <p:spPr/>
        <p:txBody>
          <a:bodyPr>
            <a:normAutofit fontScale="85000" lnSpcReduction="10000"/>
          </a:bodyPr>
          <a:lstStyle/>
          <a:p>
            <a:pPr marL="0" indent="0">
              <a:buNone/>
            </a:pPr>
            <a:r>
              <a:rPr lang="pl-PL" dirty="0" smtClean="0"/>
              <a:t>Przed</a:t>
            </a:r>
          </a:p>
          <a:p>
            <a:pPr marL="0" indent="0">
              <a:buNone/>
            </a:pPr>
            <a:r>
              <a:rPr lang="pl-PL" dirty="0"/>
              <a:t>Strona, a także osoba niebędąca stroną, której prawa zostały naruszone, </a:t>
            </a:r>
            <a:r>
              <a:rPr lang="pl-PL" u="sng" dirty="0"/>
              <a:t>przebywająca za granicą</a:t>
            </a:r>
            <a:r>
              <a:rPr lang="pl-PL" dirty="0"/>
              <a:t>, ma obowiązek wskazać adresata dla doręczeń w kraju; w razie nieuczynienia tego pismo wysłane na ostatnio znany adres w kraju albo, jeżeli adresu tego nie ma, załączone do akt sprawy uważa się za doręczone.</a:t>
            </a:r>
          </a:p>
        </p:txBody>
      </p:sp>
      <p:sp>
        <p:nvSpPr>
          <p:cNvPr id="4" name="Symbol zastępczy zawartości 3"/>
          <p:cNvSpPr>
            <a:spLocks noGrp="1"/>
          </p:cNvSpPr>
          <p:nvPr>
            <p:ph sz="half" idx="2"/>
          </p:nvPr>
        </p:nvSpPr>
        <p:spPr/>
        <p:txBody>
          <a:bodyPr>
            <a:normAutofit fontScale="85000" lnSpcReduction="10000"/>
          </a:bodyPr>
          <a:lstStyle/>
          <a:p>
            <a:pPr marL="0" indent="0">
              <a:buNone/>
            </a:pPr>
            <a:r>
              <a:rPr lang="pl-PL" dirty="0" smtClean="0"/>
              <a:t>Po</a:t>
            </a:r>
          </a:p>
          <a:p>
            <a:pPr marL="0" indent="0">
              <a:buNone/>
            </a:pPr>
            <a:r>
              <a:rPr lang="pl-PL" dirty="0" smtClean="0"/>
              <a:t>Strona</a:t>
            </a:r>
            <a:r>
              <a:rPr lang="pl-PL" dirty="0"/>
              <a:t>, a także osoba niebędąca stroną, której prawa zostały naruszone, </a:t>
            </a:r>
            <a:r>
              <a:rPr lang="pl-PL" u="sng" dirty="0"/>
              <a:t>nieprzebywająca w kraju ani w innym państwie członkowskim </a:t>
            </a:r>
            <a:r>
              <a:rPr lang="pl-PL" u="sng" dirty="0" err="1" smtClean="0"/>
              <a:t>UniiEuropejskiej</a:t>
            </a:r>
            <a:r>
              <a:rPr lang="pl-PL" dirty="0"/>
              <a:t>, ma obowiązek wskazać adresata dla doręczeń w kraju lub w innym państwie członkowskim Unii Europejskiej; w razie nieuczynienia tego pismo wysłane na ostatnio znany adres w kraju </a:t>
            </a:r>
            <a:r>
              <a:rPr lang="pl-PL" u="sng" dirty="0"/>
              <a:t>lub w innym państwie członkowskim Unii Europejskiej </a:t>
            </a:r>
            <a:r>
              <a:rPr lang="pl-PL" dirty="0"/>
              <a:t>albo, jeżeli adresu tego nie ma, załączone do akt sprawy uważa się za doręczone</a:t>
            </a:r>
          </a:p>
        </p:txBody>
      </p:sp>
    </p:spTree>
    <p:extLst>
      <p:ext uri="{BB962C8B-B14F-4D97-AF65-F5344CB8AC3E}">
        <p14:creationId xmlns:p14="http://schemas.microsoft.com/office/powerpoint/2010/main" val="3105836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 art. </a:t>
            </a:r>
            <a:r>
              <a:rPr lang="pl-PL" dirty="0" smtClean="0"/>
              <a:t>170 w </a:t>
            </a:r>
            <a:r>
              <a:rPr lang="pl-PL" dirty="0"/>
              <a:t>§ 1 w pkt 5 kropkę zastępuje się średnikiem i dodaje się pkt 6 w brzmieniu: „</a:t>
            </a:r>
          </a:p>
        </p:txBody>
      </p:sp>
      <p:sp>
        <p:nvSpPr>
          <p:cNvPr id="3" name="Symbol zastępczy zawartości 2"/>
          <p:cNvSpPr>
            <a:spLocks noGrp="1"/>
          </p:cNvSpPr>
          <p:nvPr>
            <p:ph idx="1"/>
          </p:nvPr>
        </p:nvSpPr>
        <p:spPr/>
        <p:txBody>
          <a:bodyPr/>
          <a:lstStyle/>
          <a:p>
            <a:pPr marL="0" indent="0">
              <a:buNone/>
            </a:pPr>
            <a:r>
              <a:rPr lang="pl-PL" dirty="0"/>
              <a:t>wniosek dowodowy został złożony po zakreślonym przez organ procesowy terminie, o którym strona składająca wniosek została zawiadomiona.</a:t>
            </a:r>
          </a:p>
        </p:txBody>
      </p:sp>
    </p:spTree>
    <p:extLst>
      <p:ext uri="{BB962C8B-B14F-4D97-AF65-F5344CB8AC3E}">
        <p14:creationId xmlns:p14="http://schemas.microsoft.com/office/powerpoint/2010/main" val="3555704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 § 1 dodaje się § 1a w brzmieniu:</a:t>
            </a:r>
          </a:p>
        </p:txBody>
      </p:sp>
      <p:sp>
        <p:nvSpPr>
          <p:cNvPr id="3" name="Symbol zastępczy zawartości 2"/>
          <p:cNvSpPr>
            <a:spLocks noGrp="1"/>
          </p:cNvSpPr>
          <p:nvPr>
            <p:ph idx="1"/>
          </p:nvPr>
        </p:nvSpPr>
        <p:spPr/>
        <p:txBody>
          <a:bodyPr/>
          <a:lstStyle/>
          <a:p>
            <a:pPr marL="0" indent="0">
              <a:buNone/>
            </a:pPr>
            <a:r>
              <a:rPr lang="pl-PL" dirty="0"/>
              <a:t>§ 1a. Nie można oddalić wniosku dowodowego na podstawie § 1 pkt 5 lub 6, jeżeli okoliczność, która ma być udowodniona, ma istotne znaczenie dla ustalenia, czy został popełniony czyn zabroniony, czy stanowi on przestępstwo i jakie, czy czyn zabroniony został popełniony w warunkach, o których mowa w art. 64 lub art. 65 Kodeksu karnego, lub czy zachodzą warunki do orzeczenia pobytu w zakładzie psychiatrycznym na podstawie art. 93g Kodeksu </a:t>
            </a:r>
            <a:r>
              <a:rPr lang="pl-PL" dirty="0" smtClean="0"/>
              <a:t>karnego.</a:t>
            </a:r>
            <a:endParaRPr lang="pl-PL" dirty="0"/>
          </a:p>
        </p:txBody>
      </p:sp>
    </p:spTree>
    <p:extLst>
      <p:ext uri="{BB962C8B-B14F-4D97-AF65-F5344CB8AC3E}">
        <p14:creationId xmlns:p14="http://schemas.microsoft.com/office/powerpoint/2010/main" val="485437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 art. 198: </a:t>
            </a:r>
            <a:r>
              <a:rPr lang="pl-PL" dirty="0" smtClean="0"/>
              <a:t>§ </a:t>
            </a:r>
            <a:r>
              <a:rPr lang="pl-PL" dirty="0"/>
              <a:t>1 otrzymuje brzmienie:</a:t>
            </a:r>
          </a:p>
        </p:txBody>
      </p:sp>
      <p:sp>
        <p:nvSpPr>
          <p:cNvPr id="3" name="Symbol zastępczy zawartości 2"/>
          <p:cNvSpPr>
            <a:spLocks noGrp="1"/>
          </p:cNvSpPr>
          <p:nvPr>
            <p:ph sz="half" idx="1"/>
          </p:nvPr>
        </p:nvSpPr>
        <p:spPr/>
        <p:txBody>
          <a:bodyPr>
            <a:normAutofit fontScale="70000" lnSpcReduction="20000"/>
          </a:bodyPr>
          <a:lstStyle/>
          <a:p>
            <a:pPr marL="0" indent="0">
              <a:buNone/>
            </a:pPr>
            <a:r>
              <a:rPr lang="pl-PL" dirty="0" smtClean="0"/>
              <a:t>Przed</a:t>
            </a:r>
          </a:p>
          <a:p>
            <a:pPr marL="0" indent="0">
              <a:buNone/>
            </a:pPr>
            <a:r>
              <a:rPr lang="pl-PL" b="1" dirty="0"/>
              <a:t>§  1. </a:t>
            </a:r>
            <a:r>
              <a:rPr lang="pl-PL" dirty="0"/>
              <a:t>W miarę potrzeby udostępnia się biegłemu akta sprawy w zakresie niezbędnym do wydania opinii i wzywa się go do udziału w przeprowadzeniu dowodów.</a:t>
            </a:r>
          </a:p>
        </p:txBody>
      </p:sp>
      <p:sp>
        <p:nvSpPr>
          <p:cNvPr id="4" name="Symbol zastępczy zawartości 3"/>
          <p:cNvSpPr>
            <a:spLocks noGrp="1"/>
          </p:cNvSpPr>
          <p:nvPr>
            <p:ph sz="half" idx="2"/>
          </p:nvPr>
        </p:nvSpPr>
        <p:spPr/>
        <p:txBody>
          <a:bodyPr>
            <a:normAutofit fontScale="70000" lnSpcReduction="20000"/>
          </a:bodyPr>
          <a:lstStyle/>
          <a:p>
            <a:pPr marL="0" indent="0">
              <a:buNone/>
            </a:pPr>
            <a:r>
              <a:rPr lang="pl-PL" dirty="0" smtClean="0"/>
              <a:t>Po</a:t>
            </a:r>
          </a:p>
          <a:p>
            <a:pPr marL="0" indent="0">
              <a:buNone/>
            </a:pPr>
            <a:r>
              <a:rPr lang="pl-PL" b="1" dirty="0"/>
              <a:t>§ 1. </a:t>
            </a:r>
            <a:r>
              <a:rPr lang="pl-PL" dirty="0"/>
              <a:t>Jeżeli jest to niezbędne do wydania opinii, sąd lub prokurator udostępnia biegłemu poszczególne dokumenty z akt sprawy lub uwierzytelnione kopie tych dokumentów. Dokumenty mogą być również udostępnione w postaci elektronicznej. Biegłemu powołanemu z tego względu, że wydana przez innego biegłego opinia jest niepełna lub niejasna albo gdy zachodzi sprzeczność w niej samej lub między różnymi innymi </a:t>
            </a:r>
            <a:r>
              <a:rPr lang="pl-PL" dirty="0" smtClean="0"/>
              <a:t>opiniami </a:t>
            </a:r>
            <a:r>
              <a:rPr lang="pl-PL" dirty="0"/>
              <a:t>w tej samej sprawie, przed wydaniem opinii nie udostępnia się tej innej opinii lub tych innych opinii. Inną opinię lub inne opinie można udostępnić biegłemu, w niezbędnym zakresie, tylko w wyjątkowym, szczególnie uzasadnionym wypadku, gdy przedmiot opinii powołanego biegłego bezpośrednio dotyczy treści tej innej opinii lub tych innych opinii.</a:t>
            </a:r>
          </a:p>
        </p:txBody>
      </p:sp>
    </p:spTree>
    <p:extLst>
      <p:ext uri="{BB962C8B-B14F-4D97-AF65-F5344CB8AC3E}">
        <p14:creationId xmlns:p14="http://schemas.microsoft.com/office/powerpoint/2010/main" val="1117135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 § 1 dodaje się § 1a i 1b w brzmieniu:</a:t>
            </a:r>
          </a:p>
        </p:txBody>
      </p:sp>
      <p:sp>
        <p:nvSpPr>
          <p:cNvPr id="3" name="Symbol zastępczy zawartości 2"/>
          <p:cNvSpPr>
            <a:spLocks noGrp="1"/>
          </p:cNvSpPr>
          <p:nvPr>
            <p:ph idx="1"/>
          </p:nvPr>
        </p:nvSpPr>
        <p:spPr/>
        <p:txBody>
          <a:bodyPr/>
          <a:lstStyle/>
          <a:p>
            <a:pPr marL="0" indent="0">
              <a:buNone/>
            </a:pPr>
            <a:r>
              <a:rPr lang="pl-PL" b="1" dirty="0"/>
              <a:t>§ 1a. </a:t>
            </a:r>
            <a:r>
              <a:rPr lang="pl-PL" dirty="0"/>
              <a:t>W wypadku udostępnienia biegłemu dokumentów z akt sprawy, również w postaci elektronicznej, lub uwierzytelnionych kopii tych dokumentów, o których mowa w § 1, sporządza się w formie notatki urzędowej wykaz dokumentów, których oryginały, postać elektroniczna lub uwierzytelnione kopie zostały przed wydaniem opinii udostępnione biegłemu. Notatka powinna być podpisana przez osobę sporządzającą z podaniem imienia, nazwiska i stanowiska służbowego oraz załączona do akt sprawy. </a:t>
            </a:r>
            <a:br>
              <a:rPr lang="pl-PL" dirty="0"/>
            </a:br>
            <a:r>
              <a:rPr lang="pl-PL" b="1" dirty="0" smtClean="0"/>
              <a:t>§ </a:t>
            </a:r>
            <a:r>
              <a:rPr lang="pl-PL" b="1" dirty="0"/>
              <a:t>1b</a:t>
            </a:r>
            <a:r>
              <a:rPr lang="pl-PL" dirty="0"/>
              <a:t>. W miarę potrzeby biegłego wzywa się do udziału w przeprowadzeniu dowodów.</a:t>
            </a:r>
          </a:p>
        </p:txBody>
      </p:sp>
    </p:spTree>
    <p:extLst>
      <p:ext uri="{BB962C8B-B14F-4D97-AF65-F5344CB8AC3E}">
        <p14:creationId xmlns:p14="http://schemas.microsoft.com/office/powerpoint/2010/main" val="278976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 art. 257: a) § 2 otrzymuje brzmienie:</a:t>
            </a:r>
          </a:p>
        </p:txBody>
      </p:sp>
      <p:sp>
        <p:nvSpPr>
          <p:cNvPr id="3" name="Symbol zastępczy zawartości 2"/>
          <p:cNvSpPr>
            <a:spLocks noGrp="1"/>
          </p:cNvSpPr>
          <p:nvPr>
            <p:ph sz="half" idx="1"/>
          </p:nvPr>
        </p:nvSpPr>
        <p:spPr/>
        <p:txBody>
          <a:bodyPr>
            <a:normAutofit fontScale="92500" lnSpcReduction="10000"/>
          </a:bodyPr>
          <a:lstStyle/>
          <a:p>
            <a:pPr marL="0" indent="0">
              <a:buNone/>
            </a:pPr>
            <a:r>
              <a:rPr lang="pl-PL" dirty="0" smtClean="0"/>
              <a:t>Przed</a:t>
            </a:r>
            <a:r>
              <a:rPr lang="pl-PL" dirty="0"/>
              <a:t/>
            </a:r>
            <a:br>
              <a:rPr lang="pl-PL" dirty="0"/>
            </a:br>
            <a:r>
              <a:rPr lang="pl-PL" dirty="0"/>
              <a:t>§ 2. </a:t>
            </a:r>
            <a:r>
              <a:rPr lang="pl-PL" dirty="0" smtClean="0"/>
              <a:t>Stosując </a:t>
            </a:r>
            <a:r>
              <a:rPr lang="pl-PL" dirty="0"/>
              <a:t>tymczasowe aresztowanie, sąd może zastrzec, że środek ten ulegnie zmianie </a:t>
            </a:r>
            <a:r>
              <a:rPr lang="pl-PL" u="sng" dirty="0"/>
              <a:t>z chwilą </a:t>
            </a:r>
            <a:r>
              <a:rPr lang="pl-PL" dirty="0"/>
              <a:t>złożenia, nie później niż w wyznaczonym terminie, określonego poręczenia majątkowego; na uzasadniony wniosek oskarżonego lub jego obrońcy, złożony najpóźniej w ostatnim dniu wyznaczonego terminu, sąd może przedłużyć termin złożenia poręczenia.</a:t>
            </a:r>
          </a:p>
        </p:txBody>
      </p:sp>
      <p:sp>
        <p:nvSpPr>
          <p:cNvPr id="4" name="Symbol zastępczy zawartości 3"/>
          <p:cNvSpPr>
            <a:spLocks noGrp="1"/>
          </p:cNvSpPr>
          <p:nvPr>
            <p:ph sz="half" idx="2"/>
          </p:nvPr>
        </p:nvSpPr>
        <p:spPr/>
        <p:txBody>
          <a:bodyPr>
            <a:normAutofit fontScale="92500" lnSpcReduction="10000"/>
          </a:bodyPr>
          <a:lstStyle/>
          <a:p>
            <a:pPr marL="0" indent="0">
              <a:buNone/>
            </a:pPr>
            <a:r>
              <a:rPr lang="pl-PL" dirty="0" smtClean="0"/>
              <a:t>Po</a:t>
            </a:r>
          </a:p>
          <a:p>
            <a:pPr marL="0" indent="0">
              <a:buNone/>
            </a:pPr>
            <a:r>
              <a:rPr lang="pl-PL" dirty="0"/>
              <a:t>§ 2. Stosując tymczasowe aresztowanie, sąd może zastrzec, że środek ten ulegnie zmianie </a:t>
            </a:r>
            <a:r>
              <a:rPr lang="pl-PL" u="sng" dirty="0"/>
              <a:t>pod warunkiem </a:t>
            </a:r>
            <a:r>
              <a:rPr lang="pl-PL" dirty="0"/>
              <a:t>złożenia, nie później niż w wyznaczonym terminie, określonego poręczenia majątkowego; na uzasadniony wniosek </a:t>
            </a:r>
            <a:r>
              <a:rPr lang="pl-PL" dirty="0" smtClean="0"/>
              <a:t>oskarżonego </a:t>
            </a:r>
            <a:r>
              <a:rPr lang="pl-PL" dirty="0"/>
              <a:t>lub jego obrońcy, złożony najpóźniej w ostatnim dniu wyznaczonego terminu, sąd może przedłużyć termin złożenia poręczenia.</a:t>
            </a:r>
          </a:p>
        </p:txBody>
      </p:sp>
    </p:spTree>
    <p:extLst>
      <p:ext uri="{BB962C8B-B14F-4D97-AF65-F5344CB8AC3E}">
        <p14:creationId xmlns:p14="http://schemas.microsoft.com/office/powerpoint/2010/main" val="2870335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 art. 12: a) po § 1 dodaje się § 1a w brzmieniu:</a:t>
            </a:r>
            <a:endParaRPr lang="pl-PL" dirty="0"/>
          </a:p>
        </p:txBody>
      </p:sp>
      <p:sp>
        <p:nvSpPr>
          <p:cNvPr id="3" name="Symbol zastępczy zawartości 2"/>
          <p:cNvSpPr>
            <a:spLocks noGrp="1"/>
          </p:cNvSpPr>
          <p:nvPr>
            <p:ph idx="1"/>
          </p:nvPr>
        </p:nvSpPr>
        <p:spPr/>
        <p:txBody>
          <a:bodyPr/>
          <a:lstStyle/>
          <a:p>
            <a:r>
              <a:rPr lang="pl-PL" dirty="0" smtClean="0"/>
              <a:t>„§ 1a. Uzyskanie wniosku o ściganie należy do oskarżyciela. Jeżeli powodem uzyskania wniosku jest wyłącznie uprzedzenie przez sąd stron o możliwości zakwalifikowania czynu według innego przepisu prawnego, przewidującego ściganie na wniosek, uzyskanie wniosku o ściganie należy do sądu.”</a:t>
            </a:r>
            <a:endParaRPr lang="pl-PL" dirty="0"/>
          </a:p>
        </p:txBody>
      </p:sp>
    </p:spTree>
    <p:extLst>
      <p:ext uri="{BB962C8B-B14F-4D97-AF65-F5344CB8AC3E}">
        <p14:creationId xmlns:p14="http://schemas.microsoft.com/office/powerpoint/2010/main" val="30766871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dodaje się § 3 w brzmieniu:</a:t>
            </a:r>
          </a:p>
        </p:txBody>
      </p:sp>
      <p:sp>
        <p:nvSpPr>
          <p:cNvPr id="3" name="Symbol zastępczy zawartości 2"/>
          <p:cNvSpPr>
            <a:spLocks noGrp="1"/>
          </p:cNvSpPr>
          <p:nvPr>
            <p:ph idx="1"/>
          </p:nvPr>
        </p:nvSpPr>
        <p:spPr/>
        <p:txBody>
          <a:bodyPr/>
          <a:lstStyle/>
          <a:p>
            <a:pPr marL="0" indent="0">
              <a:buNone/>
            </a:pPr>
            <a:r>
              <a:rPr lang="pl-PL" dirty="0"/>
              <a:t>§ 3. Jeżeli prokurator oświadczy, najpóźniej na posiedzeniu po ogłoszeniu postanowienia wydanego na podstawie § 2, że sprzeciwia się zmianie środka zapobiegawczego, postanowienie to, w zakresie dotyczącym zmiany tymczasowego aresztowania na poręczenie majątkowe, staje się wykonalne z dniem uprawomocnienia.</a:t>
            </a:r>
          </a:p>
        </p:txBody>
      </p:sp>
    </p:spTree>
    <p:extLst>
      <p:ext uri="{BB962C8B-B14F-4D97-AF65-F5344CB8AC3E}">
        <p14:creationId xmlns:p14="http://schemas.microsoft.com/office/powerpoint/2010/main" val="712775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 art. 299a § 2 otrzymuje brzmienie:</a:t>
            </a:r>
          </a:p>
        </p:txBody>
      </p:sp>
      <p:sp>
        <p:nvSpPr>
          <p:cNvPr id="3" name="Symbol zastępczy zawartości 2"/>
          <p:cNvSpPr>
            <a:spLocks noGrp="1"/>
          </p:cNvSpPr>
          <p:nvPr>
            <p:ph sz="half" idx="1"/>
          </p:nvPr>
        </p:nvSpPr>
        <p:spPr/>
        <p:txBody>
          <a:bodyPr>
            <a:normAutofit fontScale="92500" lnSpcReduction="10000"/>
          </a:bodyPr>
          <a:lstStyle/>
          <a:p>
            <a:pPr marL="0" indent="0">
              <a:buNone/>
            </a:pPr>
            <a:r>
              <a:rPr lang="pl-PL" dirty="0" smtClean="0"/>
              <a:t>Przed</a:t>
            </a:r>
          </a:p>
          <a:p>
            <a:pPr marL="0" indent="0">
              <a:buNone/>
            </a:pPr>
            <a:r>
              <a:rPr lang="pl-PL" b="1" dirty="0"/>
              <a:t>§  2. </a:t>
            </a:r>
            <a:r>
              <a:rPr lang="pl-PL" dirty="0"/>
              <a:t>Na wniosek pokrzywdzonego zgłoszony w postępowaniu przygotowawczym, sąd powiadamia go o sposobie zakończenia sprawy listem zwykłym, przesłanym na wskazany przez pokrzywdzonego adres, wraz z odpisem prawomocnego orzeczenia kończącego postępowanie w sprawie lub jego wyciągiem.</a:t>
            </a:r>
          </a:p>
        </p:txBody>
      </p:sp>
      <p:sp>
        <p:nvSpPr>
          <p:cNvPr id="4" name="Symbol zastępczy zawartości 3"/>
          <p:cNvSpPr>
            <a:spLocks noGrp="1"/>
          </p:cNvSpPr>
          <p:nvPr>
            <p:ph sz="half" idx="2"/>
          </p:nvPr>
        </p:nvSpPr>
        <p:spPr/>
        <p:txBody>
          <a:bodyPr>
            <a:normAutofit fontScale="92500" lnSpcReduction="10000"/>
          </a:bodyPr>
          <a:lstStyle/>
          <a:p>
            <a:pPr marL="0" indent="0">
              <a:buNone/>
            </a:pPr>
            <a:r>
              <a:rPr lang="pl-PL" dirty="0" smtClean="0"/>
              <a:t>Po</a:t>
            </a:r>
          </a:p>
          <a:p>
            <a:pPr marL="0" indent="0">
              <a:buNone/>
            </a:pPr>
            <a:r>
              <a:rPr lang="pl-PL" b="1" dirty="0"/>
              <a:t>§ 2. </a:t>
            </a:r>
            <a:r>
              <a:rPr lang="pl-PL" dirty="0"/>
              <a:t>Na wniosek pokrzywdzonego zgłoszony w postępowaniu przygotowawczym sąd powiadamia go o sposobie zakończenia sprawy listem zwykłym, przesłanym na wskazany przez pokrzywdzonego adres, </a:t>
            </a:r>
            <a:r>
              <a:rPr lang="pl-PL" u="sng" dirty="0"/>
              <a:t>za pośrednictwem telefaksu lub poczty elektronicznej </a:t>
            </a:r>
            <a:r>
              <a:rPr lang="pl-PL" dirty="0"/>
              <a:t>wraz z odpisem prawomocnego orzeczenia kończącego postępowanie w sprawie lub jego wyciągiem, </a:t>
            </a:r>
            <a:r>
              <a:rPr lang="pl-PL" u="sng" dirty="0"/>
              <a:t>które mogą być przesłane w postaci elektronicznej</a:t>
            </a:r>
            <a:r>
              <a:rPr lang="pl-PL" dirty="0"/>
              <a:t>.</a:t>
            </a:r>
          </a:p>
        </p:txBody>
      </p:sp>
    </p:spTree>
    <p:extLst>
      <p:ext uri="{BB962C8B-B14F-4D97-AF65-F5344CB8AC3E}">
        <p14:creationId xmlns:p14="http://schemas.microsoft.com/office/powerpoint/2010/main" val="2302007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 art. 330 § 2 otrzymuje brzmienie:</a:t>
            </a:r>
          </a:p>
        </p:txBody>
      </p:sp>
      <p:sp>
        <p:nvSpPr>
          <p:cNvPr id="3" name="Symbol zastępczy zawartości 2"/>
          <p:cNvSpPr>
            <a:spLocks noGrp="1"/>
          </p:cNvSpPr>
          <p:nvPr>
            <p:ph sz="half" idx="1"/>
          </p:nvPr>
        </p:nvSpPr>
        <p:spPr/>
        <p:txBody>
          <a:bodyPr>
            <a:normAutofit fontScale="85000" lnSpcReduction="20000"/>
          </a:bodyPr>
          <a:lstStyle/>
          <a:p>
            <a:pPr marL="0" indent="0">
              <a:buNone/>
            </a:pPr>
            <a:r>
              <a:rPr lang="pl-PL" dirty="0" smtClean="0"/>
              <a:t>Przed</a:t>
            </a:r>
          </a:p>
          <a:p>
            <a:pPr marL="0" indent="0">
              <a:buNone/>
            </a:pPr>
            <a:r>
              <a:rPr lang="pl-PL" b="1" dirty="0"/>
              <a:t>§  2. </a:t>
            </a:r>
            <a:r>
              <a:rPr lang="pl-PL" dirty="0"/>
              <a:t>Jeżeli organ prowadzący postępowanie nadal nie znajduje podstaw do wniesienia aktu oskarżenia, wydaje ponownie postanowienie o umorzeniu postępowania lub odmowie jego wszczęcia. W takim wypadku pokrzywdzony, który wykorzystał uprawnienia przewidziane w art. 306 § 1 i 1a, może wnieść akt oskarżenia określony w art. 55 § 1 - o czym należy go pouczyć.</a:t>
            </a:r>
          </a:p>
        </p:txBody>
      </p:sp>
      <p:sp>
        <p:nvSpPr>
          <p:cNvPr id="4" name="Symbol zastępczy zawartości 3"/>
          <p:cNvSpPr>
            <a:spLocks noGrp="1"/>
          </p:cNvSpPr>
          <p:nvPr>
            <p:ph sz="half" idx="2"/>
          </p:nvPr>
        </p:nvSpPr>
        <p:spPr/>
        <p:txBody>
          <a:bodyPr>
            <a:normAutofit fontScale="85000" lnSpcReduction="20000"/>
          </a:bodyPr>
          <a:lstStyle/>
          <a:p>
            <a:pPr marL="0" indent="0">
              <a:buNone/>
            </a:pPr>
            <a:r>
              <a:rPr lang="pl-PL" dirty="0" smtClean="0"/>
              <a:t>Po</a:t>
            </a:r>
            <a:endParaRPr lang="pl-PL" dirty="0"/>
          </a:p>
          <a:p>
            <a:pPr marL="0" indent="0">
              <a:buNone/>
            </a:pPr>
            <a:r>
              <a:rPr lang="pl-PL" b="1" dirty="0" smtClean="0"/>
              <a:t>§ </a:t>
            </a:r>
            <a:r>
              <a:rPr lang="pl-PL" b="1" dirty="0"/>
              <a:t>2. </a:t>
            </a:r>
            <a:r>
              <a:rPr lang="pl-PL" dirty="0"/>
              <a:t>Jeżeli organ prowadzący postępowanie nadal nie znajduje podstaw do wniesienia aktu oskarżenia, wydaje ponownie postanowienie o umorzeniu postępowania lub odmowie jego wszczęcia. </a:t>
            </a:r>
            <a:r>
              <a:rPr lang="pl-PL" u="sng" dirty="0"/>
              <a:t>Postanowienie to podlega zaskarżeniu tylko do prokuratora nadrzędnego</a:t>
            </a:r>
            <a:r>
              <a:rPr lang="pl-PL" dirty="0"/>
              <a:t>. W razie utrzymania w mocy zaskarżonego postanowienia pokrzywdzony, który dwukrotnie wykorzystał uprawnienia przewidziane w art. 306 § 1 i 1a, może wnieść akt oskarżenia określony w art. 55 § 1 – o czym należy go pouczyć.</a:t>
            </a:r>
          </a:p>
        </p:txBody>
      </p:sp>
    </p:spTree>
    <p:extLst>
      <p:ext uri="{BB962C8B-B14F-4D97-AF65-F5344CB8AC3E}">
        <p14:creationId xmlns:p14="http://schemas.microsoft.com/office/powerpoint/2010/main" val="4163037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 art. 332 w § 1 pkt 1 otrzymuje brzmienie:</a:t>
            </a:r>
          </a:p>
        </p:txBody>
      </p:sp>
      <p:sp>
        <p:nvSpPr>
          <p:cNvPr id="3" name="Symbol zastępczy zawartości 2"/>
          <p:cNvSpPr>
            <a:spLocks noGrp="1"/>
          </p:cNvSpPr>
          <p:nvPr>
            <p:ph sz="half" idx="1"/>
          </p:nvPr>
        </p:nvSpPr>
        <p:spPr/>
        <p:txBody>
          <a:bodyPr/>
          <a:lstStyle/>
          <a:p>
            <a:pPr marL="0" indent="0">
              <a:buNone/>
            </a:pPr>
            <a:r>
              <a:rPr lang="pl-PL" dirty="0"/>
              <a:t>1)imię i nazwisko oskarżonego, inne dane o jego osobie, dane o zastosowaniu środka zapobiegawczego oraz zabezpieczenia </a:t>
            </a:r>
            <a:r>
              <a:rPr lang="pl-PL" dirty="0" smtClean="0"/>
              <a:t>majątkowego.</a:t>
            </a:r>
            <a:endParaRPr lang="pl-PL" dirty="0"/>
          </a:p>
        </p:txBody>
      </p:sp>
      <p:sp>
        <p:nvSpPr>
          <p:cNvPr id="4" name="Symbol zastępczy zawartości 3"/>
          <p:cNvSpPr>
            <a:spLocks noGrp="1"/>
          </p:cNvSpPr>
          <p:nvPr>
            <p:ph sz="half" idx="2"/>
          </p:nvPr>
        </p:nvSpPr>
        <p:spPr/>
        <p:txBody>
          <a:bodyPr/>
          <a:lstStyle/>
          <a:p>
            <a:pPr marL="0" indent="0">
              <a:buNone/>
            </a:pPr>
            <a:r>
              <a:rPr lang="pl-PL" dirty="0"/>
              <a:t>1) imię i nazwisko oskarżonego, inne dane o jego osobie, </a:t>
            </a:r>
            <a:r>
              <a:rPr lang="pl-PL" u="sng" dirty="0"/>
              <a:t>w tym numer telefonu, telefaksu i adres poczty elektronicznej lub informację o ich nieposiadaniu przez oskarżonego lub niemożności ich ustalenia</a:t>
            </a:r>
            <a:r>
              <a:rPr lang="pl-PL" dirty="0"/>
              <a:t>, dane o zastosowaniu środka zapobiegawczego oraz zabezpieczenia </a:t>
            </a:r>
            <a:r>
              <a:rPr lang="pl-PL" dirty="0" smtClean="0"/>
              <a:t>majątkowego.</a:t>
            </a:r>
            <a:endParaRPr lang="pl-PL" dirty="0"/>
          </a:p>
        </p:txBody>
      </p:sp>
    </p:spTree>
    <p:extLst>
      <p:ext uri="{BB962C8B-B14F-4D97-AF65-F5344CB8AC3E}">
        <p14:creationId xmlns:p14="http://schemas.microsoft.com/office/powerpoint/2010/main" val="604916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 art. 378 dodaje się art. 378a w brzmieniu:</a:t>
            </a:r>
          </a:p>
        </p:txBody>
      </p:sp>
      <p:sp>
        <p:nvSpPr>
          <p:cNvPr id="3" name="Symbol zastępczy zawartości 2"/>
          <p:cNvSpPr>
            <a:spLocks noGrp="1"/>
          </p:cNvSpPr>
          <p:nvPr>
            <p:ph idx="1"/>
          </p:nvPr>
        </p:nvSpPr>
        <p:spPr/>
        <p:txBody>
          <a:bodyPr>
            <a:normAutofit fontScale="55000" lnSpcReduction="20000"/>
          </a:bodyPr>
          <a:lstStyle/>
          <a:p>
            <a:pPr marL="0" indent="0">
              <a:buNone/>
            </a:pPr>
            <a:r>
              <a:rPr lang="pl-PL" dirty="0"/>
              <a:t>Art. 378a. § 1. Jeżeli oskarżony lub obrońca nie stawił się na rozprawę, będąc zawiadomiony o jej terminie, sąd, w szczególnie uzasadnionych wypadkach, może przeprowadzić postępowanie dowodowe podczas jego nieobecności, chociażby usprawiedliwił należycie niestawiennictwo, a w szczególności przesłuchać świadków, którzy stawili się na rozprawę, nawet jeżeli oskarżony nie złożył jeszcze wyjaśnień. </a:t>
            </a:r>
            <a:endParaRPr lang="pl-PL" dirty="0" smtClean="0"/>
          </a:p>
          <a:p>
            <a:pPr marL="0" indent="0">
              <a:buNone/>
            </a:pPr>
            <a:r>
              <a:rPr lang="pl-PL" dirty="0" smtClean="0"/>
              <a:t>§ </a:t>
            </a:r>
            <a:r>
              <a:rPr lang="pl-PL" dirty="0"/>
              <a:t>2. W wypadku, o którym mowa w § 1, oskarżonego lub obrońcę należy wezwać lub zawiadomić o nowym terminie rozprawy, jeżeli termin ten nie był im znany. Przy doręczeniu wezwania lub zawiadomienia należy również doręczyć pouczenie, o którym mowa w § 7. </a:t>
            </a:r>
            <a:endParaRPr lang="pl-PL" dirty="0" smtClean="0"/>
          </a:p>
          <a:p>
            <a:pPr marL="0" indent="0">
              <a:buNone/>
            </a:pPr>
            <a:r>
              <a:rPr lang="pl-PL" dirty="0" smtClean="0"/>
              <a:t>§ </a:t>
            </a:r>
            <a:r>
              <a:rPr lang="pl-PL" dirty="0"/>
              <a:t>3. Jeżeli sąd przeprowadził postępowanie dowodowe podczas nieobecności oskarżonego lub obrońcy w wypadku, o którym mowa w § 1, oskarżony lub obrońca może najpóźniej na kolejnym terminie rozprawy, o którym był należycie zawiadomiony przy jednoczesnym braku procesowych przeszkód do jego stawiennictwa, złożyć wniosek o uzupełniające przeprowadzenie dowodu przeprowadzonego podczas jego nieobecności. Prawo do złożenia wniosku nie przysługuje, jeżeli okaże się, że nieobecność oskarżonego lub obrońcy na terminie rozprawy, na którym przeprowadzono postępowanie dowodowe na podstawie § 1, była nieusprawiedliwiona. </a:t>
            </a:r>
            <a:endParaRPr lang="pl-PL" dirty="0" smtClean="0"/>
          </a:p>
          <a:p>
            <a:pPr marL="0" indent="0">
              <a:buNone/>
            </a:pPr>
            <a:r>
              <a:rPr lang="pl-PL" dirty="0" smtClean="0"/>
              <a:t>§ </a:t>
            </a:r>
            <a:r>
              <a:rPr lang="pl-PL" dirty="0"/>
              <a:t>4. W razie niezłożenia wniosku w terminie, o którym mowa w § 3 zdanie pierwsze, prawo do jego złożenia wygasa i w dalszym postępowaniu nie jest dopuszczalne podnoszenie zarzutu naruszenia gwarancji procesowych, w szczególności prawa do obrony, wskutek przeprowadzenia tego dowodu podczas nieobecności oskarżonego lub obrońcy</a:t>
            </a:r>
            <a:r>
              <a:rPr lang="pl-PL" dirty="0" smtClean="0"/>
              <a:t>.</a:t>
            </a:r>
          </a:p>
          <a:p>
            <a:pPr marL="0" indent="0">
              <a:buNone/>
            </a:pPr>
            <a:r>
              <a:rPr lang="pl-PL" dirty="0" smtClean="0"/>
              <a:t> </a:t>
            </a:r>
            <a:r>
              <a:rPr lang="pl-PL" dirty="0"/>
              <a:t>§ 5. We wniosku o uzupełniające przeprowadzenie dowodu oskarżony lub obrońca ma obowiązek wykazać, że sposób przeprowadzenia dowodu podczas jego nieobecności naruszał gwarancje procesowe, w szczególności prawo do obrony. </a:t>
            </a:r>
            <a:endParaRPr lang="pl-PL" dirty="0" smtClean="0"/>
          </a:p>
          <a:p>
            <a:pPr marL="0" indent="0">
              <a:buNone/>
            </a:pPr>
            <a:r>
              <a:rPr lang="pl-PL" dirty="0" smtClean="0"/>
              <a:t>§ </a:t>
            </a:r>
            <a:r>
              <a:rPr lang="pl-PL" dirty="0"/>
              <a:t>6. W razie uwzględnienia wniosku o uzupełniające przeprowadzenie dowodu sąd przeprowadza dowód uzupełniająco, jedynie w zakresie, w którym wykazano naruszenie gwarancji procesowych, w szczególności prawa do obrony. </a:t>
            </a:r>
          </a:p>
          <a:p>
            <a:pPr marL="0" indent="0">
              <a:buNone/>
            </a:pPr>
            <a:r>
              <a:rPr lang="pl-PL" dirty="0"/>
              <a:t>§ 7. Jeżeli oskarżony lub obrońca stawi się na termin rozprawy, o którym mowa w § 3 zdanie pierwsze, przewodniczący poucza go o możliwości złożenia wniosku o uzupełniające przeprowadzenie dowodu przeprowadzonego podczas jego nieobecności oraz o treści przepisów § 4 i 5, a także umożliwia mu wypowiedzenie się co do tej </a:t>
            </a:r>
            <a:r>
              <a:rPr lang="pl-PL" dirty="0" smtClean="0"/>
              <a:t>kwestii.</a:t>
            </a:r>
            <a:endParaRPr lang="pl-PL" dirty="0"/>
          </a:p>
        </p:txBody>
      </p:sp>
    </p:spTree>
    <p:extLst>
      <p:ext uri="{BB962C8B-B14F-4D97-AF65-F5344CB8AC3E}">
        <p14:creationId xmlns:p14="http://schemas.microsoft.com/office/powerpoint/2010/main" val="35827262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53991"/>
          </a:xfrm>
        </p:spPr>
        <p:txBody>
          <a:bodyPr>
            <a:normAutofit/>
          </a:bodyPr>
          <a:lstStyle/>
          <a:p>
            <a:pPr algn="ctr"/>
            <a:r>
              <a:rPr lang="pl-PL" sz="2800" b="1" dirty="0" smtClean="0"/>
              <a:t>Z orzecznictwa</a:t>
            </a:r>
            <a:endParaRPr lang="pl-PL" sz="2800" b="1"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063775704"/>
              </p:ext>
            </p:extLst>
          </p:nvPr>
        </p:nvGraphicFramePr>
        <p:xfrm>
          <a:off x="1078173" y="1214651"/>
          <a:ext cx="10126639" cy="5293079"/>
        </p:xfrm>
        <a:graphic>
          <a:graphicData uri="http://schemas.openxmlformats.org/drawingml/2006/table">
            <a:tbl>
              <a:tblPr/>
              <a:tblGrid>
                <a:gridCol w="1312042"/>
                <a:gridCol w="8814597"/>
              </a:tblGrid>
              <a:tr h="5293079">
                <a:tc>
                  <a:txBody>
                    <a:bodyPr/>
                    <a:lstStyle/>
                    <a:p>
                      <a:pPr algn="ctr" rtl="0" fontAlgn="t"/>
                      <a:endParaRPr lang="pl-PL" sz="1200" b="0" i="0" baseline="-25000" dirty="0">
                        <a:solidFill>
                          <a:srgbClr val="C3C3C3"/>
                        </a:solidFill>
                        <a:effectLst/>
                        <a:latin typeface="&amp;quot"/>
                      </a:endParaRPr>
                    </a:p>
                  </a:txBody>
                  <a:tcPr marL="62162" marR="62162" marT="31081" marB="31081">
                    <a:lnL>
                      <a:noFill/>
                    </a:lnL>
                    <a:lnR>
                      <a:noFill/>
                    </a:lnR>
                    <a:lnT>
                      <a:noFill/>
                    </a:lnT>
                    <a:lnB>
                      <a:noFill/>
                    </a:lnB>
                  </a:tcPr>
                </a:tc>
                <a:tc>
                  <a:txBody>
                    <a:bodyPr/>
                    <a:lstStyle/>
                    <a:p>
                      <a:pPr fontAlgn="t"/>
                      <a:r>
                        <a:rPr lang="pl-PL" sz="2400" b="1" u="none" strike="noStrike" dirty="0" smtClean="0">
                          <a:solidFill>
                            <a:srgbClr val="242424"/>
                          </a:solidFill>
                          <a:effectLst/>
                          <a:latin typeface="Arial Black" panose="020B0A04020102020204" pitchFamily="34" charset="0"/>
                          <a:hlinkClick r:id="rId2"/>
                        </a:rPr>
                        <a:t>wyrok </a:t>
                      </a:r>
                      <a:r>
                        <a:rPr lang="pl-PL" sz="2400" b="1" u="none" strike="noStrike" dirty="0">
                          <a:solidFill>
                            <a:srgbClr val="242424"/>
                          </a:solidFill>
                          <a:effectLst/>
                          <a:latin typeface="Arial Black" panose="020B0A04020102020204" pitchFamily="34" charset="0"/>
                          <a:hlinkClick r:id="rId2"/>
                        </a:rPr>
                        <a:t>ETPC z dnia </a:t>
                      </a:r>
                      <a:r>
                        <a:rPr lang="pl-PL" sz="2400" b="1" u="none" strike="noStrike" dirty="0" smtClean="0">
                          <a:solidFill>
                            <a:srgbClr val="242424"/>
                          </a:solidFill>
                          <a:effectLst/>
                          <a:latin typeface="Arial Black" panose="020B0A04020102020204" pitchFamily="34" charset="0"/>
                          <a:hlinkClick r:id="rId2"/>
                        </a:rPr>
                        <a:t>22-11-2005  </a:t>
                      </a:r>
                    </a:p>
                    <a:p>
                      <a:pPr fontAlgn="t"/>
                      <a:r>
                        <a:rPr lang="pl-PL" sz="2400" b="1" u="none" strike="noStrike" dirty="0" smtClean="0">
                          <a:solidFill>
                            <a:srgbClr val="242424"/>
                          </a:solidFill>
                          <a:effectLst/>
                          <a:latin typeface="Arial Black" panose="020B0A04020102020204" pitchFamily="34" charset="0"/>
                          <a:hlinkClick r:id="rId2"/>
                        </a:rPr>
                        <a:t>Prawo </a:t>
                      </a:r>
                      <a:r>
                        <a:rPr lang="pl-PL" sz="2400" b="1" u="none" strike="noStrike" dirty="0">
                          <a:solidFill>
                            <a:srgbClr val="242424"/>
                          </a:solidFill>
                          <a:effectLst/>
                          <a:latin typeface="Arial Black" panose="020B0A04020102020204" pitchFamily="34" charset="0"/>
                          <a:hlinkClick r:id="rId2"/>
                        </a:rPr>
                        <a:t>oskarżonego do zadawania pytań świadkom </a:t>
                      </a:r>
                      <a:r>
                        <a:rPr lang="pl-PL" sz="2400" b="1" u="none" strike="noStrike" dirty="0" smtClean="0">
                          <a:solidFill>
                            <a:srgbClr val="242424"/>
                          </a:solidFill>
                          <a:effectLst/>
                          <a:latin typeface="Arial Black" panose="020B0A04020102020204" pitchFamily="34" charset="0"/>
                          <a:hlinkClick r:id="rId2"/>
                        </a:rPr>
                        <a:t> (Hermo </a:t>
                      </a:r>
                      <a:r>
                        <a:rPr lang="pl-PL" sz="2400" b="1" u="none" strike="noStrike" dirty="0" err="1">
                          <a:solidFill>
                            <a:srgbClr val="242424"/>
                          </a:solidFill>
                          <a:effectLst/>
                          <a:latin typeface="Arial Black" panose="020B0A04020102020204" pitchFamily="34" charset="0"/>
                          <a:hlinkClick r:id="rId2"/>
                        </a:rPr>
                        <a:t>Taal</a:t>
                      </a:r>
                      <a:r>
                        <a:rPr lang="pl-PL" sz="2400" b="1" u="none" strike="noStrike" dirty="0">
                          <a:solidFill>
                            <a:srgbClr val="242424"/>
                          </a:solidFill>
                          <a:effectLst/>
                          <a:latin typeface="Arial Black" panose="020B0A04020102020204" pitchFamily="34" charset="0"/>
                          <a:hlinkClick r:id="rId2"/>
                        </a:rPr>
                        <a:t> </a:t>
                      </a:r>
                      <a:r>
                        <a:rPr lang="pl-PL" sz="2400" b="1" u="none" strike="noStrike" dirty="0" smtClean="0">
                          <a:solidFill>
                            <a:srgbClr val="242424"/>
                          </a:solidFill>
                          <a:effectLst/>
                          <a:latin typeface="Arial Black" panose="020B0A04020102020204" pitchFamily="34" charset="0"/>
                          <a:hlinkClick r:id="rId2"/>
                        </a:rPr>
                        <a:t>p-ko </a:t>
                      </a:r>
                      <a:r>
                        <a:rPr lang="pl-PL" sz="2400" b="1" u="none" strike="noStrike" dirty="0">
                          <a:solidFill>
                            <a:srgbClr val="242424"/>
                          </a:solidFill>
                          <a:effectLst/>
                          <a:latin typeface="Arial Black" panose="020B0A04020102020204" pitchFamily="34" charset="0"/>
                          <a:hlinkClick r:id="rId2"/>
                        </a:rPr>
                        <a:t>Estonii)</a:t>
                      </a:r>
                    </a:p>
                    <a:p>
                      <a:pPr fontAlgn="t"/>
                      <a:r>
                        <a:rPr lang="pl-PL" sz="2400" dirty="0">
                          <a:effectLst/>
                          <a:latin typeface="Arial Black" panose="020B0A04020102020204" pitchFamily="34" charset="0"/>
                        </a:rPr>
                        <a:t>Trybunał stwierdza, że w postępowaniu karnym dowody powinny być przedstawiane w obecności oskarżonego na publicznej rozprawie. Jednakże posłużenie się dowodami uzyskanymi podczas postępowania przygotowawczego nie jest samo w sobie niezgodne z art. 6 ust. 1 i 3 lit. d Konwencji o Ochronie Praw Człowieka i Podstawowych Wolności z dnia 4 listopada 1950 r. (Dz.U. z 1993 r., Nr 61, poz. 284), jeżeli nie naruszone zostało prawo do obrony.</a:t>
                      </a:r>
                    </a:p>
                  </a:txBody>
                  <a:tcPr marL="62162" marR="62162" marT="31081" marB="31081">
                    <a:lnL>
                      <a:noFill/>
                    </a:lnL>
                    <a:lnR>
                      <a:noFill/>
                    </a:lnR>
                    <a:lnT>
                      <a:noFill/>
                    </a:lnT>
                    <a:lnB>
                      <a:noFill/>
                    </a:lnB>
                  </a:tcPr>
                </a:tc>
              </a:tr>
            </a:tbl>
          </a:graphicData>
        </a:graphic>
      </p:graphicFrame>
    </p:spTree>
    <p:extLst>
      <p:ext uri="{BB962C8B-B14F-4D97-AF65-F5344CB8AC3E}">
        <p14:creationId xmlns:p14="http://schemas.microsoft.com/office/powerpoint/2010/main" val="476440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 art. 401 § 2 otrzymuje brzmienie:</a:t>
            </a:r>
          </a:p>
        </p:txBody>
      </p:sp>
      <p:sp>
        <p:nvSpPr>
          <p:cNvPr id="3" name="Symbol zastępczy zawartości 2"/>
          <p:cNvSpPr>
            <a:spLocks noGrp="1"/>
          </p:cNvSpPr>
          <p:nvPr>
            <p:ph sz="half" idx="1"/>
          </p:nvPr>
        </p:nvSpPr>
        <p:spPr/>
        <p:txBody>
          <a:bodyPr/>
          <a:lstStyle/>
          <a:p>
            <a:pPr marL="0" indent="0">
              <a:buNone/>
            </a:pPr>
            <a:r>
              <a:rPr lang="pl-PL" dirty="0" smtClean="0"/>
              <a:t>Przed</a:t>
            </a:r>
          </a:p>
          <a:p>
            <a:pPr marL="0" indent="0">
              <a:buNone/>
            </a:pPr>
            <a:r>
              <a:rPr lang="pl-PL" b="1" dirty="0"/>
              <a:t>§  2. </a:t>
            </a:r>
            <a:r>
              <a:rPr lang="pl-PL" dirty="0"/>
              <a:t>Każdorazowa przerwa w rozprawie może trwać nie dłużej niż 35 dni.</a:t>
            </a:r>
          </a:p>
        </p:txBody>
      </p:sp>
      <p:sp>
        <p:nvSpPr>
          <p:cNvPr id="4" name="Symbol zastępczy zawartości 3"/>
          <p:cNvSpPr>
            <a:spLocks noGrp="1"/>
          </p:cNvSpPr>
          <p:nvPr>
            <p:ph sz="half" idx="2"/>
          </p:nvPr>
        </p:nvSpPr>
        <p:spPr/>
        <p:txBody>
          <a:bodyPr/>
          <a:lstStyle/>
          <a:p>
            <a:pPr marL="0" indent="0">
              <a:buNone/>
            </a:pPr>
            <a:r>
              <a:rPr lang="pl-PL" dirty="0" smtClean="0"/>
              <a:t>Po</a:t>
            </a:r>
          </a:p>
          <a:p>
            <a:pPr marL="0" indent="0">
              <a:buNone/>
            </a:pPr>
            <a:r>
              <a:rPr lang="pl-PL" b="1" dirty="0"/>
              <a:t>§ 2. </a:t>
            </a:r>
            <a:r>
              <a:rPr lang="pl-PL" dirty="0"/>
              <a:t>Każdorazowa przerwa w rozprawie może trwać nie dłużej niż 42 dni.</a:t>
            </a:r>
          </a:p>
        </p:txBody>
      </p:sp>
    </p:spTree>
    <p:extLst>
      <p:ext uri="{BB962C8B-B14F-4D97-AF65-F5344CB8AC3E}">
        <p14:creationId xmlns:p14="http://schemas.microsoft.com/office/powerpoint/2010/main" val="2720472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 art. 405 dotychczasową treść oznacza się jako § 1 i dodaje się § 2–4 w </a:t>
            </a:r>
            <a:r>
              <a:rPr lang="pl-PL" dirty="0" smtClean="0"/>
              <a:t>brzmieniu:</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a:t>„§ 2. Z chwilą zamknięcia przewodu sądowego ujawnione są bez odczytywania wszystkie protokoły i dokumenty podlegające odczytaniu na rozprawie, które nie zostały odczytane</a:t>
            </a:r>
            <a:r>
              <a:rPr lang="pl-PL" dirty="0" smtClean="0"/>
              <a:t>.</a:t>
            </a:r>
          </a:p>
          <a:p>
            <a:pPr marL="0" indent="0">
              <a:buNone/>
            </a:pPr>
            <a:r>
              <a:rPr lang="pl-PL" dirty="0" smtClean="0"/>
              <a:t> </a:t>
            </a:r>
            <a:r>
              <a:rPr lang="pl-PL" dirty="0"/>
              <a:t>§ 3. Protokołami i dokumentami, o których mowa w § 2, są protokoły i dokumenty: 1) wskazane przez oskarżyciela w akcie oskarżenia jako dowody, których przeprowadzenia na rozprawie głównej się on domaga, z wyjątkiem tych, co do których sąd oddalił wniosek dowodowy; 2) wskazane we wniosku dowodowym strony, który został uwzględniony; 3) dopuszczone przez sąd z urzędu</a:t>
            </a:r>
            <a:r>
              <a:rPr lang="pl-PL" dirty="0" smtClean="0"/>
              <a:t>.</a:t>
            </a:r>
          </a:p>
          <a:p>
            <a:pPr marL="0" indent="0">
              <a:buNone/>
            </a:pPr>
            <a:r>
              <a:rPr lang="pl-PL" dirty="0" smtClean="0"/>
              <a:t> </a:t>
            </a:r>
            <a:r>
              <a:rPr lang="pl-PL" dirty="0"/>
              <a:t>§ 4. O ujawnieniu bez odczytywania protokołów i dokumentów zamieszcza się wzmiankę w protokole rozprawy. Wskazywanie poszczególnych protokołów i dokumentów nie jest konieczne.</a:t>
            </a:r>
          </a:p>
        </p:txBody>
      </p:sp>
    </p:spTree>
    <p:extLst>
      <p:ext uri="{BB962C8B-B14F-4D97-AF65-F5344CB8AC3E}">
        <p14:creationId xmlns:p14="http://schemas.microsoft.com/office/powerpoint/2010/main" val="55636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 art. </a:t>
            </a:r>
            <a:r>
              <a:rPr lang="pl-PL" dirty="0" smtClean="0"/>
              <a:t>418po </a:t>
            </a:r>
            <a:r>
              <a:rPr lang="pl-PL" dirty="0"/>
              <a:t>§ 1a dodaje się § 1b w brzmieniu:</a:t>
            </a:r>
          </a:p>
        </p:txBody>
      </p:sp>
      <p:sp>
        <p:nvSpPr>
          <p:cNvPr id="3" name="Symbol zastępczy zawartości 2"/>
          <p:cNvSpPr>
            <a:spLocks noGrp="1"/>
          </p:cNvSpPr>
          <p:nvPr>
            <p:ph idx="1"/>
          </p:nvPr>
        </p:nvSpPr>
        <p:spPr/>
        <p:txBody>
          <a:bodyPr/>
          <a:lstStyle/>
          <a:p>
            <a:pPr marL="0" indent="0">
              <a:buNone/>
            </a:pPr>
            <a:r>
              <a:rPr lang="pl-PL" dirty="0"/>
              <a:t>§ 1b. Jeżeli ze względu na obszerność wyroku jego ogłoszenie wymagałoby zarządzenia przerwy lub odroczenia rozprawy, przewodniczący, ogłaszając wyrok, może poprzestać na zwięzłym przedstawieniu rozstrzygnięcia sądu oraz zastosowanych przepisów ustawy karnej. Przed ogłoszeniem wyroku przewodniczący uprzedza obecnych o takim sposobie ogłoszenia wyroku i o jego przyczynie oraz poucza o możliwości zapoznania się z pełną treścią wyroku po jego ogłoszeniu w sekretariacie </a:t>
            </a:r>
            <a:r>
              <a:rPr lang="pl-PL" dirty="0" smtClean="0"/>
              <a:t>sądu.</a:t>
            </a:r>
            <a:endParaRPr lang="pl-PL" dirty="0"/>
          </a:p>
        </p:txBody>
      </p:sp>
    </p:spTree>
    <p:extLst>
      <p:ext uri="{BB962C8B-B14F-4D97-AF65-F5344CB8AC3E}">
        <p14:creationId xmlns:p14="http://schemas.microsoft.com/office/powerpoint/2010/main" val="3438463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 3 otrzymuje brzmienie:</a:t>
            </a:r>
          </a:p>
        </p:txBody>
      </p:sp>
      <p:sp>
        <p:nvSpPr>
          <p:cNvPr id="3" name="Symbol zastępczy zawartości 2"/>
          <p:cNvSpPr>
            <a:spLocks noGrp="1"/>
          </p:cNvSpPr>
          <p:nvPr>
            <p:ph sz="half" idx="1"/>
          </p:nvPr>
        </p:nvSpPr>
        <p:spPr/>
        <p:txBody>
          <a:bodyPr/>
          <a:lstStyle/>
          <a:p>
            <a:pPr marL="0" indent="0">
              <a:buNone/>
            </a:pPr>
            <a:r>
              <a:rPr lang="pl-PL" dirty="0" smtClean="0"/>
              <a:t>Przed</a:t>
            </a:r>
          </a:p>
          <a:p>
            <a:pPr marL="0" indent="0">
              <a:buNone/>
            </a:pPr>
            <a:r>
              <a:rPr lang="pl-PL" b="1" dirty="0" smtClean="0"/>
              <a:t>§</a:t>
            </a:r>
            <a:r>
              <a:rPr lang="pl-PL" b="1" dirty="0"/>
              <a:t>  3. </a:t>
            </a:r>
            <a:r>
              <a:rPr lang="pl-PL" dirty="0"/>
              <a:t>Po ogłoszeniu przewodniczący lub jeden z członków składu orzekającego podaje ustnie najważniejsze powody wyroku.</a:t>
            </a:r>
          </a:p>
        </p:txBody>
      </p:sp>
      <p:sp>
        <p:nvSpPr>
          <p:cNvPr id="4" name="Symbol zastępczy zawartości 3"/>
          <p:cNvSpPr>
            <a:spLocks noGrp="1"/>
          </p:cNvSpPr>
          <p:nvPr>
            <p:ph sz="half" idx="2"/>
          </p:nvPr>
        </p:nvSpPr>
        <p:spPr/>
        <p:txBody>
          <a:bodyPr/>
          <a:lstStyle/>
          <a:p>
            <a:pPr marL="0" indent="0">
              <a:buNone/>
            </a:pPr>
            <a:r>
              <a:rPr lang="pl-PL" dirty="0" smtClean="0"/>
              <a:t>Po</a:t>
            </a:r>
          </a:p>
          <a:p>
            <a:pPr marL="0" indent="0">
              <a:buNone/>
            </a:pPr>
            <a:r>
              <a:rPr lang="pl-PL" b="1" dirty="0"/>
              <a:t>§ 3. </a:t>
            </a:r>
            <a:r>
              <a:rPr lang="pl-PL" dirty="0"/>
              <a:t>Po ogłoszeniu przewodniczący lub jeden z członków składu orzekającego podaje ustnie najważniejsze powody wyroku, </a:t>
            </a:r>
            <a:r>
              <a:rPr lang="pl-PL" u="sng" dirty="0"/>
              <a:t>chyba że na ogłoszeniu nikt się nie stawił</a:t>
            </a:r>
            <a:r>
              <a:rPr lang="pl-PL" dirty="0"/>
              <a:t>.”;</a:t>
            </a:r>
          </a:p>
        </p:txBody>
      </p:sp>
    </p:spTree>
    <p:extLst>
      <p:ext uri="{BB962C8B-B14F-4D97-AF65-F5344CB8AC3E}">
        <p14:creationId xmlns:p14="http://schemas.microsoft.com/office/powerpoint/2010/main" val="2081603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 3 otrzymuje brzmienie: </a:t>
            </a:r>
          </a:p>
        </p:txBody>
      </p:sp>
      <p:sp>
        <p:nvSpPr>
          <p:cNvPr id="3" name="Symbol zastępczy zawartości 2"/>
          <p:cNvSpPr>
            <a:spLocks noGrp="1"/>
          </p:cNvSpPr>
          <p:nvPr>
            <p:ph sz="half" idx="1"/>
          </p:nvPr>
        </p:nvSpPr>
        <p:spPr/>
        <p:txBody>
          <a:bodyPr>
            <a:normAutofit fontScale="85000" lnSpcReduction="20000"/>
          </a:bodyPr>
          <a:lstStyle/>
          <a:p>
            <a:pPr marL="0" indent="0">
              <a:buNone/>
            </a:pPr>
            <a:r>
              <a:rPr lang="pl-PL" dirty="0" smtClean="0"/>
              <a:t>Przed</a:t>
            </a:r>
          </a:p>
          <a:p>
            <a:pPr marL="0" indent="0">
              <a:buNone/>
            </a:pPr>
            <a:r>
              <a:rPr lang="pl-PL" b="1" dirty="0"/>
              <a:t>§  3. </a:t>
            </a:r>
            <a:r>
              <a:rPr lang="pl-PL" dirty="0"/>
              <a:t>Wniosek może być cofnięty w postępowaniu przygotowawczym za zgodą prokuratora, a w postępowaniu sądowym za zgodą sądu - do rozpoczęcia przewodu sądowego na pierwszej rozprawie głównej. Ponowne złożenie wniosku jest niedopuszczalne.</a:t>
            </a:r>
          </a:p>
        </p:txBody>
      </p:sp>
      <p:sp>
        <p:nvSpPr>
          <p:cNvPr id="4" name="Symbol zastępczy zawartości 3"/>
          <p:cNvSpPr>
            <a:spLocks noGrp="1"/>
          </p:cNvSpPr>
          <p:nvPr>
            <p:ph sz="half" idx="2"/>
          </p:nvPr>
        </p:nvSpPr>
        <p:spPr/>
        <p:txBody>
          <a:bodyPr>
            <a:normAutofit fontScale="85000" lnSpcReduction="20000"/>
          </a:bodyPr>
          <a:lstStyle/>
          <a:p>
            <a:pPr marL="0" indent="0">
              <a:buNone/>
            </a:pPr>
            <a:r>
              <a:rPr lang="pl-PL" dirty="0" smtClean="0"/>
              <a:t>Po</a:t>
            </a:r>
          </a:p>
          <a:p>
            <a:pPr marL="0" indent="0">
              <a:buNone/>
            </a:pPr>
            <a:r>
              <a:rPr lang="pl-PL" b="1" dirty="0"/>
              <a:t>§ 3. </a:t>
            </a:r>
            <a:r>
              <a:rPr lang="pl-PL" dirty="0"/>
              <a:t>Wniosek może być cofnięty w postępowaniu przygotowawczym za zgodą prokuratora, a w postępowaniu sądowym za zgodą sądu – aż do zamknięcia przewodu sądowego na pierwszej rozprawie głównej. </a:t>
            </a:r>
            <a:r>
              <a:rPr lang="pl-PL" u="sng" dirty="0"/>
              <a:t>W sprawach, w których akt oskarżenia wniósł oskarżyciel publiczny, cofnięcie wniosku po rozpoczęciu przewodu sądowego jest skuteczne, jeżeli nie sprzeciwi się temu oskarżyciel publiczny obecny na rozprawie lub posiedzeniu</a:t>
            </a:r>
            <a:r>
              <a:rPr lang="pl-PL" dirty="0"/>
              <a:t>. Ponowne złożenie wniosku jest niedopuszczalne.</a:t>
            </a:r>
            <a:endParaRPr lang="pl-PL" dirty="0" smtClean="0"/>
          </a:p>
          <a:p>
            <a:pPr marL="0" indent="0">
              <a:buNone/>
            </a:pPr>
            <a:endParaRPr lang="pl-PL" dirty="0"/>
          </a:p>
        </p:txBody>
      </p:sp>
    </p:spTree>
    <p:extLst>
      <p:ext uri="{BB962C8B-B14F-4D97-AF65-F5344CB8AC3E}">
        <p14:creationId xmlns:p14="http://schemas.microsoft.com/office/powerpoint/2010/main" val="30924425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 art. 423 § 1 otrzymuje brzmienie:</a:t>
            </a:r>
          </a:p>
        </p:txBody>
      </p:sp>
      <p:sp>
        <p:nvSpPr>
          <p:cNvPr id="3" name="Symbol zastępczy zawartości 2"/>
          <p:cNvSpPr>
            <a:spLocks noGrp="1"/>
          </p:cNvSpPr>
          <p:nvPr>
            <p:ph sz="half" idx="1"/>
          </p:nvPr>
        </p:nvSpPr>
        <p:spPr/>
        <p:txBody>
          <a:bodyPr>
            <a:normAutofit fontScale="92500" lnSpcReduction="10000"/>
          </a:bodyPr>
          <a:lstStyle/>
          <a:p>
            <a:pPr marL="0" indent="0">
              <a:buNone/>
            </a:pPr>
            <a:r>
              <a:rPr lang="pl-PL" dirty="0" smtClean="0"/>
              <a:t>Przed</a:t>
            </a:r>
          </a:p>
          <a:p>
            <a:pPr marL="0" indent="0">
              <a:buNone/>
            </a:pPr>
            <a:r>
              <a:rPr lang="pl-PL" b="1" dirty="0"/>
              <a:t>§  1. </a:t>
            </a:r>
            <a:r>
              <a:rPr lang="pl-PL" dirty="0"/>
              <a:t>Uzasadnienie wyroku powinno być sporządzone w ciągu 14 dni od daty złożenia wniosku o sporządzenie uzasadnienia, a w wypadku sporządzenia uzasadnienia z urzędu - od daty ogłoszenia wyroku; w sprawie zawiłej, w razie niemożności sporządzenia uzasadnienia w terminie, prezes sądu może przedłużyć ten termin na czas oznaczony.</a:t>
            </a:r>
          </a:p>
        </p:txBody>
      </p:sp>
      <p:sp>
        <p:nvSpPr>
          <p:cNvPr id="4" name="Symbol zastępczy zawartości 3"/>
          <p:cNvSpPr>
            <a:spLocks noGrp="1"/>
          </p:cNvSpPr>
          <p:nvPr>
            <p:ph sz="half" idx="2"/>
          </p:nvPr>
        </p:nvSpPr>
        <p:spPr/>
        <p:txBody>
          <a:bodyPr>
            <a:normAutofit fontScale="92500" lnSpcReduction="10000"/>
          </a:bodyPr>
          <a:lstStyle/>
          <a:p>
            <a:pPr marL="0" indent="0">
              <a:buNone/>
            </a:pPr>
            <a:r>
              <a:rPr lang="pl-PL" dirty="0" smtClean="0"/>
              <a:t>Po</a:t>
            </a:r>
          </a:p>
          <a:p>
            <a:pPr marL="0" indent="0">
              <a:buNone/>
            </a:pPr>
            <a:r>
              <a:rPr lang="pl-PL" b="1" dirty="0"/>
              <a:t>§ 1. </a:t>
            </a:r>
            <a:r>
              <a:rPr lang="pl-PL" dirty="0"/>
              <a:t>Uzasadnienie wyroku powinno być sporządzone w ciągu 14 dni od daty wpływu do sądu wniosku o sporządzenie uzasadnienia, a w wypadku sporządzenia uzasadnienia z urzędu – od daty ogłoszenia wyroku; w sprawie zawiłej </a:t>
            </a:r>
            <a:r>
              <a:rPr lang="pl-PL" u="sng" dirty="0"/>
              <a:t>lub z innej ważnej przyczyny</a:t>
            </a:r>
            <a:r>
              <a:rPr lang="pl-PL" dirty="0"/>
              <a:t>, w razie niemożności sporządzenia uzasadnienia w terminie, prezes sądu może przedłużyć ten termin na czas </a:t>
            </a:r>
            <a:r>
              <a:rPr lang="pl-PL" dirty="0" smtClean="0"/>
              <a:t>oznaczony.</a:t>
            </a:r>
            <a:endParaRPr lang="pl-PL" dirty="0"/>
          </a:p>
        </p:txBody>
      </p:sp>
    </p:spTree>
    <p:extLst>
      <p:ext uri="{BB962C8B-B14F-4D97-AF65-F5344CB8AC3E}">
        <p14:creationId xmlns:p14="http://schemas.microsoft.com/office/powerpoint/2010/main" val="1840569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 art. 427 po § 3 dodaje się § 3a w brzmieniu:</a:t>
            </a:r>
          </a:p>
        </p:txBody>
      </p:sp>
      <p:sp>
        <p:nvSpPr>
          <p:cNvPr id="3" name="Symbol zastępczy zawartości 2"/>
          <p:cNvSpPr>
            <a:spLocks noGrp="1"/>
          </p:cNvSpPr>
          <p:nvPr>
            <p:ph idx="1"/>
          </p:nvPr>
        </p:nvSpPr>
        <p:spPr/>
        <p:txBody>
          <a:bodyPr/>
          <a:lstStyle/>
          <a:p>
            <a:pPr marL="0" indent="0">
              <a:buNone/>
            </a:pPr>
            <a:r>
              <a:rPr lang="pl-PL" dirty="0"/>
              <a:t>§ 3a. W środku odwoławczym nie można podnosić zarzutu nieprzeprowadzenia dowodu z urzędu, chyba że okoliczność, która ma być udowodniona, ma istotne znaczenie dla ustalenia, czy został popełniony czyn zabroniony, czy stanowi on przestępstwo i jakie, czy czyn zabroniony został popełniony w warunkach, o których mowa w art. 64 lub art. 65 Kodeksu karnego, lub czy zachodzą warunki do orzeczenia pobytu w zakładzie psychiatrycznym na podstawie art. 93g Kodeksu karnego.</a:t>
            </a:r>
          </a:p>
        </p:txBody>
      </p:sp>
    </p:spTree>
    <p:extLst>
      <p:ext uri="{BB962C8B-B14F-4D97-AF65-F5344CB8AC3E}">
        <p14:creationId xmlns:p14="http://schemas.microsoft.com/office/powerpoint/2010/main" val="2884487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 art. 437 w § 1 skreśla się zdanie drugie</a:t>
            </a:r>
          </a:p>
        </p:txBody>
      </p:sp>
      <p:sp>
        <p:nvSpPr>
          <p:cNvPr id="3" name="Symbol zastępczy zawartości 2"/>
          <p:cNvSpPr>
            <a:spLocks noGrp="1"/>
          </p:cNvSpPr>
          <p:nvPr>
            <p:ph idx="1"/>
          </p:nvPr>
        </p:nvSpPr>
        <p:spPr/>
        <p:txBody>
          <a:bodyPr/>
          <a:lstStyle/>
          <a:p>
            <a:pPr marL="0" indent="0">
              <a:buNone/>
            </a:pPr>
            <a:r>
              <a:rPr lang="pl-PL" dirty="0"/>
              <a:t/>
            </a:r>
            <a:br>
              <a:rPr lang="pl-PL" dirty="0"/>
            </a:br>
            <a:r>
              <a:rPr lang="pl-PL" dirty="0"/>
              <a:t>Po rozpoznaniu środka odwoławczego sąd orzeka o utrzymaniu w mocy, zmianie lub uchyleniu zaskarżonego orzeczenia w całości lub w części. </a:t>
            </a:r>
            <a:r>
              <a:rPr lang="pl-PL" strike="sngStrike" dirty="0"/>
              <a:t>Dotyczy to odpowiednio rozpoznania środka odwoławczego od uzasadnienia orzeczenia</a:t>
            </a:r>
            <a:r>
              <a:rPr lang="pl-PL" dirty="0"/>
              <a:t>.</a:t>
            </a:r>
          </a:p>
        </p:txBody>
      </p:sp>
    </p:spTree>
    <p:extLst>
      <p:ext uri="{BB962C8B-B14F-4D97-AF65-F5344CB8AC3E}">
        <p14:creationId xmlns:p14="http://schemas.microsoft.com/office/powerpoint/2010/main" val="19993507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 art. 438 pkt 1 otrzymuje brzmienie: </a:t>
            </a:r>
          </a:p>
        </p:txBody>
      </p:sp>
      <p:sp>
        <p:nvSpPr>
          <p:cNvPr id="3" name="Symbol zastępczy zawartości 2"/>
          <p:cNvSpPr>
            <a:spLocks noGrp="1"/>
          </p:cNvSpPr>
          <p:nvPr>
            <p:ph sz="half" idx="1"/>
          </p:nvPr>
        </p:nvSpPr>
        <p:spPr/>
        <p:txBody>
          <a:bodyPr/>
          <a:lstStyle/>
          <a:p>
            <a:pPr marL="0" indent="0">
              <a:buNone/>
            </a:pPr>
            <a:r>
              <a:rPr lang="pl-PL" dirty="0" smtClean="0"/>
              <a:t>Przed</a:t>
            </a:r>
          </a:p>
          <a:p>
            <a:pPr marL="0" indent="0">
              <a:buNone/>
            </a:pPr>
            <a:r>
              <a:rPr lang="pl-PL" dirty="0"/>
              <a:t>1)obrazy przepisów prawa materialnego;</a:t>
            </a:r>
          </a:p>
        </p:txBody>
      </p:sp>
      <p:sp>
        <p:nvSpPr>
          <p:cNvPr id="4" name="Symbol zastępczy zawartości 3"/>
          <p:cNvSpPr>
            <a:spLocks noGrp="1"/>
          </p:cNvSpPr>
          <p:nvPr>
            <p:ph sz="half" idx="2"/>
          </p:nvPr>
        </p:nvSpPr>
        <p:spPr/>
        <p:txBody>
          <a:bodyPr/>
          <a:lstStyle/>
          <a:p>
            <a:pPr marL="0" indent="0">
              <a:buNone/>
            </a:pPr>
            <a:r>
              <a:rPr lang="pl-PL" dirty="0" smtClean="0"/>
              <a:t>Po</a:t>
            </a:r>
          </a:p>
          <a:p>
            <a:pPr marL="0" indent="0">
              <a:buNone/>
            </a:pPr>
            <a:r>
              <a:rPr lang="pl-PL" dirty="0"/>
              <a:t>1) obrazy przepisów prawa materialnego </a:t>
            </a:r>
            <a:r>
              <a:rPr lang="pl-PL" u="sng" dirty="0"/>
              <a:t>w zakresie kwalifikacji prawnej czynu przypisanego </a:t>
            </a:r>
            <a:r>
              <a:rPr lang="pl-PL" dirty="0"/>
              <a:t>oskarżonemu</a:t>
            </a:r>
          </a:p>
        </p:txBody>
      </p:sp>
    </p:spTree>
    <p:extLst>
      <p:ext uri="{BB962C8B-B14F-4D97-AF65-F5344CB8AC3E}">
        <p14:creationId xmlns:p14="http://schemas.microsoft.com/office/powerpoint/2010/main" val="682372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 pkt 1 dodaje się pkt 1a w brzmieniu:</a:t>
            </a:r>
          </a:p>
        </p:txBody>
      </p:sp>
      <p:sp>
        <p:nvSpPr>
          <p:cNvPr id="3" name="Symbol zastępczy zawartości 2"/>
          <p:cNvSpPr>
            <a:spLocks noGrp="1"/>
          </p:cNvSpPr>
          <p:nvPr>
            <p:ph idx="1"/>
          </p:nvPr>
        </p:nvSpPr>
        <p:spPr/>
        <p:txBody>
          <a:bodyPr/>
          <a:lstStyle/>
          <a:p>
            <a:pPr marL="0" indent="0">
              <a:buNone/>
            </a:pPr>
            <a:r>
              <a:rPr lang="pl-PL" dirty="0" smtClean="0"/>
              <a:t>1a</a:t>
            </a:r>
            <a:r>
              <a:rPr lang="pl-PL" dirty="0"/>
              <a:t>) obrazy przepisów prawa materialnego w innym wypadku niż wskazany w pkt 1, chyba że pomimo błędnej podstawy prawnej orzeczenie odpowiada prawu</a:t>
            </a:r>
          </a:p>
        </p:txBody>
      </p:sp>
    </p:spTree>
    <p:extLst>
      <p:ext uri="{BB962C8B-B14F-4D97-AF65-F5344CB8AC3E}">
        <p14:creationId xmlns:p14="http://schemas.microsoft.com/office/powerpoint/2010/main" val="37378785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 art. 442 w § 3 dodaje się zdanie drugie i trzecie w brzmieniu:</a:t>
            </a:r>
          </a:p>
        </p:txBody>
      </p:sp>
      <p:sp>
        <p:nvSpPr>
          <p:cNvPr id="3" name="Symbol zastępczy zawartości 2"/>
          <p:cNvSpPr>
            <a:spLocks noGrp="1"/>
          </p:cNvSpPr>
          <p:nvPr>
            <p:ph idx="1"/>
          </p:nvPr>
        </p:nvSpPr>
        <p:spPr/>
        <p:txBody>
          <a:bodyPr/>
          <a:lstStyle/>
          <a:p>
            <a:pPr marL="0" indent="0">
              <a:buNone/>
            </a:pPr>
            <a:r>
              <a:rPr lang="pl-PL" dirty="0" smtClean="0"/>
              <a:t>Wskazania </a:t>
            </a:r>
            <a:r>
              <a:rPr lang="pl-PL" dirty="0"/>
              <a:t>sądu odwoławczego co do dalszego postępowania mogą dotyczyć wyłącznie dowodów i innych czynności, które powinny być przeprowadzone, lub okoliczności, które należy wyjaśnić. Wskazania sądu odwoławczego nie mogą dotyczyć sposobu oceny poszczególnych </a:t>
            </a:r>
            <a:r>
              <a:rPr lang="pl-PL" dirty="0" smtClean="0"/>
              <a:t>dowodów.</a:t>
            </a:r>
            <a:endParaRPr lang="pl-PL" dirty="0"/>
          </a:p>
        </p:txBody>
      </p:sp>
    </p:spTree>
    <p:extLst>
      <p:ext uri="{BB962C8B-B14F-4D97-AF65-F5344CB8AC3E}">
        <p14:creationId xmlns:p14="http://schemas.microsoft.com/office/powerpoint/2010/main" val="42316600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 art. 443 dodaje się art. 443a w brzmieniu:</a:t>
            </a:r>
          </a:p>
        </p:txBody>
      </p:sp>
      <p:sp>
        <p:nvSpPr>
          <p:cNvPr id="3" name="Symbol zastępczy zawartości 2"/>
          <p:cNvSpPr>
            <a:spLocks noGrp="1"/>
          </p:cNvSpPr>
          <p:nvPr>
            <p:ph idx="1"/>
          </p:nvPr>
        </p:nvSpPr>
        <p:spPr/>
        <p:txBody>
          <a:bodyPr/>
          <a:lstStyle/>
          <a:p>
            <a:pPr marL="0" indent="0">
              <a:buNone/>
            </a:pPr>
            <a:r>
              <a:rPr lang="pl-PL" dirty="0"/>
              <a:t>Art. 443a. § 1. Do zaskarżenia uzasadnienia orzeczenia stosuje się odpowiednio przepisy art. 438 i art. 440</a:t>
            </a:r>
            <a:r>
              <a:rPr lang="pl-PL" dirty="0" smtClean="0"/>
              <a:t>.</a:t>
            </a:r>
          </a:p>
          <a:p>
            <a:pPr marL="0" indent="0">
              <a:buNone/>
            </a:pPr>
            <a:r>
              <a:rPr lang="pl-PL" dirty="0" smtClean="0"/>
              <a:t> </a:t>
            </a:r>
            <a:r>
              <a:rPr lang="pl-PL" dirty="0"/>
              <a:t>§ 2. Środkiem odwoławczym od uzasadnienia orzeczenia jest zażalenie, jeżeli nie wniesiono apelacji. W razie wniesienia apelacji i zażalenia – zażalenie rozpoznaje sąd odwoławczy łącznie z apelacją</a:t>
            </a:r>
            <a:r>
              <a:rPr lang="pl-PL" dirty="0" smtClean="0"/>
              <a:t>.</a:t>
            </a:r>
          </a:p>
          <a:p>
            <a:pPr marL="0" indent="0">
              <a:buNone/>
            </a:pPr>
            <a:r>
              <a:rPr lang="pl-PL" dirty="0" smtClean="0"/>
              <a:t> </a:t>
            </a:r>
            <a:r>
              <a:rPr lang="pl-PL" dirty="0"/>
              <a:t>§ 3. Strony mają prawo wziąć udział w posiedzeniu sądu odwoławczego rozpoznającego zażalenie. Przepis art. 451 stosuje się odpowiednio</a:t>
            </a:r>
            <a:r>
              <a:rPr lang="pl-PL" dirty="0" smtClean="0"/>
              <a:t>.</a:t>
            </a:r>
          </a:p>
          <a:p>
            <a:pPr marL="0" indent="0">
              <a:buNone/>
            </a:pPr>
            <a:r>
              <a:rPr lang="pl-PL" dirty="0" smtClean="0"/>
              <a:t> </a:t>
            </a:r>
            <a:r>
              <a:rPr lang="pl-PL" dirty="0"/>
              <a:t>§ 4. Po rozpoznaniu środka odwoławczego od uzasadnienia sąd orzeka o utrzymaniu w mocy lub zmianie zaskarżonego uzasadnienia w całości lub w </a:t>
            </a:r>
            <a:r>
              <a:rPr lang="pl-PL" dirty="0" smtClean="0"/>
              <a:t>części.</a:t>
            </a:r>
            <a:endParaRPr lang="pl-PL" dirty="0"/>
          </a:p>
        </p:txBody>
      </p:sp>
    </p:spTree>
    <p:extLst>
      <p:ext uri="{BB962C8B-B14F-4D97-AF65-F5344CB8AC3E}">
        <p14:creationId xmlns:p14="http://schemas.microsoft.com/office/powerpoint/2010/main" val="32471350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dodaje się § 3 w brzmieniu:</a:t>
            </a:r>
          </a:p>
        </p:txBody>
      </p:sp>
      <p:sp>
        <p:nvSpPr>
          <p:cNvPr id="3" name="Symbol zastępczy zawartości 2"/>
          <p:cNvSpPr>
            <a:spLocks noGrp="1"/>
          </p:cNvSpPr>
          <p:nvPr>
            <p:ph idx="1"/>
          </p:nvPr>
        </p:nvSpPr>
        <p:spPr/>
        <p:txBody>
          <a:bodyPr/>
          <a:lstStyle/>
          <a:p>
            <a:pPr marL="0" indent="0">
              <a:buNone/>
            </a:pPr>
            <a:r>
              <a:rPr lang="pl-PL" dirty="0" smtClean="0"/>
              <a:t>§ </a:t>
            </a:r>
            <a:r>
              <a:rPr lang="pl-PL" dirty="0"/>
              <a:t>3. Strona, która wniosła apelację, może ją uzupełnić w terminie 14 </a:t>
            </a:r>
            <a:r>
              <a:rPr lang="pl-PL" dirty="0" smtClean="0"/>
              <a:t>dni </a:t>
            </a:r>
            <a:r>
              <a:rPr lang="pl-PL" dirty="0"/>
              <a:t>od daty doręczenia jej uzupełnionego uzasadnienia.</a:t>
            </a:r>
          </a:p>
        </p:txBody>
      </p:sp>
    </p:spTree>
    <p:extLst>
      <p:ext uri="{BB962C8B-B14F-4D97-AF65-F5344CB8AC3E}">
        <p14:creationId xmlns:p14="http://schemas.microsoft.com/office/powerpoint/2010/main" val="29777119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 art. 452: a) § 2 otrzymuje </a:t>
            </a:r>
            <a:r>
              <a:rPr lang="pl-PL" dirty="0" smtClean="0"/>
              <a:t>brzmienie:</a:t>
            </a:r>
            <a:endParaRPr lang="pl-PL" dirty="0"/>
          </a:p>
        </p:txBody>
      </p:sp>
      <p:sp>
        <p:nvSpPr>
          <p:cNvPr id="3" name="Symbol zastępczy zawartości 2"/>
          <p:cNvSpPr>
            <a:spLocks noGrp="1"/>
          </p:cNvSpPr>
          <p:nvPr>
            <p:ph sz="half" idx="1"/>
          </p:nvPr>
        </p:nvSpPr>
        <p:spPr/>
        <p:txBody>
          <a:bodyPr>
            <a:normAutofit fontScale="85000" lnSpcReduction="20000"/>
          </a:bodyPr>
          <a:lstStyle/>
          <a:p>
            <a:pPr marL="0" indent="0">
              <a:buNone/>
            </a:pPr>
            <a:r>
              <a:rPr lang="pl-PL" dirty="0" smtClean="0"/>
              <a:t>Przed</a:t>
            </a:r>
          </a:p>
          <a:p>
            <a:pPr marL="0" indent="0">
              <a:buNone/>
            </a:pPr>
            <a:r>
              <a:rPr lang="pl-PL" b="1" dirty="0"/>
              <a:t>§  2. </a:t>
            </a:r>
            <a:r>
              <a:rPr lang="pl-PL" dirty="0"/>
              <a:t>Sąd odwoławczy oddala wniosek dowodowy, jeżeli przeprowadzenie dowodu przez ten sąd byłoby niecelowe z przyczyn określonych w art. 437 § 2 zdanie drugie.</a:t>
            </a:r>
          </a:p>
        </p:txBody>
      </p:sp>
      <p:sp>
        <p:nvSpPr>
          <p:cNvPr id="4" name="Symbol zastępczy zawartości 3"/>
          <p:cNvSpPr>
            <a:spLocks noGrp="1"/>
          </p:cNvSpPr>
          <p:nvPr>
            <p:ph sz="half" idx="2"/>
          </p:nvPr>
        </p:nvSpPr>
        <p:spPr/>
        <p:txBody>
          <a:bodyPr>
            <a:normAutofit fontScale="85000" lnSpcReduction="20000"/>
          </a:bodyPr>
          <a:lstStyle/>
          <a:p>
            <a:pPr marL="0" indent="0">
              <a:buNone/>
            </a:pPr>
            <a:r>
              <a:rPr lang="pl-PL" dirty="0" smtClean="0"/>
              <a:t>Po</a:t>
            </a:r>
          </a:p>
          <a:p>
            <a:pPr marL="0" indent="0">
              <a:buNone/>
            </a:pPr>
            <a:r>
              <a:rPr lang="pl-PL" b="1" dirty="0" smtClean="0"/>
              <a:t>§ </a:t>
            </a:r>
            <a:r>
              <a:rPr lang="pl-PL" b="1" dirty="0"/>
              <a:t>2</a:t>
            </a:r>
            <a:r>
              <a:rPr lang="pl-PL" dirty="0"/>
              <a:t>. Sąd odwoławczy oddala wniosek dowodowy również, jeżeli: 1) przeprowadzenie dowodu przez ten sąd byłoby niecelowe z przyczyn określonych w art. 437 § 2 zdanie drugie; 2) dowód nie był powołany przed sądem pierwszej instancji, pomimo że składający wniosek mógł go wówczas powołać, lub okoliczność, która ma być udowodniona, dotyczy nowego faktu, niebędącego przedmiotem postępowania przed sądem pierwszej instancji, a składający wniosek mógł go wówczas </a:t>
            </a:r>
            <a:r>
              <a:rPr lang="pl-PL" dirty="0" smtClean="0"/>
              <a:t>wskazać.</a:t>
            </a:r>
            <a:endParaRPr lang="pl-PL" dirty="0"/>
          </a:p>
        </p:txBody>
      </p:sp>
    </p:spTree>
    <p:extLst>
      <p:ext uri="{BB962C8B-B14F-4D97-AF65-F5344CB8AC3E}">
        <p14:creationId xmlns:p14="http://schemas.microsoft.com/office/powerpoint/2010/main" val="4585626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dodaje się § 3 w </a:t>
            </a:r>
            <a:r>
              <a:rPr lang="pl-PL" dirty="0" smtClean="0"/>
              <a:t>brzmieniu:</a:t>
            </a:r>
            <a:endParaRPr lang="pl-PL" dirty="0"/>
          </a:p>
        </p:txBody>
      </p:sp>
      <p:sp>
        <p:nvSpPr>
          <p:cNvPr id="3" name="Symbol zastępczy zawartości 2"/>
          <p:cNvSpPr>
            <a:spLocks noGrp="1"/>
          </p:cNvSpPr>
          <p:nvPr>
            <p:ph idx="1"/>
          </p:nvPr>
        </p:nvSpPr>
        <p:spPr/>
        <p:txBody>
          <a:bodyPr/>
          <a:lstStyle/>
          <a:p>
            <a:pPr marL="0" indent="0">
              <a:buNone/>
            </a:pPr>
            <a:r>
              <a:rPr lang="pl-PL" b="1" dirty="0"/>
              <a:t>§ 3</a:t>
            </a:r>
            <a:r>
              <a:rPr lang="pl-PL" dirty="0"/>
              <a:t>. Wniosku dowodowego nie można oddalić na podstawie § 2 pkt 2, jeżeli okoliczność, która ma być udowodniona, w granicach rozpoznania sprawy przez sąd odwoławczy, ma istotne znaczenie dla ustalenia, czy został popełniony czyn zabroniony, czy stanowi on przestępstwo i jakie, czy czyn zabroniony został popełniony w warunkach, o których mowa w art. 64 lub art. 65 Kodeksu karnego, lub czy zachodzą warunki do orzeczenia pobytu w zakładzie psychiatrycznym na podstawie art. 93g Kodeksu karnego</a:t>
            </a:r>
            <a:r>
              <a:rPr lang="pl-PL" dirty="0" smtClean="0"/>
              <a:t>.”</a:t>
            </a:r>
            <a:endParaRPr lang="pl-PL" dirty="0"/>
          </a:p>
        </p:txBody>
      </p:sp>
    </p:spTree>
    <p:extLst>
      <p:ext uri="{BB962C8B-B14F-4D97-AF65-F5344CB8AC3E}">
        <p14:creationId xmlns:p14="http://schemas.microsoft.com/office/powerpoint/2010/main" val="259580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 art. 55: </a:t>
            </a:r>
            <a:r>
              <a:rPr lang="pl-PL" dirty="0" smtClean="0"/>
              <a:t>w </a:t>
            </a:r>
            <a:r>
              <a:rPr lang="pl-PL" dirty="0"/>
              <a:t>§ 1 zdanie pierwsze otrzymuje brzmienie: </a:t>
            </a:r>
          </a:p>
        </p:txBody>
      </p:sp>
      <p:sp>
        <p:nvSpPr>
          <p:cNvPr id="3" name="Symbol zastępczy zawartości 2"/>
          <p:cNvSpPr>
            <a:spLocks noGrp="1"/>
          </p:cNvSpPr>
          <p:nvPr>
            <p:ph sz="half" idx="1"/>
          </p:nvPr>
        </p:nvSpPr>
        <p:spPr/>
        <p:txBody>
          <a:bodyPr>
            <a:normAutofit fontScale="92500" lnSpcReduction="20000"/>
          </a:bodyPr>
          <a:lstStyle/>
          <a:p>
            <a:pPr marL="0" indent="0">
              <a:buNone/>
            </a:pPr>
            <a:r>
              <a:rPr lang="pl-PL" dirty="0" smtClean="0"/>
              <a:t>Przed</a:t>
            </a:r>
          </a:p>
          <a:p>
            <a:pPr marL="0" indent="0">
              <a:buNone/>
            </a:pPr>
            <a:r>
              <a:rPr lang="pl-PL" b="1" dirty="0"/>
              <a:t>§  1. </a:t>
            </a:r>
            <a:r>
              <a:rPr lang="pl-PL" dirty="0"/>
              <a:t>W razie powtórnego wydania postanowienia o odmowie wszczęcia lub o umorzeniu postępowania w wypadku, o którym mowa w art. 330 § 2, pokrzywdzony może w terminie miesiąca od doręczenia mu zawiadomienia o postanowieniu wnieść akt oskarżenia do sądu, dołączając po jednym odpisie dla każdego oskarżonego oraz dla prokuratora.</a:t>
            </a:r>
            <a:r>
              <a:rPr lang="pl-PL" dirty="0" smtClean="0"/>
              <a:t>	</a:t>
            </a:r>
          </a:p>
          <a:p>
            <a:pPr marL="0" indent="0">
              <a:buNone/>
            </a:pPr>
            <a:endParaRPr lang="pl-PL" dirty="0"/>
          </a:p>
        </p:txBody>
      </p:sp>
      <p:sp>
        <p:nvSpPr>
          <p:cNvPr id="4" name="Symbol zastępczy zawartości 3"/>
          <p:cNvSpPr>
            <a:spLocks noGrp="1"/>
          </p:cNvSpPr>
          <p:nvPr>
            <p:ph sz="half" idx="2"/>
          </p:nvPr>
        </p:nvSpPr>
        <p:spPr/>
        <p:txBody>
          <a:bodyPr>
            <a:normAutofit fontScale="92500" lnSpcReduction="20000"/>
          </a:bodyPr>
          <a:lstStyle/>
          <a:p>
            <a:pPr marL="0" indent="0">
              <a:buNone/>
            </a:pPr>
            <a:r>
              <a:rPr lang="pl-PL" dirty="0"/>
              <a:t>Po</a:t>
            </a:r>
            <a:br>
              <a:rPr lang="pl-PL" dirty="0"/>
            </a:br>
            <a:r>
              <a:rPr lang="pl-PL" dirty="0"/>
              <a:t>W razie powtórnego wydania postanowienia o odmowie wszczęcia lub o umorzeniu postępowania w wypadku, o którym mowa w art. 330 § 2, pokrzywdzony może w terminie miesiąca od doręczenia mu zawiadomienia o postanowieniu </a:t>
            </a:r>
            <a:r>
              <a:rPr lang="pl-PL" u="sng" dirty="0"/>
              <a:t>prokuratora nadrzędnego o utrzymaniu w mocy zaskarżonego postanowienia </a:t>
            </a:r>
            <a:r>
              <a:rPr lang="pl-PL" dirty="0"/>
              <a:t>wnieść akt oskarżenia do sądu, dołączając po jednym odpisie dla każdego oskarżonego oraz dla </a:t>
            </a:r>
            <a:r>
              <a:rPr lang="pl-PL" dirty="0" smtClean="0"/>
              <a:t>prokuratora</a:t>
            </a:r>
          </a:p>
          <a:p>
            <a:pPr marL="0" indent="0">
              <a:buNone/>
            </a:pPr>
            <a:r>
              <a:rPr lang="pl-PL" sz="1200" dirty="0" smtClean="0"/>
              <a:t>+ slajd 29</a:t>
            </a:r>
            <a:endParaRPr lang="pl-PL" sz="1200" dirty="0"/>
          </a:p>
        </p:txBody>
      </p:sp>
    </p:spTree>
    <p:extLst>
      <p:ext uri="{BB962C8B-B14F-4D97-AF65-F5344CB8AC3E}">
        <p14:creationId xmlns:p14="http://schemas.microsoft.com/office/powerpoint/2010/main" val="23914703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 art. 454: </a:t>
            </a:r>
            <a:r>
              <a:rPr lang="pl-PL" dirty="0" smtClean="0"/>
              <a:t>§ </a:t>
            </a:r>
            <a:r>
              <a:rPr lang="pl-PL" dirty="0"/>
              <a:t>1 otrzymuje brzmienie:</a:t>
            </a:r>
          </a:p>
        </p:txBody>
      </p:sp>
      <p:sp>
        <p:nvSpPr>
          <p:cNvPr id="3" name="Symbol zastępczy zawartości 2"/>
          <p:cNvSpPr>
            <a:spLocks noGrp="1"/>
          </p:cNvSpPr>
          <p:nvPr>
            <p:ph sz="half" idx="1"/>
          </p:nvPr>
        </p:nvSpPr>
        <p:spPr/>
        <p:txBody>
          <a:bodyPr/>
          <a:lstStyle/>
          <a:p>
            <a:pPr marL="0" indent="0">
              <a:buNone/>
            </a:pPr>
            <a:r>
              <a:rPr lang="pl-PL" dirty="0" smtClean="0"/>
              <a:t>Przed</a:t>
            </a:r>
            <a:br>
              <a:rPr lang="pl-PL" dirty="0" smtClean="0"/>
            </a:br>
            <a:r>
              <a:rPr lang="pl-PL" dirty="0"/>
              <a:t>Sąd odwoławczy nie może skazać oskarżonego, który został uniewinniony w pierwszej instancji lub co do którego w pierwszej instancji umorzono lub </a:t>
            </a:r>
            <a:r>
              <a:rPr lang="pl-PL" u="sng" dirty="0"/>
              <a:t>warunkowo</a:t>
            </a:r>
            <a:r>
              <a:rPr lang="pl-PL" dirty="0"/>
              <a:t> umorzono postępowanie.</a:t>
            </a:r>
            <a:endParaRPr lang="pl-PL" dirty="0" smtClean="0"/>
          </a:p>
        </p:txBody>
      </p:sp>
      <p:sp>
        <p:nvSpPr>
          <p:cNvPr id="4" name="Symbol zastępczy zawartości 3"/>
          <p:cNvSpPr>
            <a:spLocks noGrp="1"/>
          </p:cNvSpPr>
          <p:nvPr>
            <p:ph sz="half" idx="2"/>
          </p:nvPr>
        </p:nvSpPr>
        <p:spPr/>
        <p:txBody>
          <a:bodyPr/>
          <a:lstStyle/>
          <a:p>
            <a:pPr marL="0" indent="0">
              <a:buNone/>
            </a:pPr>
            <a:r>
              <a:rPr lang="pl-PL" dirty="0"/>
              <a:t>Po</a:t>
            </a:r>
            <a:br>
              <a:rPr lang="pl-PL" dirty="0"/>
            </a:br>
            <a:r>
              <a:rPr lang="pl-PL" dirty="0" smtClean="0"/>
              <a:t>Sąd </a:t>
            </a:r>
            <a:r>
              <a:rPr lang="pl-PL" dirty="0"/>
              <a:t>odwoławczy nie może skazać oskarżonego, który został uniewinniony w pierwszej instancji lub co do którego w pierwszej instancji umorzono </a:t>
            </a:r>
            <a:r>
              <a:rPr lang="pl-PL" dirty="0" smtClean="0"/>
              <a:t>postępowanie.</a:t>
            </a:r>
            <a:endParaRPr lang="pl-PL" dirty="0"/>
          </a:p>
        </p:txBody>
      </p:sp>
    </p:spTree>
    <p:extLst>
      <p:ext uri="{BB962C8B-B14F-4D97-AF65-F5344CB8AC3E}">
        <p14:creationId xmlns:p14="http://schemas.microsoft.com/office/powerpoint/2010/main" val="3108541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r>
              <a:rPr lang="pl-PL" dirty="0"/>
              <a:t>2 otrzymuje brzmienie: </a:t>
            </a:r>
          </a:p>
        </p:txBody>
      </p:sp>
      <p:sp>
        <p:nvSpPr>
          <p:cNvPr id="3" name="Symbol zastępczy zawartości 2"/>
          <p:cNvSpPr>
            <a:spLocks noGrp="1"/>
          </p:cNvSpPr>
          <p:nvPr>
            <p:ph sz="half" idx="1"/>
          </p:nvPr>
        </p:nvSpPr>
        <p:spPr/>
        <p:txBody>
          <a:bodyPr/>
          <a:lstStyle/>
          <a:p>
            <a:pPr marL="0" indent="0">
              <a:buNone/>
            </a:pPr>
            <a:r>
              <a:rPr lang="pl-PL" dirty="0" smtClean="0"/>
              <a:t>Przed</a:t>
            </a:r>
          </a:p>
          <a:p>
            <a:pPr marL="0" indent="0">
              <a:buNone/>
            </a:pPr>
            <a:r>
              <a:rPr lang="pl-PL" b="1" dirty="0"/>
              <a:t>§  2. </a:t>
            </a:r>
            <a:r>
              <a:rPr lang="pl-PL" dirty="0"/>
              <a:t>Akt oskarżenia wniesiony przez pokrzywdzonego powinien być sporządzony i podpisany przez pełnomocnika, z zachowaniem warunków określonych w art. 332 i art. 333 § 1.</a:t>
            </a:r>
          </a:p>
        </p:txBody>
      </p:sp>
      <p:sp>
        <p:nvSpPr>
          <p:cNvPr id="4" name="Symbol zastępczy zawartości 3"/>
          <p:cNvSpPr>
            <a:spLocks noGrp="1"/>
          </p:cNvSpPr>
          <p:nvPr>
            <p:ph sz="half" idx="2"/>
          </p:nvPr>
        </p:nvSpPr>
        <p:spPr/>
        <p:txBody>
          <a:bodyPr/>
          <a:lstStyle/>
          <a:p>
            <a:pPr marL="0" indent="0">
              <a:buNone/>
            </a:pPr>
            <a:r>
              <a:rPr lang="pl-PL" dirty="0" smtClean="0"/>
              <a:t>Po</a:t>
            </a:r>
          </a:p>
          <a:p>
            <a:pPr marL="0" indent="0">
              <a:buNone/>
            </a:pPr>
            <a:r>
              <a:rPr lang="pl-PL" b="1" dirty="0"/>
              <a:t>§ 2. </a:t>
            </a:r>
            <a:r>
              <a:rPr lang="pl-PL" dirty="0"/>
              <a:t>Akt oskarżenia wniesiony przez pokrzywdzonego powinien być sporządzony i podpisany przez </a:t>
            </a:r>
            <a:r>
              <a:rPr lang="pl-PL" u="sng" dirty="0"/>
              <a:t>adwokata, radcę prawnego albo radcę Prokuratorii Generalnej Rzeczypospolitej Polskiej</a:t>
            </a:r>
            <a:r>
              <a:rPr lang="pl-PL" dirty="0"/>
              <a:t>, z zachowaniem warunków określonych w art. 332 i art. 333 § 1.</a:t>
            </a:r>
          </a:p>
        </p:txBody>
      </p:sp>
    </p:spTree>
    <p:extLst>
      <p:ext uri="{BB962C8B-B14F-4D97-AF65-F5344CB8AC3E}">
        <p14:creationId xmlns:p14="http://schemas.microsoft.com/office/powerpoint/2010/main" val="582951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 § 4 zdanie trzecie otrzymuje brzmienie: </a:t>
            </a:r>
          </a:p>
        </p:txBody>
      </p:sp>
      <p:sp>
        <p:nvSpPr>
          <p:cNvPr id="3" name="Symbol zastępczy zawartości 2"/>
          <p:cNvSpPr>
            <a:spLocks noGrp="1"/>
          </p:cNvSpPr>
          <p:nvPr>
            <p:ph sz="half" idx="1"/>
          </p:nvPr>
        </p:nvSpPr>
        <p:spPr/>
        <p:txBody>
          <a:bodyPr/>
          <a:lstStyle/>
          <a:p>
            <a:pPr marL="0" indent="0">
              <a:buNone/>
            </a:pPr>
            <a:r>
              <a:rPr lang="pl-PL" dirty="0" smtClean="0"/>
              <a:t>Przed</a:t>
            </a:r>
          </a:p>
          <a:p>
            <a:pPr marL="0" indent="0">
              <a:buNone/>
            </a:pPr>
            <a:r>
              <a:rPr lang="pl-PL" dirty="0"/>
              <a:t>Cofnięcie aktu oskarżenia przez oskarżyciela publicznego jest dopuszczalne jedynie za zgodą pokrzywdzonego, który wniósł akt oskarżenia.</a:t>
            </a:r>
          </a:p>
        </p:txBody>
      </p:sp>
      <p:sp>
        <p:nvSpPr>
          <p:cNvPr id="4" name="Symbol zastępczy zawartości 3"/>
          <p:cNvSpPr>
            <a:spLocks noGrp="1"/>
          </p:cNvSpPr>
          <p:nvPr>
            <p:ph sz="half" idx="2"/>
          </p:nvPr>
        </p:nvSpPr>
        <p:spPr/>
        <p:txBody>
          <a:bodyPr/>
          <a:lstStyle/>
          <a:p>
            <a:pPr marL="0" indent="0">
              <a:buNone/>
            </a:pPr>
            <a:r>
              <a:rPr lang="pl-PL" dirty="0" smtClean="0"/>
              <a:t>Po</a:t>
            </a:r>
          </a:p>
          <a:p>
            <a:pPr marL="0" indent="0">
              <a:buNone/>
            </a:pPr>
            <a:r>
              <a:rPr lang="pl-PL" dirty="0" smtClean="0"/>
              <a:t>Cofnięcie </a:t>
            </a:r>
            <a:r>
              <a:rPr lang="pl-PL" dirty="0"/>
              <a:t>aktu oskarżenia przez oskarżyciela publicznego jest dopuszczalne jedynie za zgodą pokrzywdzonego, który wniósł akt oskarżenia, </a:t>
            </a:r>
            <a:r>
              <a:rPr lang="pl-PL" u="sng" dirty="0"/>
              <a:t>a w razie przyłączenia się do postępowania pokrzywdzonego, o którym mowa w § 3 – również tego pokrzywdzonego</a:t>
            </a:r>
            <a:r>
              <a:rPr lang="pl-PL" dirty="0"/>
              <a:t>.</a:t>
            </a:r>
          </a:p>
        </p:txBody>
      </p:sp>
    </p:spTree>
    <p:extLst>
      <p:ext uri="{BB962C8B-B14F-4D97-AF65-F5344CB8AC3E}">
        <p14:creationId xmlns:p14="http://schemas.microsoft.com/office/powerpoint/2010/main" val="2624983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 art. 57 po § 1 dodaje się § 1a w brzmieniu: </a:t>
            </a:r>
          </a:p>
        </p:txBody>
      </p:sp>
      <p:sp>
        <p:nvSpPr>
          <p:cNvPr id="3" name="Symbol zastępczy zawartości 2"/>
          <p:cNvSpPr>
            <a:spLocks noGrp="1"/>
          </p:cNvSpPr>
          <p:nvPr>
            <p:ph idx="1"/>
          </p:nvPr>
        </p:nvSpPr>
        <p:spPr/>
        <p:txBody>
          <a:bodyPr/>
          <a:lstStyle/>
          <a:p>
            <a:pPr marL="0" indent="0">
              <a:buNone/>
            </a:pPr>
            <a:r>
              <a:rPr lang="pl-PL" dirty="0"/>
              <a:t>§ 1a. W sprawie, w której oskarżyciel publiczny nie bierze udziału, niestawiennictwo oskarżyciela posiłkowego i jego pełnomocnika na rozprawie głównej bez usprawiedliwienia uważa się za odstąpienie od oskarżenia.</a:t>
            </a:r>
          </a:p>
        </p:txBody>
      </p:sp>
    </p:spTree>
    <p:extLst>
      <p:ext uri="{BB962C8B-B14F-4D97-AF65-F5344CB8AC3E}">
        <p14:creationId xmlns:p14="http://schemas.microsoft.com/office/powerpoint/2010/main" val="1838641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 art. 99 dodaje się art. 99a w brzmieniu: </a:t>
            </a:r>
          </a:p>
        </p:txBody>
      </p:sp>
      <p:sp>
        <p:nvSpPr>
          <p:cNvPr id="3" name="Symbol zastępczy zawartości 2"/>
          <p:cNvSpPr>
            <a:spLocks noGrp="1"/>
          </p:cNvSpPr>
          <p:nvPr>
            <p:ph idx="1"/>
          </p:nvPr>
        </p:nvSpPr>
        <p:spPr/>
        <p:txBody>
          <a:bodyPr/>
          <a:lstStyle/>
          <a:p>
            <a:pPr marL="0" indent="0">
              <a:buNone/>
            </a:pPr>
            <a:r>
              <a:rPr lang="pl-PL" dirty="0" smtClean="0"/>
              <a:t>§ </a:t>
            </a:r>
            <a:r>
              <a:rPr lang="pl-PL" dirty="0"/>
              <a:t>1. Uzasadnienie wyroku sądu pierwszej instancji, w tym wyroku nakazowego i wyroku łącznego, oraz wyroku sądu odwoławczego i wyroku wydanego w postępowaniu o wznowienie postępowania sporządza się na formularzu według ustalonego wzoru</a:t>
            </a:r>
            <a:r>
              <a:rPr lang="pl-PL" dirty="0" smtClean="0"/>
              <a:t>.</a:t>
            </a:r>
          </a:p>
          <a:p>
            <a:pPr marL="0" indent="0">
              <a:buNone/>
            </a:pPr>
            <a:r>
              <a:rPr lang="pl-PL" dirty="0" smtClean="0"/>
              <a:t> </a:t>
            </a:r>
            <a:r>
              <a:rPr lang="pl-PL" dirty="0"/>
              <a:t>§ 2. Minister Sprawiedliwości określi, w drodze rozporządzenia, wzory formularzy uzasadnień wyroków oraz sposób ich wypełniania, mając na uwadze konieczność zamieszczenia w nich niezbędnych informacji wskazanych w ustawie, w sposób umożliwiający należyte sporządzenie przez uprawnionego środka zaskarżenia, a także właściwe dokonanie kontroli wyroku w razie wniesienia takiego środka</a:t>
            </a:r>
            <a:r>
              <a:rPr lang="pl-PL" dirty="0" smtClean="0"/>
              <a:t>.</a:t>
            </a:r>
            <a:endParaRPr lang="pl-PL" dirty="0"/>
          </a:p>
        </p:txBody>
      </p:sp>
    </p:spTree>
    <p:extLst>
      <p:ext uri="{BB962C8B-B14F-4D97-AF65-F5344CB8AC3E}">
        <p14:creationId xmlns:p14="http://schemas.microsoft.com/office/powerpoint/2010/main" val="2782344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 § 1 dodaje się § 1a w </a:t>
            </a:r>
            <a:r>
              <a:rPr lang="pl-PL" dirty="0" smtClean="0"/>
              <a:t>brzmieniu:</a:t>
            </a:r>
            <a:endParaRPr lang="pl-PL" dirty="0"/>
          </a:p>
        </p:txBody>
      </p:sp>
      <p:sp>
        <p:nvSpPr>
          <p:cNvPr id="3" name="Symbol zastępczy zawartości 2"/>
          <p:cNvSpPr>
            <a:spLocks noGrp="1"/>
          </p:cNvSpPr>
          <p:nvPr>
            <p:ph idx="1"/>
          </p:nvPr>
        </p:nvSpPr>
        <p:spPr/>
        <p:txBody>
          <a:bodyPr/>
          <a:lstStyle/>
          <a:p>
            <a:pPr marL="0" indent="0">
              <a:buNone/>
            </a:pPr>
            <a:r>
              <a:rPr lang="pl-PL" dirty="0"/>
              <a:t>§ 1a. Orzeczenie lub zarządzenie wydane na posiedzeniu jawnym ogłasza się ustnie. Jeżeli na ogłoszeniu nikt się nie stawił, można uznać wydane orzeczenie lub zarządzenie za ogłoszone. Przyczynę odstąpienia od ogłoszenia należy wskazać w protokole albo notatce urzędowej z posiedzenia</a:t>
            </a:r>
            <a:r>
              <a:rPr lang="pl-PL" dirty="0" smtClean="0"/>
              <a:t>.</a:t>
            </a:r>
            <a:endParaRPr lang="pl-PL" dirty="0"/>
          </a:p>
        </p:txBody>
      </p:sp>
    </p:spTree>
    <p:extLst>
      <p:ext uri="{BB962C8B-B14F-4D97-AF65-F5344CB8AC3E}">
        <p14:creationId xmlns:p14="http://schemas.microsoft.com/office/powerpoint/2010/main" val="288241579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TotalTime>
  <Words>2960</Words>
  <Application>Microsoft Office PowerPoint</Application>
  <PresentationFormat>Panoramiczny</PresentationFormat>
  <Paragraphs>144</Paragraphs>
  <Slides>40</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40</vt:i4>
      </vt:variant>
    </vt:vector>
  </HeadingPairs>
  <TitlesOfParts>
    <vt:vector size="46" baseType="lpstr">
      <vt:lpstr>&amp;quot</vt:lpstr>
      <vt:lpstr>Arial</vt:lpstr>
      <vt:lpstr>Arial Black</vt:lpstr>
      <vt:lpstr>Calibri</vt:lpstr>
      <vt:lpstr>Calibri Light</vt:lpstr>
      <vt:lpstr>Motyw pakietu Office</vt:lpstr>
      <vt:lpstr>Kluczowa problematyka nowelizacji Kodeksu postępowania karnego z dn. 19 lipca 2019 r.   (obowiązująca od 5 X 2019 r.)</vt:lpstr>
      <vt:lpstr>w art. 12: a) po § 1 dodaje się § 1a w brzmieniu:</vt:lpstr>
      <vt:lpstr>§ 3 otrzymuje brzmienie: </vt:lpstr>
      <vt:lpstr>w art. 55: w § 1 zdanie pierwsze otrzymuje brzmienie: </vt:lpstr>
      <vt:lpstr>§ 2 otrzymuje brzmienie: </vt:lpstr>
      <vt:lpstr>w § 4 zdanie trzecie otrzymuje brzmienie: </vt:lpstr>
      <vt:lpstr>w art. 57 po § 1 dodaje się § 1a w brzmieniu: </vt:lpstr>
      <vt:lpstr>po art. 99 dodaje się art. 99a w brzmieniu: </vt:lpstr>
      <vt:lpstr>po § 1 dodaje się § 1a w brzmieniu:</vt:lpstr>
      <vt:lpstr>§ 6 otrzymuje brzmienie:</vt:lpstr>
      <vt:lpstr>w art. 117 po § 3 dodaje się § 3a w brzmieniu:</vt:lpstr>
      <vt:lpstr>w art. 119 w § 1 pkt 2 otrzymuje brzmienie:</vt:lpstr>
      <vt:lpstr>w art. 123 § 3 otrzymuje brzmienie:</vt:lpstr>
      <vt:lpstr>art. 138 otrzymuje brzmienie:</vt:lpstr>
      <vt:lpstr>w art. 170 w § 1 w pkt 5 kropkę zastępuje się średnikiem i dodaje się pkt 6 w brzmieniu: „</vt:lpstr>
      <vt:lpstr>po § 1 dodaje się § 1a w brzmieniu:</vt:lpstr>
      <vt:lpstr>w art. 198: § 1 otrzymuje brzmienie:</vt:lpstr>
      <vt:lpstr>po § 1 dodaje się § 1a i 1b w brzmieniu:</vt:lpstr>
      <vt:lpstr>w art. 257: a) § 2 otrzymuje brzmienie:</vt:lpstr>
      <vt:lpstr>dodaje się § 3 w brzmieniu:</vt:lpstr>
      <vt:lpstr>w art. 299a § 2 otrzymuje brzmienie:</vt:lpstr>
      <vt:lpstr>w art. 330 § 2 otrzymuje brzmienie:</vt:lpstr>
      <vt:lpstr>w art. 332 w § 1 pkt 1 otrzymuje brzmienie:</vt:lpstr>
      <vt:lpstr>po art. 378 dodaje się art. 378a w brzmieniu:</vt:lpstr>
      <vt:lpstr>Z orzecznictwa</vt:lpstr>
      <vt:lpstr>w art. 401 § 2 otrzymuje brzmienie:</vt:lpstr>
      <vt:lpstr>w art. 405 dotychczasową treść oznacza się jako § 1 i dodaje się § 2–4 w brzmieniu:</vt:lpstr>
      <vt:lpstr>w art. 418po § 1a dodaje się § 1b w brzmieniu:</vt:lpstr>
      <vt:lpstr>§ 3 otrzymuje brzmienie:</vt:lpstr>
      <vt:lpstr>w art. 423 § 1 otrzymuje brzmienie:</vt:lpstr>
      <vt:lpstr>w art. 427 po § 3 dodaje się § 3a w brzmieniu:</vt:lpstr>
      <vt:lpstr>w art. 437 w § 1 skreśla się zdanie drugie</vt:lpstr>
      <vt:lpstr>w art. 438 pkt 1 otrzymuje brzmienie: </vt:lpstr>
      <vt:lpstr>po pkt 1 dodaje się pkt 1a w brzmieniu:</vt:lpstr>
      <vt:lpstr>w art. 442 w § 3 dodaje się zdanie drugie i trzecie w brzmieniu:</vt:lpstr>
      <vt:lpstr>po art. 443 dodaje się art. 443a w brzmieniu:</vt:lpstr>
      <vt:lpstr>dodaje się § 3 w brzmieniu:</vt:lpstr>
      <vt:lpstr>w art. 452: a) § 2 otrzymuje brzmienie:</vt:lpstr>
      <vt:lpstr>dodaje się § 3 w brzmieniu:</vt:lpstr>
      <vt:lpstr>w art. 454: § 1 otrzymuje brzmienie: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 S T AWA z dnia 19 lipca 2019 r. o zmianie ustawy – Kodeks postępowania karnego oraz niektórych innych ustaw</dc:title>
  <dc:creator>Jakub</dc:creator>
  <cp:lastModifiedBy>andrzej wazny</cp:lastModifiedBy>
  <cp:revision>141</cp:revision>
  <dcterms:created xsi:type="dcterms:W3CDTF">2019-07-25T07:58:04Z</dcterms:created>
  <dcterms:modified xsi:type="dcterms:W3CDTF">2020-05-12T08:22:33Z</dcterms:modified>
</cp:coreProperties>
</file>