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sldIdLst>
    <p:sldId id="256" r:id="rId2"/>
    <p:sldId id="291" r:id="rId3"/>
    <p:sldId id="257" r:id="rId4"/>
    <p:sldId id="260" r:id="rId5"/>
    <p:sldId id="261" r:id="rId6"/>
    <p:sldId id="259" r:id="rId7"/>
    <p:sldId id="263" r:id="rId8"/>
    <p:sldId id="265" r:id="rId9"/>
    <p:sldId id="266" r:id="rId10"/>
    <p:sldId id="300" r:id="rId11"/>
    <p:sldId id="299" r:id="rId12"/>
    <p:sldId id="267" r:id="rId13"/>
    <p:sldId id="268" r:id="rId14"/>
    <p:sldId id="293" r:id="rId15"/>
    <p:sldId id="269" r:id="rId16"/>
    <p:sldId id="292" r:id="rId17"/>
    <p:sldId id="270" r:id="rId18"/>
    <p:sldId id="271" r:id="rId19"/>
    <p:sldId id="301" r:id="rId20"/>
    <p:sldId id="294" r:id="rId21"/>
    <p:sldId id="298" r:id="rId22"/>
    <p:sldId id="272" r:id="rId23"/>
    <p:sldId id="297" r:id="rId24"/>
    <p:sldId id="273" r:id="rId25"/>
    <p:sldId id="274" r:id="rId26"/>
    <p:sldId id="295" r:id="rId27"/>
    <p:sldId id="290" r:id="rId2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5B50B53-FA76-4D78-BF22-06DD2BDB690F}">
          <p14:sldIdLst>
            <p14:sldId id="256"/>
            <p14:sldId id="291"/>
            <p14:sldId id="257"/>
            <p14:sldId id="260"/>
            <p14:sldId id="261"/>
            <p14:sldId id="259"/>
            <p14:sldId id="263"/>
            <p14:sldId id="265"/>
            <p14:sldId id="266"/>
            <p14:sldId id="300"/>
            <p14:sldId id="299"/>
            <p14:sldId id="267"/>
            <p14:sldId id="268"/>
            <p14:sldId id="293"/>
            <p14:sldId id="269"/>
            <p14:sldId id="292"/>
            <p14:sldId id="270"/>
            <p14:sldId id="271"/>
            <p14:sldId id="301"/>
            <p14:sldId id="294"/>
            <p14:sldId id="298"/>
            <p14:sldId id="272"/>
            <p14:sldId id="297"/>
            <p14:sldId id="273"/>
            <p14:sldId id="274"/>
            <p14:sldId id="295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430F2-465E-4476-857A-5F46026E0CC9}" type="datetimeFigureOut">
              <a:rPr lang="pl-PL" smtClean="0"/>
              <a:pPr/>
              <a:t>12.03.2018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F4E6D-E577-483A-8042-F1B79DC8AD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6604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pl-PL"/>
              <a:t>2014-05-27</a:t>
            </a:r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pl-PL"/>
              <a:t>2014-05-27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/>
              <a:t>2014-05-27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/>
              <a:t>2014-05-27</a:t>
            </a: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E2B144-2220-4D77-8586-0EA89DA0960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5800" y="1274619"/>
            <a:ext cx="7772400" cy="2307744"/>
          </a:xfrm>
        </p:spPr>
        <p:txBody>
          <a:bodyPr>
            <a:noAutofit/>
          </a:bodyPr>
          <a:lstStyle/>
          <a:p>
            <a:pPr algn="ctr"/>
            <a:r>
              <a:rPr lang="pl-PL" sz="2400" dirty="0"/>
              <a:t>KODEKS KARNY WYKONAWCZY </a:t>
            </a:r>
            <a:br>
              <a:rPr lang="pl-PL" sz="2400" dirty="0"/>
            </a:br>
            <a:r>
              <a:rPr lang="pl-PL" sz="2400" dirty="0"/>
              <a:t>KARA POZBAWIENIA WOLNOŚCI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987824" y="472514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j-lt"/>
              </a:rPr>
              <a:t>SSR Marta Kożuchowska-Warywoda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39941F08-4CCE-4B1D-8A58-8792F4DC8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000" b="1" dirty="0">
                <a:latin typeface="+mj-lt"/>
              </a:rPr>
              <a:t>Postanowienie SN z 19.01.2017 r. sygn. I KZP 13/16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Przepis art. 4 § 1 k.k. znajduje zastosowanie do wszelkich norm karnych mających materialnoprawny charakter, niezależnie od tego w jakiej ustawie zostały zapisane.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Przepis art. 152 § 1 k.k.w. zawiera normę o charakterze materialnoprawnym, a zatem jest objęty gwarancjami wynikającymi z treści art. 4 § 1 k.k.</a:t>
            </a:r>
          </a:p>
          <a:p>
            <a:pPr marL="109728" indent="0" algn="just">
              <a:buNone/>
            </a:pPr>
            <a:endParaRPr lang="pl-PL" sz="2000" dirty="0">
              <a:latin typeface="+mj-lt"/>
            </a:endParaRPr>
          </a:p>
          <a:p>
            <a:pPr marL="109728" indent="0" algn="just">
              <a:buNone/>
            </a:pPr>
            <a:r>
              <a:rPr lang="pl-PL" sz="1800" dirty="0">
                <a:latin typeface="+mj-lt"/>
              </a:rPr>
              <a:t>Zwrot „czas orzekania” użyty na gruncie art. 4 § 1 k.k. należy rozumieć nie tylko jako czas wydawania wyroku rozstrzygającego o odpowiedzialności karnej oskarżonego, lecz także czas orzekania we wszystkich fazach postępowania karnego, w których ma zapaść rozstrzygnięcie dotyczące losu osoby, przeciwko której toczy się postępowanie. </a:t>
            </a:r>
          </a:p>
          <a:p>
            <a:pPr marL="109728" indent="0" algn="just">
              <a:buNone/>
            </a:pPr>
            <a:r>
              <a:rPr lang="pl-PL" sz="1800" dirty="0">
                <a:latin typeface="+mj-lt"/>
              </a:rPr>
              <a:t>Przepis art. 152 § 1 k.k.w. wprost odwołuje się do regulacji zawartych w k.k. – nakazując odpowiednie stosowanie przepisów art. 69-75 k.k. 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7D239411-CD0F-4A6E-9374-15C83DF9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9235E402-FAD5-43BE-8BA1-E818F1C8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7217F272-29F2-4342-8FA8-81DB9392D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ZAWIESZENIE KARY POZBAWIENIA WOLNOŚCI</a:t>
            </a:r>
          </a:p>
        </p:txBody>
      </p:sp>
    </p:spTree>
    <p:extLst>
      <p:ext uri="{BB962C8B-B14F-4D97-AF65-F5344CB8AC3E}">
        <p14:creationId xmlns:p14="http://schemas.microsoft.com/office/powerpoint/2010/main" xmlns="" val="248583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563FDB32-4738-46CB-9C24-4787866F6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000" b="1" dirty="0">
                <a:latin typeface="+mj-lt"/>
              </a:rPr>
              <a:t>Postanowienie SN z 21.03.2017 r. sygn. III KK 415/16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Do 1 lipca 2015 r. przepis art. 152 § 1 k.k.w. dopuszczał warunkowe zawieszenie wykonania kary, jeżeli odroczenie wykonania kary nie przekraczającej 2 lat pozbawienia wolności trwało przez okres co najmniej roku. Natomiast od 1 lipca 2015 r. warunkowe zawieszenie w tym trybie jest możliwe jedynie w przypadku kary pozbawienia wolności nie przekraczającej roku.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Art. 4 § 1 k.k. powinien być stosowany w postępowaniu wykonawczym, jeżeli dochodzi w nim do „orzekania o przestępstwie”, w szczególności co do rozmiarów i form orzeczonej wcześniej w wyroku odpowiedzialności karnej sprawcy i dotyczy to m.in. Orzekania w kwestii zastępczej kary pozbawienia wolności, czy też zaostrzenia rygorów wykonywania kary. W każdym z tych postępowań incydentalnych rozstrzygnięcia kształtują dalsze skutki </a:t>
            </a:r>
            <a:r>
              <a:rPr lang="pl-PL" sz="2000" dirty="0" err="1">
                <a:latin typeface="+mj-lt"/>
              </a:rPr>
              <a:t>prawno</a:t>
            </a:r>
            <a:r>
              <a:rPr lang="pl-PL" sz="2000" dirty="0">
                <a:latin typeface="+mj-lt"/>
              </a:rPr>
              <a:t> karne, w tym takie, które pogarszają sytuację skazanego.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977235CC-A7BC-4D30-8ED2-AA7512B9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B6D7243-A98B-4707-A3DB-F170D744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542A5318-6ED3-4286-BEFD-B2E19158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ZAWIESZENIE KARY POZBAWIENIA WOLNOŚCI </a:t>
            </a:r>
          </a:p>
        </p:txBody>
      </p:sp>
    </p:spTree>
    <p:extLst>
      <p:ext uri="{BB962C8B-B14F-4D97-AF65-F5344CB8AC3E}">
        <p14:creationId xmlns:p14="http://schemas.microsoft.com/office/powerpoint/2010/main" xmlns="" val="199650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pl-PL" sz="2900" b="1" dirty="0">
                <a:latin typeface="+mj-lt"/>
              </a:rPr>
              <a:t>Postanowienie SN z 23.05.2017 r. III KK 156/17</a:t>
            </a:r>
          </a:p>
          <a:p>
            <a:pPr marL="109728" indent="0" algn="just">
              <a:buNone/>
            </a:pPr>
            <a:r>
              <a:rPr lang="pl-PL" sz="2900" dirty="0">
                <a:latin typeface="+mj-lt"/>
              </a:rPr>
              <a:t>Reguły intertemporalne określone w art. 4 § 1 k.k. mają zastosowanie do uregulowań zawartych w art. 152 § 1 k.k., a to z uwagi na materialnoprawny charakter tego ostatniego przepisu. </a:t>
            </a:r>
          </a:p>
          <a:p>
            <a:pPr marL="109728" indent="0">
              <a:buNone/>
            </a:pPr>
            <a:endParaRPr lang="pl-PL" sz="2900" dirty="0">
              <a:latin typeface="+mj-lt"/>
            </a:endParaRPr>
          </a:p>
          <a:p>
            <a:pPr marL="109728" indent="0" algn="ctr">
              <a:buNone/>
            </a:pPr>
            <a:r>
              <a:rPr lang="pl-PL" sz="2900" b="1" dirty="0">
                <a:latin typeface="+mj-lt"/>
              </a:rPr>
              <a:t>Postanowienie SN z 17 maja 2011 r. III K 73/11</a:t>
            </a:r>
            <a:endParaRPr lang="pl-PL" sz="29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900" dirty="0">
                <a:latin typeface="+mj-lt"/>
              </a:rPr>
              <a:t>Regulacja zawarta w art. 151 § 2 k.k.w. odnosi się jedynie do pierwszego postanowienia orzekającego pozytywnie w przedmiocie odroczenia wykonania kary.</a:t>
            </a:r>
          </a:p>
          <a:p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Stan faktyczny – postanowienie z 7.03.2005 r. sąd odroczył wykonania kary na okres 6 miesięcy do 7.09.2005 r., w dniu 29.08.2005 r. skazany złożył wniosek o kolejne odroczenie wykonania kary na okres dalszych 6 miesięcy. Kolejnym postanowieniem z dnia 19.09.2005 r. sąd odroczył skazanemu wykonania kary do dnia 7.03.2006 r.  </a:t>
            </a: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- sąd umorzył postępowanie wskazują, iż określony w art. 152 k.k.w. roczny okres odroczenia wykonania kary obejmuje wyłącznie czas określony w postanowieniach sądu, a nie faktyczny okres pobytu skazanego na wolności. </a:t>
            </a:r>
          </a:p>
          <a:p>
            <a:endParaRPr lang="pl-PL" dirty="0"/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077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 </a:t>
            </a:r>
            <a:r>
              <a:rPr lang="pl-PL" sz="2000" dirty="0"/>
              <a:t>ZAWIESZENIE KARY POZBAWIENIA WOLNOSCI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dirty="0">
                <a:latin typeface="+mj-lt"/>
              </a:rPr>
              <a:t>Przerwa może zostać orzeczona w przypadku odbywania:</a:t>
            </a:r>
          </a:p>
          <a:p>
            <a:r>
              <a:rPr lang="pl-PL" sz="2000" dirty="0">
                <a:latin typeface="+mj-lt"/>
              </a:rPr>
              <a:t>kary pozbawienia wolności</a:t>
            </a:r>
          </a:p>
          <a:p>
            <a:r>
              <a:rPr lang="pl-PL" sz="2000" dirty="0">
                <a:latin typeface="+mj-lt"/>
              </a:rPr>
              <a:t>kary zastępczej za grzywnę lub za karę ograniczenia wolności </a:t>
            </a:r>
          </a:p>
          <a:p>
            <a:r>
              <a:rPr lang="pl-PL" sz="2000" dirty="0">
                <a:latin typeface="+mj-lt"/>
              </a:rPr>
              <a:t>kary aresztu</a:t>
            </a:r>
          </a:p>
          <a:p>
            <a:r>
              <a:rPr lang="pl-PL" sz="2000" dirty="0">
                <a:latin typeface="+mj-lt"/>
              </a:rPr>
              <a:t>zastępczej kary aresztu za grzywnę</a:t>
            </a:r>
          </a:p>
          <a:p>
            <a:endParaRPr lang="pl-PL" sz="2000" dirty="0">
              <a:latin typeface="+mj-lt"/>
            </a:endParaRPr>
          </a:p>
          <a:p>
            <a:pPr marL="109728" indent="0">
              <a:buNone/>
            </a:pPr>
            <a:r>
              <a:rPr lang="pl-PL" sz="2000" dirty="0">
                <a:latin typeface="+mj-lt"/>
              </a:rPr>
              <a:t>Art. 153 § 1 k.k.w. obligatoryjna przerwa do czasu ustania przeszkody: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- wykonywanie kary jest niemożliwe z uwagi na ciężką chorobę, również psychiczną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- choroba ta uniemożliwia wykonanie kary pozbawienia wolności</a:t>
            </a:r>
          </a:p>
          <a:p>
            <a:pPr marL="109728" indent="0">
              <a:buNone/>
            </a:pPr>
            <a:r>
              <a:rPr lang="pl-PL" sz="2000" dirty="0">
                <a:latin typeface="+mj-lt"/>
              </a:rPr>
              <a:t>Art. 153 § 2 k.k.w. fakultatywna przerwa:</a:t>
            </a:r>
          </a:p>
          <a:p>
            <a:pPr marL="109728" indent="0">
              <a:buNone/>
            </a:pPr>
            <a:r>
              <a:rPr lang="pl-PL" sz="2000" dirty="0">
                <a:latin typeface="+mj-lt"/>
              </a:rPr>
              <a:t>- ważne względy rodzinne lub osobiste </a:t>
            </a:r>
          </a:p>
          <a:p>
            <a:pPr algn="just">
              <a:buNone/>
            </a:pPr>
            <a:r>
              <a:rPr lang="pl-PL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nie można udzielić przerwy przed upływem 1 roku od ukończenia poprzedniej przerwy i powrotu do ZK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3461"/>
          </a:xfrm>
        </p:spPr>
        <p:txBody>
          <a:bodyPr>
            <a:normAutofit fontScale="90000"/>
          </a:bodyPr>
          <a:lstStyle/>
          <a:p>
            <a:pPr algn="ctr"/>
            <a:r>
              <a:rPr lang="pl-PL" sz="1800" dirty="0"/>
              <a:t/>
            </a:r>
            <a:br>
              <a:rPr lang="pl-PL" sz="1800" dirty="0"/>
            </a:br>
            <a:r>
              <a:rPr lang="pl-PL" sz="2200" dirty="0"/>
              <a:t>PRZERWA W WYKONANIU KARY POZBAWIENIA WOLNOSCI</a:t>
            </a:r>
            <a:r>
              <a:rPr lang="en-US" sz="2200" dirty="0"/>
              <a:t/>
            </a:r>
            <a:br>
              <a:rPr lang="en-US" sz="2200" dirty="0"/>
            </a:br>
            <a:endParaRPr lang="pl-PL" sz="22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Art. 73 a ust. 1 ustawy o przeciwdziałaniu narkomanii</a:t>
            </a:r>
          </a:p>
          <a:p>
            <a:pPr algn="just"/>
            <a:r>
              <a:rPr lang="pl-PL" sz="2200" dirty="0">
                <a:latin typeface="+mj-lt"/>
              </a:rPr>
              <a:t>skazany uzależniony od środków odurzających lub substancji psychotropowych, </a:t>
            </a:r>
          </a:p>
          <a:p>
            <a:pPr algn="just"/>
            <a:r>
              <a:rPr lang="pl-PL" sz="2200" dirty="0">
                <a:latin typeface="+mj-lt"/>
              </a:rPr>
              <a:t>odbywa karę pozbawienia wolności za przestępstwo popełnione w związku z używaniem tych środków lub substancji </a:t>
            </a:r>
          </a:p>
          <a:p>
            <a:pPr algn="just"/>
            <a:r>
              <a:rPr lang="pl-PL" sz="2200" dirty="0">
                <a:latin typeface="+mj-lt"/>
              </a:rPr>
              <a:t>możliwość udzielenia przerwy w celu podjęcia leczenia lub rehabilitacji.</a:t>
            </a: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Warunki:</a:t>
            </a:r>
          </a:p>
          <a:p>
            <a:pPr algn="just"/>
            <a:r>
              <a:rPr lang="pl-PL" sz="2200" dirty="0">
                <a:latin typeface="+mj-lt"/>
              </a:rPr>
              <a:t>wykazanie przez skazanego, że ma zagwarantowane miejsce leczenia lub rehabilitacji w odpowiednim podmiocie leczniczym, odpowiadającym jego potrzebom terapeutycznym;</a:t>
            </a:r>
          </a:p>
          <a:p>
            <a:pPr algn="just"/>
            <a:r>
              <a:rPr lang="pl-PL" sz="2200" dirty="0">
                <a:latin typeface="+mj-lt"/>
              </a:rPr>
              <a:t>jeżeli skazanemu do końca odbycia kary pozbawienia wolności pozostało nie więcej niż 2 lata.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PRZERWA W WYKONYWANU KARY POZBAWIENIA WOLNOŚCI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63282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143000"/>
            <a:ext cx="8229600" cy="509431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Art. 568 k.p.k. – przerwa w odbywaniu kary pozbawienia wolności może być zarządzona w toku postępowania o ułaskawienie do czasu zakończenia tego postępowania. </a:t>
            </a:r>
          </a:p>
          <a:p>
            <a:pPr algn="just"/>
            <a:r>
              <a:rPr lang="pl-PL" sz="2000" dirty="0">
                <a:latin typeface="+mj-lt"/>
              </a:rPr>
              <a:t>przerwę może zarządzić sąd wydający opinię w sprawie ułaskawienia </a:t>
            </a:r>
          </a:p>
          <a:p>
            <a:pPr algn="just"/>
            <a:r>
              <a:rPr lang="pl-PL" sz="2000" dirty="0">
                <a:latin typeface="+mj-lt"/>
              </a:rPr>
              <a:t>przerwę może zarządzić również Prokurator Generalny</a:t>
            </a:r>
          </a:p>
          <a:p>
            <a:pPr algn="just"/>
            <a:r>
              <a:rPr lang="pl-PL" sz="2000" dirty="0">
                <a:latin typeface="+mj-lt"/>
              </a:rPr>
              <a:t>w przypadku, gdy szczególnie ważne powody przemawiają za ułaskawieniem, w szczególności krótki okres pozostały do odbycia kary</a:t>
            </a:r>
          </a:p>
          <a:p>
            <a:pPr algn="just"/>
            <a:endParaRPr lang="pl-PL" sz="20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Art. 564 § 1 k.p.k. – opinię w sprawie o ułaskawienie sporządza sąd I instancji, jeżeli w sprawie o ułaskawienie orzekał sąd odwoławczy – sąd I instancji przesyła mu akta wraz z opinią – celem sporządzenia kolejnej opinii.  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PRZERWA W WYKONANIU KARY POZBAWIENIA WOLNOŚCI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pl-PL" sz="2900" b="1" dirty="0">
                <a:latin typeface="+mj-lt"/>
              </a:rPr>
              <a:t>Ponowna przerwa w odbywaniu kary pozbawienia wolności:</a:t>
            </a:r>
            <a:endParaRPr lang="pl-PL" sz="2900" dirty="0">
              <a:latin typeface="+mj-lt"/>
            </a:endParaRPr>
          </a:p>
          <a:p>
            <a:pPr algn="just"/>
            <a:r>
              <a:rPr lang="pl-PL" sz="2900" dirty="0">
                <a:latin typeface="+mj-lt"/>
              </a:rPr>
              <a:t>zasada - po upływie roku od powrotu do ZK celem kontynuowania odbywania kary</a:t>
            </a:r>
          </a:p>
          <a:p>
            <a:pPr marL="109728" indent="0">
              <a:buNone/>
            </a:pPr>
            <a:r>
              <a:rPr lang="pl-PL" sz="2900" b="1" dirty="0">
                <a:latin typeface="+mj-lt"/>
              </a:rPr>
              <a:t>Wyjątki od zasady:</a:t>
            </a:r>
            <a:endParaRPr lang="pl-PL" sz="2900" dirty="0">
              <a:latin typeface="+mj-lt"/>
            </a:endParaRPr>
          </a:p>
          <a:p>
            <a:r>
              <a:rPr lang="pl-PL" sz="2900" dirty="0">
                <a:latin typeface="+mj-lt"/>
              </a:rPr>
              <a:t>wypadek choroby psychicznej skazanego</a:t>
            </a:r>
          </a:p>
          <a:p>
            <a:r>
              <a:rPr lang="pl-PL" sz="2900" dirty="0">
                <a:latin typeface="+mj-lt"/>
              </a:rPr>
              <a:t>wypadek innej ciężkiej choroby skazanego</a:t>
            </a:r>
          </a:p>
          <a:p>
            <a:r>
              <a:rPr lang="pl-PL" sz="2900" dirty="0">
                <a:latin typeface="+mj-lt"/>
              </a:rPr>
              <a:t>inny wypadek losowy</a:t>
            </a:r>
          </a:p>
          <a:p>
            <a:pPr marL="109728" indent="0">
              <a:buNone/>
            </a:pPr>
            <a:r>
              <a:rPr lang="pl-PL" sz="2900" dirty="0">
                <a:latin typeface="+mj-lt"/>
              </a:rPr>
              <a:t> </a:t>
            </a:r>
          </a:p>
          <a:p>
            <a:pPr marL="109728" indent="0">
              <a:buNone/>
            </a:pPr>
            <a:r>
              <a:rPr lang="pl-PL" sz="2900" dirty="0">
                <a:latin typeface="+mj-lt"/>
              </a:rPr>
              <a:t>Postanowienie S.A. w Katowicach z 21.07.2015 r. sygn. II AKZW 1178/15</a:t>
            </a:r>
          </a:p>
          <a:p>
            <a:pPr marL="109728" indent="0">
              <a:buNone/>
            </a:pPr>
            <a:r>
              <a:rPr lang="pl-PL" sz="2900" dirty="0">
                <a:latin typeface="+mj-lt"/>
              </a:rPr>
              <a:t>Wypadek losowy uzasadniający orzeczenie przerwy w wykonaniu kary.</a:t>
            </a:r>
          </a:p>
          <a:p>
            <a:pPr marL="109728" indent="0">
              <a:buNone/>
            </a:pPr>
            <a:endParaRPr lang="pl-PL" sz="2900" dirty="0">
              <a:latin typeface="+mj-lt"/>
            </a:endParaRPr>
          </a:p>
          <a:p>
            <a:pPr marL="109728" indent="0">
              <a:buNone/>
            </a:pPr>
            <a:r>
              <a:rPr lang="pl-PL" sz="2900" dirty="0">
                <a:latin typeface="+mj-lt"/>
              </a:rPr>
              <a:t>Nadzór nad skazanym w czasie przerwy</a:t>
            </a:r>
          </a:p>
          <a:p>
            <a:r>
              <a:rPr lang="pl-PL" sz="2900" dirty="0">
                <a:latin typeface="+mj-lt"/>
              </a:rPr>
              <a:t>Możliwość nałożenia na skazanego następujących obowiązków:</a:t>
            </a:r>
          </a:p>
          <a:p>
            <a:pPr lvl="0"/>
            <a:r>
              <a:rPr lang="pl-PL" sz="2900" dirty="0">
                <a:latin typeface="+mj-lt"/>
              </a:rPr>
              <a:t>utrzymywania kontaktu z kuratorem</a:t>
            </a:r>
          </a:p>
          <a:p>
            <a:pPr lvl="0"/>
            <a:r>
              <a:rPr lang="pl-PL" sz="2900" dirty="0">
                <a:latin typeface="+mj-lt"/>
              </a:rPr>
              <a:t>niezmieniania miejsca pobytu bez zgody kuratora</a:t>
            </a:r>
          </a:p>
          <a:p>
            <a:pPr lvl="0"/>
            <a:r>
              <a:rPr lang="pl-PL" sz="2900" dirty="0">
                <a:latin typeface="+mj-lt"/>
              </a:rPr>
              <a:t>podjęcia starań o znalezienie pracy zarobkowej</a:t>
            </a:r>
          </a:p>
          <a:p>
            <a:pPr lvl="0"/>
            <a:r>
              <a:rPr lang="pl-PL" sz="2900" dirty="0">
                <a:latin typeface="+mj-lt"/>
              </a:rPr>
              <a:t>meldowania się we wskazanej jednostce policji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PRZERWA W WYKONANIU KARY POZBAWIENIA WOLNOŚCI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939586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Przesłanki fakultatywnego odwołania odroczenia i przerwy</a:t>
            </a:r>
            <a:r>
              <a:rPr lang="pl-PL" sz="2600" dirty="0">
                <a:latin typeface="+mj-lt"/>
              </a:rPr>
              <a:t>:</a:t>
            </a:r>
          </a:p>
          <a:p>
            <a:pPr algn="just"/>
            <a:r>
              <a:rPr lang="pl-PL" sz="2400" dirty="0">
                <a:latin typeface="+mj-lt"/>
              </a:rPr>
              <a:t>ustanie przyczyny, dla której udzielono odroczenia lub przerwy</a:t>
            </a:r>
          </a:p>
          <a:p>
            <a:pPr algn="just"/>
            <a:r>
              <a:rPr lang="pl-PL" sz="2400" dirty="0">
                <a:latin typeface="+mj-lt"/>
              </a:rPr>
              <a:t>skazany nie korzysta z odroczenia (przerwy) w takim celu, w jakim go udzielono</a:t>
            </a:r>
          </a:p>
          <a:p>
            <a:pPr algn="just"/>
            <a:r>
              <a:rPr lang="pl-PL" sz="2400" dirty="0">
                <a:latin typeface="+mj-lt"/>
              </a:rPr>
              <a:t>skazany rażąco narusza porządek prawny</a:t>
            </a:r>
          </a:p>
          <a:p>
            <a:pPr algn="just"/>
            <a:r>
              <a:rPr lang="pl-PL" sz="2400" dirty="0">
                <a:latin typeface="+mj-lt"/>
              </a:rPr>
              <a:t>skazany nie wykonuje obowiązków określonych w art. 151 § 4 k.k.w. (podjęcie starań w celu znalezienia pracy, zgłaszanie się do właściwej jednostki policji, poddanie się leczeniu lub rehabilitacji).</a:t>
            </a:r>
          </a:p>
          <a:p>
            <a:pPr marL="109728" indent="0" algn="just">
              <a:buNone/>
            </a:pPr>
            <a:r>
              <a:rPr lang="pl-PL" sz="2600" dirty="0">
                <a:latin typeface="+mj-lt"/>
              </a:rPr>
              <a:t> </a:t>
            </a:r>
          </a:p>
          <a:p>
            <a:pPr marL="109728" indent="0" algn="just">
              <a:buNone/>
            </a:pPr>
            <a:r>
              <a:rPr lang="pl-PL" sz="26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Przesłanki obligatoryjnego odwołania odroczenia/przerwy:</a:t>
            </a:r>
          </a:p>
          <a:p>
            <a:pPr algn="just"/>
            <a:r>
              <a:rPr lang="pl-PL" sz="2400" dirty="0">
                <a:latin typeface="+mj-lt"/>
              </a:rPr>
              <a:t>po udzieleniu skazanemu przez kuratora pisemnego upomnienia ponownie zaistnieją okoliczności wskazane w treści art. 156 § 1 i 2 k.k.w. </a:t>
            </a:r>
          </a:p>
          <a:p>
            <a:pPr algn="just"/>
            <a:r>
              <a:rPr lang="pl-PL" sz="2400" dirty="0">
                <a:latin typeface="+mj-lt"/>
              </a:rPr>
              <a:t>tymczasowe aresztowanie skazanego w czasie odroczenia wykonania kary – kara pozbawienia wolności podlega wykonaniu z mocy prawa.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ODWOŁANIE PRZERWY I ODROCZENIA WYKONANIA KARY 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b="1" dirty="0">
                <a:latin typeface="+mj-lt"/>
              </a:rPr>
              <a:t>Przesłanki warunkowego zwolnienia z odbycia reszty kary:</a:t>
            </a:r>
            <a:endParaRPr lang="pl-PL" sz="2000" dirty="0">
              <a:latin typeface="+mj-lt"/>
            </a:endParaRPr>
          </a:p>
          <a:p>
            <a:pPr lvl="0"/>
            <a:r>
              <a:rPr lang="pl-PL" sz="2000" dirty="0">
                <a:latin typeface="+mj-lt"/>
              </a:rPr>
              <a:t>przerwa trwała co najmniej 1 tok</a:t>
            </a:r>
          </a:p>
          <a:p>
            <a:pPr lvl="0" algn="just"/>
            <a:r>
              <a:rPr lang="pl-PL" sz="2000" dirty="0">
                <a:latin typeface="+mj-lt"/>
              </a:rPr>
              <a:t>skazany odbył co najmniej 6 miesięcy kary pozbawienia wolności</a:t>
            </a:r>
          </a:p>
          <a:p>
            <a:pPr lvl="0" algn="just"/>
            <a:r>
              <a:rPr lang="pl-PL" sz="2000" dirty="0">
                <a:latin typeface="+mj-lt"/>
              </a:rPr>
              <a:t>kara pozbawienia wolności w wymiarze do 3 lat</a:t>
            </a:r>
          </a:p>
          <a:p>
            <a:pPr lvl="0" algn="just"/>
            <a:r>
              <a:rPr lang="pl-PL" sz="2000" dirty="0">
                <a:latin typeface="+mj-lt"/>
              </a:rPr>
              <a:t>odpowiednie stosowanie art. 77 k.k. ustanawiającego dodatkowe przesłanki w postaci: </a:t>
            </a:r>
          </a:p>
          <a:p>
            <a:pPr marL="566928" lvl="0" indent="-457200">
              <a:buFont typeface="+mj-lt"/>
              <a:buAutoNum type="arabicParenR"/>
            </a:pPr>
            <a:r>
              <a:rPr lang="pl-PL" sz="2000" dirty="0">
                <a:latin typeface="+mj-lt"/>
              </a:rPr>
              <a:t>postawy skazanego</a:t>
            </a:r>
          </a:p>
          <a:p>
            <a:pPr marL="566928" lvl="0" indent="-457200">
              <a:buFont typeface="+mj-lt"/>
              <a:buAutoNum type="arabicParenR"/>
            </a:pPr>
            <a:r>
              <a:rPr lang="pl-PL" sz="2000" dirty="0">
                <a:latin typeface="+mj-lt"/>
              </a:rPr>
              <a:t>właściwości i warunków osobiste </a:t>
            </a:r>
          </a:p>
          <a:p>
            <a:pPr marL="566928" lvl="0" indent="-457200">
              <a:buFont typeface="+mj-lt"/>
              <a:buAutoNum type="arabicParenR"/>
            </a:pPr>
            <a:r>
              <a:rPr lang="pl-PL" sz="2000" dirty="0">
                <a:latin typeface="+mj-lt"/>
              </a:rPr>
              <a:t>okoliczności popełnienia przestępstwa</a:t>
            </a:r>
          </a:p>
          <a:p>
            <a:pPr marL="566928" lvl="0" indent="-457200" algn="just">
              <a:buFont typeface="+mj-lt"/>
              <a:buAutoNum type="arabicParenR"/>
            </a:pPr>
            <a:r>
              <a:rPr lang="pl-PL" sz="2000" dirty="0">
                <a:latin typeface="+mj-lt"/>
              </a:rPr>
              <a:t>zachowania skazanego po popełnieniu przestępstwa i w czasie odbywania kary</a:t>
            </a:r>
          </a:p>
          <a:p>
            <a:pPr marL="566928" indent="-457200" algn="just">
              <a:buFont typeface="+mj-lt"/>
              <a:buAutoNum type="arabicParenR"/>
            </a:pPr>
            <a:r>
              <a:rPr lang="pl-PL" sz="2000" dirty="0">
                <a:latin typeface="+mj-lt"/>
              </a:rPr>
              <a:t>uzasadniają przekonanie, że skazany po zwolnieniu będzie stosował się do orzeczonego środka karnego lub zabezpieczającego i przestrzegał porządku prawnego 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WARUNKOWE PRZEDTERMINOWE ZWOLNIENIE ART. 155 K.K.W.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D3954F80-2854-40E1-910F-779968D4B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Czas trwania próby:</a:t>
            </a:r>
          </a:p>
          <a:p>
            <a:pPr algn="just"/>
            <a:r>
              <a:rPr lang="pl-PL" sz="2000" dirty="0">
                <a:latin typeface="+mj-lt"/>
              </a:rPr>
              <a:t>okres próby obejmuje czas pozostały do odbycia reszty kary, </a:t>
            </a:r>
          </a:p>
          <a:p>
            <a:pPr algn="just"/>
            <a:r>
              <a:rPr lang="pl-PL" sz="2000" dirty="0">
                <a:latin typeface="+mj-lt"/>
              </a:rPr>
              <a:t>nie może być krótszy niż 2 lata i dłuższy niż 5 lat (art. 80 k.k.w.)</a:t>
            </a:r>
          </a:p>
          <a:p>
            <a:pPr algn="just"/>
            <a:r>
              <a:rPr lang="pl-PL" sz="2000" dirty="0">
                <a:latin typeface="+mj-lt"/>
              </a:rPr>
              <a:t>wymiar okresu próby sąd określa w postanowieniu o udzieleniu warunkowego przedterminowego zwolnienia.</a:t>
            </a:r>
          </a:p>
          <a:p>
            <a:pPr algn="just"/>
            <a:endParaRPr lang="pl-PL" sz="20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Wyjątki:</a:t>
            </a:r>
          </a:p>
          <a:p>
            <a:pPr algn="just"/>
            <a:r>
              <a:rPr lang="pl-PL" sz="2000" dirty="0">
                <a:latin typeface="+mj-lt"/>
              </a:rPr>
              <a:t>recydywa specjalna wielokrotna (art. 64 § 2 k.k.) okres próby nie może być krótszy niż 3 lata</a:t>
            </a:r>
          </a:p>
          <a:p>
            <a:pPr algn="just"/>
            <a:r>
              <a:rPr lang="pl-PL" sz="2000" dirty="0">
                <a:latin typeface="+mj-lt"/>
              </a:rPr>
              <a:t>dożywotnie pozbawienie wolności – okres próby wynosi 10 lat</a:t>
            </a:r>
          </a:p>
          <a:p>
            <a:pPr algn="just"/>
            <a:r>
              <a:rPr lang="pl-PL" sz="2000" dirty="0">
                <a:latin typeface="+mj-lt"/>
              </a:rPr>
              <a:t>Art. 42 § 4 </a:t>
            </a:r>
            <a:r>
              <a:rPr lang="pl-PL" sz="2000" dirty="0" err="1">
                <a:latin typeface="+mj-lt"/>
              </a:rPr>
              <a:t>k.k.s</a:t>
            </a:r>
            <a:r>
              <a:rPr lang="pl-PL" sz="2000" dirty="0">
                <a:latin typeface="+mj-lt"/>
              </a:rPr>
              <a:t>. skazany, który uczynił sobie z popełnienia przestępstw skarbowych stałe źródło dochodu lub popełnił przestępstw skarbowe działając z zorganizowanej grupie – okres próby nie krótszy niż 3 lata. 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8F3BF1F-3243-44BA-ABCE-AE8196C96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F640A8CA-52A0-44DA-B1D8-26C139E20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C2EE1D1A-3AC2-4E59-9F27-74B96707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2000" dirty="0"/>
              <a:t>WARUNKOWE PRZEDTERMINOWE ZWOLNIENIE ART. 155 K.K.W</a:t>
            </a:r>
          </a:p>
        </p:txBody>
      </p:sp>
    </p:spTree>
    <p:extLst>
      <p:ext uri="{BB962C8B-B14F-4D97-AF65-F5344CB8AC3E}">
        <p14:creationId xmlns:p14="http://schemas.microsoft.com/office/powerpoint/2010/main" xmlns="" val="63724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b="1" dirty="0">
                <a:latin typeface="+mj-lt"/>
              </a:rPr>
              <a:t>Art. 79 k.k.w.</a:t>
            </a:r>
          </a:p>
          <a:p>
            <a:pPr algn="just"/>
            <a:r>
              <a:rPr lang="pl-PL" dirty="0">
                <a:latin typeface="+mj-lt"/>
              </a:rPr>
              <a:t>sąd wzywa skazanego na karę pozbawienia wolności do stawienia się w wyznaczonym terminie w areszcie śledczym położonym najbliżej miejsce jego stałego pobytu</a:t>
            </a:r>
          </a:p>
          <a:p>
            <a:pPr algn="just"/>
            <a:r>
              <a:rPr lang="pl-PL" dirty="0">
                <a:latin typeface="+mj-lt"/>
              </a:rPr>
              <a:t>sąd może zarządzić doprowadzenie skazanego do aresztu śledczego bez wezwania</a:t>
            </a:r>
          </a:p>
          <a:p>
            <a:pPr algn="just"/>
            <a:r>
              <a:rPr lang="pl-PL" dirty="0">
                <a:latin typeface="+mj-lt"/>
              </a:rPr>
              <a:t>jeżeli skazany pomimo wezwania nie stawi się – sąd zarządza jego doprowadzenie</a:t>
            </a:r>
          </a:p>
          <a:p>
            <a:pPr algn="just"/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b="1" dirty="0">
                <a:latin typeface="+mj-lt"/>
              </a:rPr>
              <a:t>Art. 80 k.k.w. – kolejność wykonywania kar</a:t>
            </a: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W przypadku wykonywania kilku kar skutkujących pozbawieniem wolności wykonuje się je w takiej kolejności, w jakiej wpłynęły do wykonania orzeczenia, którymi wymierzono te kary.</a:t>
            </a:r>
          </a:p>
          <a:p>
            <a:pPr algn="just"/>
            <a:r>
              <a:rPr lang="pl-PL" dirty="0">
                <a:latin typeface="+mj-lt"/>
              </a:rPr>
              <a:t>w ostatniej kolejności wykonuje się kary zastępcze pozbawienia wolności oraz zastępcze kary aresztu za nieuiszczoną grzywnę</a:t>
            </a:r>
          </a:p>
          <a:p>
            <a:pPr algn="just"/>
            <a:r>
              <a:rPr lang="pl-PL" dirty="0">
                <a:latin typeface="+mj-lt"/>
              </a:rPr>
              <a:t>kary porządkowe i środki przymusu wykonuje się w pierwszej kolejności</a:t>
            </a:r>
          </a:p>
          <a:p>
            <a:pPr marL="109728" indent="0" algn="just">
              <a:buNone/>
            </a:pPr>
            <a:endParaRPr lang="en-US" sz="18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000" dirty="0"/>
              <a:t>KARA </a:t>
            </a:r>
            <a:r>
              <a:rPr lang="pl-PL" sz="2000"/>
              <a:t>POZBAWIENIA WOLNOŚCI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722248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sz="2000" dirty="0">
                <a:latin typeface="+mj-lt"/>
              </a:rPr>
              <a:t>Obowiązki związane z warunkowym przedterminowym zwolnieniem:</a:t>
            </a:r>
          </a:p>
          <a:p>
            <a:r>
              <a:rPr lang="pl-PL" sz="2000" dirty="0">
                <a:latin typeface="+mj-lt"/>
              </a:rPr>
              <a:t>dozór kuratora, osoby godnej zaufania lub organizacji</a:t>
            </a:r>
          </a:p>
          <a:p>
            <a:pPr algn="just"/>
            <a:r>
              <a:rPr lang="pl-PL" sz="2000" dirty="0">
                <a:latin typeface="+mj-lt"/>
              </a:rPr>
              <a:t>obligatoryjny dozór – wobec sprawcy skazanego z art. 197-203 k.k. popełnione w związku z zaburzeniem preferencji seksualnych, młodocianego sprawcy przestępstwa umyślnego, sprawca określony w art. 64 k.k. oraz sprawca skazany na karę dożywotniego pozbawienia wolności</a:t>
            </a:r>
          </a:p>
          <a:p>
            <a:r>
              <a:rPr lang="pl-PL" sz="2000" dirty="0">
                <a:latin typeface="+mj-lt"/>
              </a:rPr>
              <a:t>obowiązki określone w art. 72 § 1 k.k.</a:t>
            </a:r>
          </a:p>
          <a:p>
            <a:pPr algn="just"/>
            <a:r>
              <a:rPr lang="pl-PL" sz="2000" dirty="0">
                <a:latin typeface="+mj-lt"/>
              </a:rPr>
              <a:t>w przypadku, kiedy szkoda wyrządzona przestępstwem nie została naprawiona – obowiązek określony w art. 72 § 2 k.k. </a:t>
            </a:r>
          </a:p>
          <a:p>
            <a:pPr algn="just"/>
            <a:endParaRPr lang="pl-PL" sz="20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Art. 169 § 2 k.k.w. – skazany oddany pod dozór jest obowiązany niezwłocznie, najpóźniej w ciągu 7 dni od powzięcia wiadomości o tym, że orzeczono wobec niego dozór – zgłosić się do kuratora zawodowego sądu rejonowego, w okręgu którego dozór ma być wykonywany. </a:t>
            </a:r>
          </a:p>
          <a:p>
            <a:endParaRPr lang="en-US" sz="20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WARUNKOWE PRZEDTERMINOWE ZWOLNIENIE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820826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ADB91782-F6F3-4EA5-A476-F4A2D5970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Obligatoryjne odwołanie warunkowego przedterminowego zwolnienia:</a:t>
            </a:r>
          </a:p>
          <a:p>
            <a:pPr algn="just"/>
            <a:r>
              <a:rPr lang="pl-PL" sz="2000" dirty="0">
                <a:latin typeface="+mj-lt"/>
              </a:rPr>
              <a:t>skazany w okresie próby popełnił umyślne przestępstwo, za które orzeczono karę pozbawienia wolności bez warunkowego zawieszenia jej wykonania</a:t>
            </a:r>
          </a:p>
          <a:p>
            <a:pPr algn="just"/>
            <a:r>
              <a:rPr lang="pl-PL" sz="2000" dirty="0">
                <a:latin typeface="+mj-lt"/>
              </a:rPr>
              <a:t>Skazany za przestępstwo z użyciem przemocy lub groźby bezprawnej wobec osoby najbliższej lub innej osoby małoletniej zamieszkującej z nim – w okresie próby rażąco narusza porządek prawny, ponownie używając przemocy lub groźby bezprawnej wobec ww. osób</a:t>
            </a:r>
          </a:p>
          <a:p>
            <a:pPr marL="109728" indent="0" algn="just">
              <a:buNone/>
            </a:pP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Fakultatywne odwołanie warunkowego przedterminowego zwolnienia:</a:t>
            </a:r>
          </a:p>
          <a:p>
            <a:pPr algn="just"/>
            <a:r>
              <a:rPr lang="pl-PL" sz="2000" dirty="0">
                <a:latin typeface="+mj-lt"/>
              </a:rPr>
              <a:t>skazany w okresie próby rażąco narusza porządek prawny, w szczególności popełnił inne przestępstwo</a:t>
            </a:r>
          </a:p>
          <a:p>
            <a:pPr algn="just"/>
            <a:r>
              <a:rPr lang="pl-PL" sz="2000" dirty="0">
                <a:latin typeface="+mj-lt"/>
              </a:rPr>
              <a:t>Skazany uchyla się od dozoru </a:t>
            </a:r>
          </a:p>
          <a:p>
            <a:pPr algn="just"/>
            <a:r>
              <a:rPr lang="pl-PL" sz="2000" dirty="0">
                <a:latin typeface="+mj-lt"/>
              </a:rPr>
              <a:t>Skazany uchyla się od wykonania nałożonych obowiązków lub orzeczonych środków karnych, przepadku lub środków kompensacyjnych</a:t>
            </a:r>
          </a:p>
          <a:p>
            <a:endParaRPr lang="pl-PL" sz="2000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59CB6A6B-30A8-4B53-A0F7-E0041934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8B145BF1-C691-460E-9405-0CDF3CE2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C7DAC7DC-7CF2-4BDD-85FC-63992240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ODWOŁANIE WARUNKOWEGO PRZEDTERMINOWEGO ZWOLNIENIA</a:t>
            </a:r>
          </a:p>
        </p:txBody>
      </p:sp>
    </p:spTree>
    <p:extLst>
      <p:ext uri="{BB962C8B-B14F-4D97-AF65-F5344CB8AC3E}">
        <p14:creationId xmlns:p14="http://schemas.microsoft.com/office/powerpoint/2010/main" xmlns="" val="2583756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pl-PL" sz="3200" b="1" dirty="0">
                <a:latin typeface="+mj-lt"/>
              </a:rPr>
              <a:t>Właściwość sądu penitencjarnego – orzeka na wniosek skazanego, jego obrońcy, prokuratora, sądowego kuratora zawodowego i dyrektora ZK. </a:t>
            </a:r>
            <a:endParaRPr lang="pl-PL" sz="3200" dirty="0">
              <a:latin typeface="+mj-lt"/>
            </a:endParaRPr>
          </a:p>
          <a:p>
            <a:pPr marL="109728" indent="0" algn="just">
              <a:buNone/>
            </a:pPr>
            <a:endParaRPr lang="pl-PL" sz="3200" dirty="0">
              <a:latin typeface="+mj-lt"/>
            </a:endParaRPr>
          </a:p>
          <a:p>
            <a:pPr marL="109728" indent="0" algn="just">
              <a:buNone/>
            </a:pPr>
            <a:r>
              <a:rPr lang="pl-PL" sz="3200" dirty="0">
                <a:latin typeface="+mj-lt"/>
              </a:rPr>
              <a:t>Przesłanki odbycia kary w systemie dozoru elektronicznego:</a:t>
            </a:r>
          </a:p>
          <a:p>
            <a:pPr lvl="0" algn="just"/>
            <a:r>
              <a:rPr lang="pl-PL" sz="3200" dirty="0">
                <a:latin typeface="+mj-lt"/>
              </a:rPr>
              <a:t>orzeczono karę pozbawienia wolności w wymiarze nieprzekraczającym 1 roku</a:t>
            </a:r>
          </a:p>
          <a:p>
            <a:pPr lvl="0" algn="just"/>
            <a:r>
              <a:rPr lang="pl-PL" sz="3200" dirty="0">
                <a:latin typeface="+mj-lt"/>
              </a:rPr>
              <a:t>nie zachodzą przesłanki z art. 64 § 2 k.k. (recydyw wielokrotna)</a:t>
            </a:r>
          </a:p>
          <a:p>
            <a:pPr lvl="0" algn="just"/>
            <a:r>
              <a:rPr lang="pl-PL" sz="3200" dirty="0">
                <a:latin typeface="+mj-lt"/>
              </a:rPr>
              <a:t>jest to wystarczające dla osiągnięcia celów kary</a:t>
            </a:r>
          </a:p>
          <a:p>
            <a:pPr lvl="0" algn="just"/>
            <a:r>
              <a:rPr lang="pl-PL" sz="3200" dirty="0">
                <a:latin typeface="+mj-lt"/>
              </a:rPr>
              <a:t>skazany posiada miejsce stałego pobytu</a:t>
            </a:r>
          </a:p>
          <a:p>
            <a:pPr lvl="0" algn="just"/>
            <a:r>
              <a:rPr lang="pl-PL" sz="3200" dirty="0">
                <a:latin typeface="+mj-lt"/>
              </a:rPr>
              <a:t>osoby pełnoletnie zamieszkujące ze skazanym wyraziły pisemną zgodę obejmująca również przeprowadzanie czynności kontrolnych</a:t>
            </a:r>
          </a:p>
          <a:p>
            <a:pPr algn="just"/>
            <a:endParaRPr lang="pl-PL" sz="3200" dirty="0">
              <a:latin typeface="+mj-lt"/>
            </a:endParaRPr>
          </a:p>
          <a:p>
            <a:pPr marL="109728" indent="0" algn="just">
              <a:buNone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Skazany, który jeszcze nie rozpoczął odbywania kary:</a:t>
            </a:r>
          </a:p>
          <a:p>
            <a:pPr algn="just"/>
            <a:r>
              <a:rPr lang="pl-PL" sz="3200" dirty="0">
                <a:latin typeface="+mj-lt"/>
              </a:rPr>
              <a:t>jeżeli względy bezpieczeństwa i poziom demoralizacji, a także inne szczególne okoliczności nie przemawiają za potrzebą osadzenia go w ZK</a:t>
            </a:r>
          </a:p>
          <a:p>
            <a:pPr marL="109728" indent="0" algn="just">
              <a:buNone/>
            </a:pPr>
            <a:r>
              <a:rPr lang="pl-PL" sz="3200" dirty="0">
                <a:latin typeface="+mj-lt"/>
              </a:rPr>
              <a:t> </a:t>
            </a:r>
            <a:endParaRPr lang="pl-PL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109728" indent="0" algn="just">
              <a:buNone/>
            </a:pPr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Skazany, który rozpoczął odbywania kary w ZK:</a:t>
            </a:r>
          </a:p>
          <a:p>
            <a:pPr algn="just"/>
            <a:r>
              <a:rPr lang="pl-PL" sz="3200" dirty="0">
                <a:latin typeface="+mj-lt"/>
              </a:rPr>
              <a:t>jeżeli przemawia za tym dotychczasowa postawa i zachowanie skazanego.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077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DOZÓR ELEKTRONICZNY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EAA13549-096C-493A-BDDD-D2193988C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sz="2400" b="1" dirty="0">
                <a:latin typeface="+mj-lt"/>
              </a:rPr>
              <a:t>Wyrok S.A. w Szczecinie z 10.05.2017 r. sygn. </a:t>
            </a:r>
            <a:r>
              <a:rPr lang="pl-PL" sz="2400" b="1" dirty="0" err="1">
                <a:latin typeface="+mj-lt"/>
              </a:rPr>
              <a:t>AKzw</a:t>
            </a:r>
            <a:r>
              <a:rPr lang="pl-PL" sz="2400" b="1" dirty="0">
                <a:latin typeface="+mj-lt"/>
              </a:rPr>
              <a:t> 544/17</a:t>
            </a:r>
          </a:p>
          <a:p>
            <a:pPr algn="just"/>
            <a:endParaRPr lang="pl-PL" sz="24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Przesłanki udzielenie skazanemu zezwolenia na odbywanie kary pozbawienia wolności w systemie dozoru elektronicznego mają charakter ocenny, jednakże sąd nie może skupiać się tylko na okolicznościach dotyczących czynu i czynić je decydującymi, bowiem w tym postępowaniu </a:t>
            </a:r>
            <a:r>
              <a:rPr lang="pl-PL" sz="2200" u="sng" dirty="0">
                <a:latin typeface="+mj-lt"/>
              </a:rPr>
              <a:t>sąd penitencjarny ma ustalić czy cechy sprawcy, a więc jego postawa, właściwości i warunki osobiste, w różnych ich aspektach, pozwolą w sposób niezakłócony osiągnąć cele szczególno-prewencyjne kary odbywanej w tym systemie. </a:t>
            </a: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Kodeks karny wykonawczy przewiduje znacznie węższy zakres celów wykonywania kary pozbawienia wolności niż dyrektyw wymiaru kary określonych w art. 53 § 1 k.k., a więc celów którym ma służyć wymiar kary. W postępowaniu wykonawczym „znika” stopień winy, stopień społecznej szkodliwości czynu, a także społeczne oddziaływanie kary. </a:t>
            </a:r>
          </a:p>
          <a:p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8D5076E4-64EB-4164-8418-2A783927E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19EFD629-F4C5-4D70-8E8D-DD26AF9C2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B2164BBC-CC08-43DE-9325-DE3721902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DOZÓR ELEKTRONICZNY</a:t>
            </a:r>
          </a:p>
        </p:txBody>
      </p:sp>
    </p:spTree>
    <p:extLst>
      <p:ext uri="{BB962C8B-B14F-4D97-AF65-F5344CB8AC3E}">
        <p14:creationId xmlns:p14="http://schemas.microsoft.com/office/powerpoint/2010/main" xmlns="" val="336251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pl-PL" sz="2900" b="1" dirty="0">
                <a:latin typeface="+mj-lt"/>
              </a:rPr>
              <a:t>Postanowienie S.A. w Katowicach z 28.12.2016 r. II </a:t>
            </a:r>
            <a:r>
              <a:rPr lang="pl-PL" sz="2900" b="1" dirty="0" err="1">
                <a:latin typeface="+mj-lt"/>
              </a:rPr>
              <a:t>AKz</a:t>
            </a:r>
            <a:r>
              <a:rPr lang="pl-PL" sz="2900" b="1" dirty="0">
                <a:latin typeface="+mj-lt"/>
              </a:rPr>
              <a:t> 1989/16</a:t>
            </a:r>
          </a:p>
          <a:p>
            <a:pPr algn="just"/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Zgodę na odbywanie kary w systemie dozoru elektronicznego można wyrazić jedynie temu skazanemu,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wobec którego orzeczono karę lub kary pozbawienia wolności kolejno odbywane w wymiarze nieprzekraczającym jednego roku</a:t>
            </a:r>
            <a:r>
              <a:rPr lang="pl-PL" dirty="0">
                <a:latin typeface="+mj-lt"/>
              </a:rPr>
              <a:t>, bez względu na to, w jakim wymiarze kara ta lub suma kar pozostała jeszcze do wykonania w momencie rozpoznania wniosku skazanego. </a:t>
            </a:r>
          </a:p>
          <a:p>
            <a:pPr algn="just"/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Decyzja sądu o skróceniu wykonywania orzeczonej kary na podstawie art. 75 § 3 a k.k. w niczym nie narusza „struktury” kary pozbawienia wolności, w szczególności nie zmienia (obniża) jej wymiaru (wysokości) gdyż skrócenie orzeczonej kary (pozbawienia wolności) na podstawie art. 75 § 3 a k.k. wywołuje taki sam skutek prawny jak zaliczenie na poczet orzeczonej kary np. okresu rzeczywistego pozbawienia wolności w tej albo innej sprawie, a ów skutek polega na tym, że wykonywania tak „skróconej” kary pozbawienia wolności kara ta w zakresie, w jakim doszło do jej „skrócenia” jest traktowana tak, jakby została już odbyta.   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077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DOZÓR ELEKRONICZNY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400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endParaRPr lang="pl-PL" sz="2200" b="1" dirty="0">
              <a:latin typeface="+mj-lt"/>
            </a:endParaRPr>
          </a:p>
          <a:p>
            <a:pPr marL="109728" indent="0" algn="ctr">
              <a:buNone/>
            </a:pPr>
            <a:r>
              <a:rPr lang="pl-PL" sz="2000" b="1" dirty="0">
                <a:latin typeface="+mj-lt"/>
              </a:rPr>
              <a:t>Wyrok S.A. w Szczecinie z 6.10.2017 r. sygn. II </a:t>
            </a:r>
            <a:r>
              <a:rPr lang="pl-PL" sz="2000" b="1" dirty="0" err="1">
                <a:latin typeface="+mj-lt"/>
              </a:rPr>
              <a:t>AKzw</a:t>
            </a:r>
            <a:r>
              <a:rPr lang="pl-PL" sz="2000" b="1" dirty="0">
                <a:latin typeface="+mj-lt"/>
              </a:rPr>
              <a:t> 1165/17</a:t>
            </a:r>
          </a:p>
          <a:p>
            <a:pPr marL="109728" indent="0">
              <a:buNone/>
            </a:pPr>
            <a:r>
              <a:rPr lang="pl-PL" sz="2400" dirty="0">
                <a:latin typeface="+mj-lt"/>
              </a:rPr>
              <a:t> </a:t>
            </a:r>
            <a:endParaRPr lang="pl-PL" sz="20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Warunkiem decydującym o możliwości udzielenia zezwolenia, o jakim mowa w art. 43 la § 1 k.k.w., </a:t>
            </a:r>
            <a:r>
              <a:rPr lang="pl-PL" sz="2000" b="1" u="sng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jest suma kar orzeczonych</a:t>
            </a:r>
            <a:r>
              <a:rPr lang="pl-PL" sz="2000" u="sng" dirty="0">
                <a:latin typeface="+mj-lt"/>
              </a:rPr>
              <a:t>,</a:t>
            </a:r>
            <a:r>
              <a:rPr lang="pl-PL" sz="2000" dirty="0">
                <a:latin typeface="+mj-lt"/>
              </a:rPr>
              <a:t> a nie wymiar (suma) kar pozostających do odbycia w czasie przeczekania w przedmiocie udzielenia tego zezwolenia. Odroczenie wykonania kary nie znosi (nie eliminuje) wykonalności kary i nie zmienia wzajemnej relacji pomiędzy karami podlegającymi odbyciu kolejno po sobie. </a:t>
            </a:r>
          </a:p>
          <a:p>
            <a:endParaRPr lang="pl-PL" sz="20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Postanowienie S.A. w Krakowie z 20.12.2013 r. II AKz2 1355/13 - postanowienie o odroczeniu wykonania kary jedynie przesuwa w czasie moment faktycznego jej odbycia, nie oznacza natomiast, że kara traci charakter wykonywanej. 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DOZÓR ELEKRONICZNY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xmlns="" id="{1F0CACD9-04C1-4F1E-8769-95BF85363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0676"/>
            <a:ext cx="8229600" cy="492661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sz="2200" b="1" dirty="0">
                <a:latin typeface="+mj-lt"/>
              </a:rPr>
              <a:t>Postanowienie SA w Katowicach z 21.03.17 r. s. II </a:t>
            </a:r>
            <a:r>
              <a:rPr lang="pl-PL" sz="2200" b="1" dirty="0" err="1">
                <a:latin typeface="+mj-lt"/>
              </a:rPr>
              <a:t>AKzw</a:t>
            </a:r>
            <a:r>
              <a:rPr lang="pl-PL" sz="2200" b="1" dirty="0">
                <a:latin typeface="+mj-lt"/>
              </a:rPr>
              <a:t> 246/17</a:t>
            </a:r>
          </a:p>
          <a:p>
            <a:endParaRPr lang="pl-PL" sz="2200" dirty="0">
              <a:latin typeface="+mj-lt"/>
            </a:endParaRP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W chwili orzekania o dopuszczalności tzw. dozoru elektronicznego konieczne jest m.in. ustalenie, które z kar pozbawienia wolności podlegają wykonaniu w jakim zakresie, </a:t>
            </a:r>
            <a:r>
              <a:rPr lang="pl-PL" sz="2200" u="sng" dirty="0">
                <a:latin typeface="+mj-lt"/>
              </a:rPr>
              <a:t>albowiem to suma kar podlegających wykonaniu, a nie suma kar orzeczonych powinna być rozstrzygającą. </a:t>
            </a: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Stanowisko to tym bardziej jest przekonujące w świetle ratio legis art. 75 § 3 a k.k., którego podstawą jest wyważenie dolegliwości kary, jaką winien ostatecznie odczuć skazany, w przypadku zarządzenia do wykonania kary warunkowo zawieszonej w kontekście całego przebiegu okresu próby. Skoro zatem skazanemu skrócono wymiar kary zarządzonej do wykonania do 1 roku pozbawienia wolności, winien on móc skorzystać z wszystkich dobrodziejstw jakie się z tym wiążą, w tym i możliwości ubiegania się o odbywanie ww. kary w warunkach SDE. </a:t>
            </a:r>
          </a:p>
          <a:p>
            <a:endParaRPr lang="pl-PL" dirty="0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FF4CC62A-CD1E-418C-BCB9-79EF3726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2EB8F9A9-D793-4C1B-A7F8-60D8AC5A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xmlns="" id="{8474A469-DF57-4752-B158-5FFA1CA4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37"/>
          </a:xfrm>
        </p:spPr>
        <p:txBody>
          <a:bodyPr>
            <a:normAutofit/>
          </a:bodyPr>
          <a:lstStyle/>
          <a:p>
            <a:pPr algn="ctr"/>
            <a:r>
              <a:rPr lang="pl-PL" sz="2000" dirty="0"/>
              <a:t>DOZÓR ELEKTRONICZNY</a:t>
            </a:r>
          </a:p>
        </p:txBody>
      </p:sp>
    </p:spTree>
    <p:extLst>
      <p:ext uri="{BB962C8B-B14F-4D97-AF65-F5344CB8AC3E}">
        <p14:creationId xmlns:p14="http://schemas.microsoft.com/office/powerpoint/2010/main" xmlns="" val="759799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Dziękuję za uwagę !!!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l-PL" sz="4000" b="1" dirty="0">
                <a:latin typeface="+mj-lt"/>
              </a:rPr>
              <a:t>Rodzaje zakładów karnych (art. 69 k.k.w.):</a:t>
            </a:r>
          </a:p>
          <a:p>
            <a:pPr lvl="0"/>
            <a:r>
              <a:rPr lang="pl-PL" sz="4000" dirty="0">
                <a:latin typeface="+mj-lt"/>
              </a:rPr>
              <a:t>dla młodocianych</a:t>
            </a:r>
          </a:p>
          <a:p>
            <a:pPr lvl="0"/>
            <a:r>
              <a:rPr lang="pl-PL" sz="4000" dirty="0">
                <a:latin typeface="+mj-lt"/>
              </a:rPr>
              <a:t>dla odbywających karę po raz pierwszy </a:t>
            </a:r>
          </a:p>
          <a:p>
            <a:pPr lvl="0"/>
            <a:r>
              <a:rPr lang="pl-PL" sz="4000" dirty="0">
                <a:latin typeface="+mj-lt"/>
              </a:rPr>
              <a:t>dla recydywistów penitencjarnych</a:t>
            </a:r>
          </a:p>
          <a:p>
            <a:pPr lvl="0"/>
            <a:r>
              <a:rPr lang="pl-PL" sz="4000" dirty="0">
                <a:latin typeface="+mj-lt"/>
              </a:rPr>
              <a:t>dla odbywających karę aresztu wojskowego </a:t>
            </a:r>
          </a:p>
          <a:p>
            <a:pPr marL="109728" indent="0">
              <a:buNone/>
            </a:pPr>
            <a:endParaRPr lang="pl-PL" sz="3800" b="1" dirty="0">
              <a:latin typeface="+mj-lt"/>
            </a:endParaRPr>
          </a:p>
          <a:p>
            <a:pPr marL="109728" indent="0" algn="just">
              <a:buNone/>
            </a:pPr>
            <a:r>
              <a:rPr lang="pl-PL" sz="4000" b="1" dirty="0">
                <a:latin typeface="+mj-lt"/>
              </a:rPr>
              <a:t>Systemy wykonywania kary pozbawienia wolności:</a:t>
            </a:r>
          </a:p>
          <a:p>
            <a:pPr lvl="0" algn="just"/>
            <a:r>
              <a:rPr lang="pl-PL" sz="4000" b="1" u="sng" dirty="0">
                <a:latin typeface="+mj-lt"/>
              </a:rPr>
              <a:t>programowego oddziaływania</a:t>
            </a:r>
          </a:p>
          <a:p>
            <a:pPr marL="109728" indent="0" algn="just">
              <a:buNone/>
            </a:pPr>
            <a:r>
              <a:rPr lang="pl-PL" sz="4000" dirty="0">
                <a:latin typeface="+mj-lt"/>
              </a:rPr>
              <a:t>- młodociani</a:t>
            </a:r>
          </a:p>
          <a:p>
            <a:pPr marL="109728" indent="0" algn="just">
              <a:buNone/>
            </a:pPr>
            <a:r>
              <a:rPr lang="pl-PL" sz="4000" dirty="0">
                <a:latin typeface="+mj-lt"/>
              </a:rPr>
              <a:t>- dorośli skazani, którzy wyrażą zgodę na współudział w opracowaniu i wykonaniu projektu programu oddziaływania</a:t>
            </a:r>
          </a:p>
          <a:p>
            <a:pPr lvl="0" algn="just"/>
            <a:r>
              <a:rPr lang="pl-PL" sz="4000" b="1" u="sng" dirty="0">
                <a:latin typeface="+mj-lt"/>
              </a:rPr>
              <a:t>terapeutyczny</a:t>
            </a:r>
          </a:p>
          <a:p>
            <a:pPr marL="109728" indent="0" algn="just">
              <a:buNone/>
            </a:pPr>
            <a:r>
              <a:rPr lang="pl-PL" sz="4000" dirty="0">
                <a:latin typeface="+mj-lt"/>
              </a:rPr>
              <a:t>- skazani z niepsychotycznymi zaburzeniami psychicznymi, w tym skazani za przestępstwa określone w art. 197-203 k.k. popełnione w związku z zaburzeniami preferencji seksualnych, </a:t>
            </a:r>
          </a:p>
          <a:p>
            <a:pPr marL="109728" indent="0" algn="just">
              <a:buNone/>
            </a:pPr>
            <a:r>
              <a:rPr lang="pl-PL" sz="4000" dirty="0">
                <a:latin typeface="+mj-lt"/>
              </a:rPr>
              <a:t>- skazani upośledzeni umysłowo, </a:t>
            </a:r>
          </a:p>
          <a:p>
            <a:pPr marL="109728" indent="0" algn="just">
              <a:buNone/>
            </a:pPr>
            <a:r>
              <a:rPr lang="pl-PL" sz="4000" dirty="0">
                <a:latin typeface="+mj-lt"/>
              </a:rPr>
              <a:t>- skazani uzależnieni od alkoholu lub środków odurzających lub psychotropowych</a:t>
            </a:r>
          </a:p>
          <a:p>
            <a:pPr marL="109728" indent="0" algn="just">
              <a:buNone/>
            </a:pPr>
            <a:r>
              <a:rPr lang="pl-PL" sz="4000" dirty="0">
                <a:latin typeface="+mj-lt"/>
              </a:rPr>
              <a:t>- skazani niepełnosprawni fizycznie lub wymagający oddziaływania specjalistycznego, zwłaszcza opieki psychologicznej, lekarskiej lub rehabilitacyjnej</a:t>
            </a:r>
          </a:p>
          <a:p>
            <a:pPr lvl="0"/>
            <a:r>
              <a:rPr lang="pl-PL" sz="4000" b="1" u="sng" dirty="0">
                <a:latin typeface="+mj-lt"/>
              </a:rPr>
              <a:t>Zwykły </a:t>
            </a:r>
            <a:r>
              <a:rPr lang="pl-PL" sz="4000" dirty="0">
                <a:latin typeface="+mj-lt"/>
              </a:rPr>
              <a:t>– art. 98 k.k.w. </a:t>
            </a:r>
            <a:endParaRPr lang="pl-PL" sz="4000" b="1" u="sng" dirty="0">
              <a:latin typeface="+mj-lt"/>
            </a:endParaRPr>
          </a:p>
          <a:p>
            <a:endParaRPr lang="pl-PL" dirty="0"/>
          </a:p>
          <a:p>
            <a:pPr marL="109728" indent="0">
              <a:buNone/>
            </a:pPr>
            <a:endParaRPr lang="pl-PL" sz="16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KARA POZBAWIENIA WOLNOŚCI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112568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b="1" u="sng" dirty="0">
                <a:latin typeface="+mj-lt"/>
              </a:rPr>
              <a:t>Obligatoryjne odroczenie kary pozbawienia wolności – art. 150 k.k.w.</a:t>
            </a:r>
            <a:endParaRPr lang="pl-PL" u="sng" dirty="0">
              <a:latin typeface="+mj-lt"/>
            </a:endParaRPr>
          </a:p>
          <a:p>
            <a:pPr marL="109728" indent="0" algn="just">
              <a:buNone/>
            </a:pPr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Przesłanki:</a:t>
            </a:r>
          </a:p>
          <a:p>
            <a:pPr lvl="0" algn="just"/>
            <a:r>
              <a:rPr lang="pl-PL" dirty="0">
                <a:latin typeface="+mj-lt"/>
              </a:rPr>
              <a:t>ciężka choroba psychiczna albo inna ciężka choroba</a:t>
            </a:r>
          </a:p>
          <a:p>
            <a:pPr lvl="0" algn="just"/>
            <a:r>
              <a:rPr lang="pl-PL" dirty="0">
                <a:latin typeface="+mj-lt"/>
              </a:rPr>
              <a:t>zagrażająca życiu skazanego</a:t>
            </a:r>
          </a:p>
          <a:p>
            <a:pPr lvl="0" algn="just"/>
            <a:r>
              <a:rPr lang="pl-PL" dirty="0">
                <a:latin typeface="+mj-lt"/>
              </a:rPr>
              <a:t>mogąca spowodować dla jego zdrowia poważne niebezpieczeństwo</a:t>
            </a:r>
          </a:p>
          <a:p>
            <a:pPr marL="109728" lvl="0" indent="0" algn="just">
              <a:buNone/>
            </a:pPr>
            <a:endParaRPr lang="pl-PL" dirty="0">
              <a:latin typeface="+mj-lt"/>
            </a:endParaRPr>
          </a:p>
          <a:p>
            <a:pPr marL="109728" lvl="0" indent="0" algn="just">
              <a:buNone/>
            </a:pPr>
            <a:r>
              <a:rPr lang="pl-PL" dirty="0">
                <a:latin typeface="+mj-lt"/>
              </a:rPr>
              <a:t>Opinia biegłych: z wniosków końcowych opinii powinny wynikać dwie okoliczności:</a:t>
            </a: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- skazany cierpi na ciężką chorobę</a:t>
            </a:r>
          </a:p>
          <a:p>
            <a:pPr marL="109728" indent="0" algn="just">
              <a:buNone/>
            </a:pPr>
            <a:r>
              <a:rPr lang="pl-PL" dirty="0">
                <a:latin typeface="+mj-lt"/>
              </a:rPr>
              <a:t>- umieszczenie skazanego w zakładzie karnym może zagrażać jego życiu lub spowodować dla jego zdrowia poważne niebezpieczeństwo </a:t>
            </a:r>
          </a:p>
          <a:p>
            <a:pPr algn="just"/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Czas trwania odroczenia:</a:t>
            </a:r>
          </a:p>
          <a:p>
            <a:pPr algn="just"/>
            <a:r>
              <a:rPr lang="pl-PL" dirty="0">
                <a:latin typeface="+mj-lt"/>
              </a:rPr>
              <a:t>przepis – do czasu ustania przeszkody</a:t>
            </a:r>
          </a:p>
          <a:p>
            <a:pPr algn="just"/>
            <a:r>
              <a:rPr lang="pl-PL" dirty="0">
                <a:latin typeface="+mj-lt"/>
              </a:rPr>
              <a:t>pogląd, iż sąd powinien określić termin czasu trwania odroczenia </a:t>
            </a:r>
          </a:p>
          <a:p>
            <a:pPr algn="just">
              <a:buNone/>
            </a:pPr>
            <a:endParaRPr lang="pl-PL" sz="19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3461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ODROCZENIE WYKONANIA KARY POZBAWIENIA WOLNOŚCI</a:t>
            </a:r>
            <a:r>
              <a:rPr lang="pl-PL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pl-PL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pl-PL" sz="21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00600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sz="2200" b="1" dirty="0">
                <a:latin typeface="+mj-lt"/>
              </a:rPr>
              <a:t>Fakultatywne odroczenie wykonania kary pozbawienia wolności art. 151 k.k.w. </a:t>
            </a:r>
          </a:p>
          <a:p>
            <a:pPr marL="109728" indent="0">
              <a:buNone/>
            </a:pPr>
            <a:r>
              <a:rPr lang="pl-PL" sz="2200" dirty="0">
                <a:latin typeface="+mj-lt"/>
              </a:rPr>
              <a:t>Przesłanki:</a:t>
            </a:r>
          </a:p>
          <a:p>
            <a:pPr lvl="0"/>
            <a:r>
              <a:rPr lang="pl-PL" sz="2200" dirty="0">
                <a:latin typeface="+mj-lt"/>
              </a:rPr>
              <a:t>ciężkie skutki dla skazanego</a:t>
            </a:r>
          </a:p>
          <a:p>
            <a:pPr lvl="0"/>
            <a:r>
              <a:rPr lang="pl-PL" sz="2200" dirty="0">
                <a:latin typeface="+mj-lt"/>
              </a:rPr>
              <a:t>ciężkie skutki dla rodziny skazanego </a:t>
            </a:r>
          </a:p>
          <a:p>
            <a:pPr marL="109728" indent="0">
              <a:buNone/>
            </a:pPr>
            <a:endParaRPr lang="pl-PL" sz="2200" dirty="0">
              <a:latin typeface="+mj-lt"/>
            </a:endParaRPr>
          </a:p>
          <a:p>
            <a:pPr marL="109728" indent="0">
              <a:buNone/>
            </a:pPr>
            <a:r>
              <a:rPr lang="pl-PL" sz="2200" dirty="0">
                <a:latin typeface="+mj-lt"/>
              </a:rPr>
              <a:t>Zbyt ciężkie skutki – klauzula generalna. </a:t>
            </a: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Okoliczności nie uzasadniające odroczenia wykonania kary pozbawienia wolności:</a:t>
            </a:r>
          </a:p>
          <a:p>
            <a:r>
              <a:rPr lang="pl-PL" sz="2200" dirty="0">
                <a:latin typeface="+mj-lt"/>
              </a:rPr>
              <a:t>niemożność spłaty zobowiązań kredytowych</a:t>
            </a:r>
          </a:p>
          <a:p>
            <a:r>
              <a:rPr lang="pl-PL" sz="2200" dirty="0">
                <a:latin typeface="+mj-lt"/>
              </a:rPr>
              <a:t>skutki stosowania autoagresji</a:t>
            </a:r>
          </a:p>
          <a:p>
            <a:pPr algn="just"/>
            <a:r>
              <a:rPr lang="pl-PL" sz="2200" dirty="0">
                <a:latin typeface="+mj-lt"/>
              </a:rPr>
              <a:t>choroba najbliższych w sytuacji, w której zająć się nimi może inny członek rodziny</a:t>
            </a:r>
          </a:p>
          <a:p>
            <a:pPr marL="109728" indent="0">
              <a:buNone/>
            </a:pPr>
            <a:r>
              <a:rPr lang="pl-PL" sz="2200" dirty="0">
                <a:latin typeface="+mj-lt"/>
              </a:rPr>
              <a:t>Wyjątek od reguły – odroczenie fakultatywne:</a:t>
            </a:r>
          </a:p>
          <a:p>
            <a:r>
              <a:rPr lang="pl-PL" sz="2200" dirty="0">
                <a:latin typeface="+mj-lt"/>
              </a:rPr>
              <a:t>kobieta w ciąży</a:t>
            </a:r>
          </a:p>
          <a:p>
            <a:r>
              <a:rPr lang="pl-PL" sz="2200" dirty="0">
                <a:latin typeface="+mj-lt"/>
              </a:rPr>
              <a:t>kobieta w ciągu 3 lat od urodzenia dziecka </a:t>
            </a:r>
          </a:p>
          <a:p>
            <a:pPr algn="just">
              <a:buNone/>
            </a:pPr>
            <a:endParaRPr lang="pl-PL" sz="2500" dirty="0">
              <a:latin typeface="+mj-lt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pl-PL" sz="1800" dirty="0"/>
              <a:t>ODROCZENIE WYKONANIA KARY POZBAWIENIA WOLNOŚCI</a:t>
            </a:r>
            <a:r>
              <a:rPr lang="pl-PL" sz="2600" dirty="0"/>
              <a:t/>
            </a:r>
            <a:br>
              <a:rPr lang="pl-PL" sz="2600" dirty="0"/>
            </a:br>
            <a:endParaRPr lang="pl-PL" sz="26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24536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b="1" dirty="0">
                <a:latin typeface="+mj-lt"/>
              </a:rPr>
              <a:t>Art. 151 § 2 k.k.w. fakultatywne odroczenie wykonania kary – jeżeli liczba osadzonych w ZK lub AŚ przekracza w skali kraju ogólną pojemność zakładów:</a:t>
            </a:r>
            <a:endParaRPr lang="pl-PL" dirty="0">
              <a:latin typeface="+mj-lt"/>
            </a:endParaRPr>
          </a:p>
          <a:p>
            <a:pPr algn="just"/>
            <a:r>
              <a:rPr lang="pl-PL" dirty="0">
                <a:latin typeface="+mj-lt"/>
              </a:rPr>
              <a:t>niedopuszczenie do nadmiernego przeludnienia zakładów karnych </a:t>
            </a:r>
          </a:p>
          <a:p>
            <a:pPr algn="just"/>
            <a:r>
              <a:rPr lang="pl-PL" dirty="0">
                <a:latin typeface="+mj-lt"/>
              </a:rPr>
              <a:t>kara pozbawienia wolności orzeczona w wymiarze nieprzekraczającym 1 roku</a:t>
            </a:r>
          </a:p>
          <a:p>
            <a:pPr algn="just"/>
            <a:r>
              <a:rPr lang="pl-PL" dirty="0">
                <a:latin typeface="+mj-lt"/>
              </a:rPr>
              <a:t>art. 110 k.k.w. dopuszcza w wyjątkowych wypadkach osadzenie skazanego w celi mieszkalnej, której powierzchnia mieszkalna przypadająca na skazanego wynosi poniżej 3 m2, ale nie mniej niż 2 m2. </a:t>
            </a:r>
          </a:p>
          <a:p>
            <a:pPr algn="just"/>
            <a:endParaRPr lang="pl-PL" dirty="0">
              <a:latin typeface="+mj-lt"/>
            </a:endParaRPr>
          </a:p>
          <a:p>
            <a:pPr marL="109728" indent="0" algn="just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Nie dotyczy to skazanych:</a:t>
            </a:r>
          </a:p>
          <a:p>
            <a:pPr lvl="0" algn="just"/>
            <a:r>
              <a:rPr lang="pl-PL" dirty="0">
                <a:latin typeface="+mj-lt"/>
              </a:rPr>
              <a:t>za przestępstwa z użyciem przemocy lub groźby jej użycia</a:t>
            </a:r>
          </a:p>
          <a:p>
            <a:pPr lvl="0" algn="just"/>
            <a:r>
              <a:rPr lang="pl-PL" dirty="0">
                <a:latin typeface="+mj-lt"/>
              </a:rPr>
              <a:t>określonych w art. 64 § 1 lub 2 k.k. i z art. 65 k.k.</a:t>
            </a:r>
          </a:p>
          <a:p>
            <a:pPr lvl="0" algn="just"/>
            <a:r>
              <a:rPr lang="pl-PL" dirty="0">
                <a:latin typeface="+mj-lt"/>
              </a:rPr>
              <a:t>skazanych za przestępstwa określone w art. 197-203 k.k. popełnione w związku z zaburzeniami preferencji seksualnych</a:t>
            </a:r>
          </a:p>
          <a:p>
            <a:pPr lvl="0" algn="just"/>
            <a:r>
              <a:rPr lang="pl-PL" dirty="0">
                <a:latin typeface="+mj-lt"/>
              </a:rPr>
              <a:t>skazanych za przestępstwo, za które orzeczono karę pozbawienia wolności w wymiarze przekraczającym 2 lata</a:t>
            </a:r>
          </a:p>
          <a:p>
            <a:pPr algn="just">
              <a:buNone/>
            </a:pPr>
            <a:endParaRPr lang="pl-PL" sz="1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 </a:t>
            </a:r>
            <a:r>
              <a:rPr lang="pl-PL" sz="1800" dirty="0"/>
              <a:t>ODROCZENIE WYKONANIA KARY POZBAWIENIA WOLNOŚCI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Art. 151 § 3 k.k.w. </a:t>
            </a:r>
          </a:p>
          <a:p>
            <a:pPr algn="just"/>
            <a:r>
              <a:rPr lang="pl-PL" sz="2000" dirty="0">
                <a:latin typeface="+mj-lt"/>
              </a:rPr>
              <a:t>odroczenie może być udzielone kilkakrotnie, łączny okres odroczenia nie może przekroczyć 1 roku</a:t>
            </a:r>
          </a:p>
          <a:p>
            <a:pPr algn="just"/>
            <a:r>
              <a:rPr lang="pl-PL" sz="2000" dirty="0">
                <a:latin typeface="+mj-lt"/>
              </a:rPr>
              <a:t>okres odroczenia biegnie od daty wydania pierwszego postanowienia w tym przedmiocie. </a:t>
            </a:r>
          </a:p>
          <a:p>
            <a:pPr marL="109728" indent="0" algn="just">
              <a:buNone/>
            </a:pPr>
            <a:endParaRPr lang="pl-PL" sz="2000" dirty="0">
              <a:latin typeface="+mj-lt"/>
            </a:endParaRPr>
          </a:p>
          <a:p>
            <a:pPr marL="109728" indent="0" algn="ctr">
              <a:buNone/>
            </a:pPr>
            <a:r>
              <a:rPr lang="pl-PL" sz="2000" b="1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Uchwała SN z 25.02.2009 r. I KZP 32/08</a:t>
            </a:r>
          </a:p>
          <a:p>
            <a:pPr marL="109728" indent="0" algn="just">
              <a:buNone/>
            </a:pPr>
            <a:r>
              <a:rPr lang="pl-PL" sz="2000" dirty="0">
                <a:latin typeface="+mj-lt"/>
              </a:rPr>
              <a:t>Do łącznego okresu odroczenia kary pozbawienia wolności, określonego w treści art. 151 § 3 k.k.w. stwarzającego możliwość ubiegania się o warunkowe zawieszenie wykonania kary na podstawie art. 152 k.k.w. okres pomiędzy datą zakończenia wcześniej udzielonego odroczenia a datą kolejnego postanowienia o odroczeniu, wlicza się tylko wówczas, gdy wniosek o kolejne odroczenie został złożony przed zakończeniem wcześniej udzielonego okresu odroczenia.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 </a:t>
            </a:r>
            <a:r>
              <a:rPr lang="pl-PL" sz="1800" dirty="0"/>
              <a:t>ODROCZENIE WYKONANIA KARY POZBAWIENIA WOLNOŚCI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143000"/>
            <a:ext cx="8229600" cy="509431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pl-PL" sz="2400" dirty="0">
                <a:latin typeface="+mj-lt"/>
              </a:rPr>
              <a:t>Przesłanki zawieszenia kary pozbawienia wolności na etapie postępowania wykonawczego art. 152 k.k.w.</a:t>
            </a:r>
          </a:p>
          <a:p>
            <a:pPr algn="just"/>
            <a:r>
              <a:rPr lang="pl-PL" sz="2400" dirty="0">
                <a:latin typeface="+mj-lt"/>
              </a:rPr>
              <a:t>kara pozbawienia wolności w wymiarze do 1 roku </a:t>
            </a:r>
          </a:p>
          <a:p>
            <a:pPr algn="just"/>
            <a:r>
              <a:rPr lang="pl-PL" sz="2400" dirty="0">
                <a:latin typeface="+mj-lt"/>
              </a:rPr>
              <a:t>odroczenie wykonania kary trwało nieprzerwanie przez okres 1 roku</a:t>
            </a:r>
          </a:p>
          <a:p>
            <a:pPr algn="just"/>
            <a:endParaRPr lang="pl-PL" sz="2400" dirty="0">
              <a:latin typeface="+mj-lt"/>
            </a:endParaRPr>
          </a:p>
          <a:p>
            <a:pPr marL="109728" indent="0" algn="ctr">
              <a:buNone/>
            </a:pPr>
            <a:r>
              <a:rPr lang="pl-PL" sz="2400" b="1" dirty="0">
                <a:latin typeface="+mj-lt"/>
              </a:rPr>
              <a:t>Uchwała SN z 15.04.1999 r. I KZP 6/99</a:t>
            </a:r>
          </a:p>
          <a:p>
            <a:pPr marL="109728" indent="0" algn="just">
              <a:buNone/>
            </a:pPr>
            <a:r>
              <a:rPr lang="pl-PL" sz="2400" dirty="0">
                <a:latin typeface="+mj-lt"/>
              </a:rPr>
              <a:t>Przewidziana w art. 152 § 1 k.k.w. możliwość warunkowego zawieszenia wykonania kary pozbawienia wolności nieprzekraczającej 2 lat (obecnie jednego roku) istnieje także wówczas, gdy co najmniej roczny okres odroczenia wykonania kary pozbawienia wolności dotyczył takiej kary, której wykonania w wyroku sąd warunkowo zawiesił, a następnie zarządził jej wykonanie i to w sytuacji, kiedy zarządzenie wykonania kary było obligatoryjne.</a:t>
            </a:r>
          </a:p>
          <a:p>
            <a:endParaRPr lang="pl-PL" dirty="0"/>
          </a:p>
          <a:p>
            <a:pPr algn="just">
              <a:buNone/>
            </a:pP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ZAWIESZENIE WYKONANIA KARY POZBAWIENIA WOLNOŚCI 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Stosując warunkowe zawieszenie wykonania kary sąd stosuje przepisy art. 69-75 k.k. </a:t>
            </a:r>
          </a:p>
          <a:p>
            <a:r>
              <a:rPr lang="pl-PL" sz="2200" dirty="0">
                <a:latin typeface="+mj-lt"/>
              </a:rPr>
              <a:t>obowiązek badania prognozy skazanego</a:t>
            </a:r>
          </a:p>
          <a:p>
            <a:r>
              <a:rPr lang="pl-PL" sz="2200" dirty="0">
                <a:latin typeface="+mj-lt"/>
              </a:rPr>
              <a:t>ustalenie jego uprzedniej karalności (art. 69 § 3 k.k.)</a:t>
            </a:r>
          </a:p>
          <a:p>
            <a:r>
              <a:rPr lang="pl-PL" sz="2200" dirty="0">
                <a:latin typeface="+mj-lt"/>
              </a:rPr>
              <a:t>określenie okresu próby </a:t>
            </a:r>
          </a:p>
          <a:p>
            <a:pPr algn="just"/>
            <a:r>
              <a:rPr lang="pl-PL" sz="2200" dirty="0">
                <a:latin typeface="+mj-lt"/>
              </a:rPr>
              <a:t>możliwość nałożenia na skazanego obowiązków wymienionych w art. 72 k.k.</a:t>
            </a:r>
          </a:p>
          <a:p>
            <a:r>
              <a:rPr lang="pl-PL" sz="2200" dirty="0">
                <a:latin typeface="+mj-lt"/>
              </a:rPr>
              <a:t>możliwość oddania skazanego pod dozór kuratora</a:t>
            </a:r>
          </a:p>
          <a:p>
            <a:endParaRPr lang="pl-PL" sz="2200" b="1" dirty="0">
              <a:latin typeface="+mj-lt"/>
            </a:endParaRPr>
          </a:p>
          <a:p>
            <a:pPr marL="109728" indent="0" algn="ctr">
              <a:buNone/>
            </a:pPr>
            <a:r>
              <a:rPr lang="pl-PL" sz="2200" b="1" dirty="0">
                <a:latin typeface="+mj-lt"/>
              </a:rPr>
              <a:t>Uchwała SN z 21.12.1999 r. I KZP 45/99</a:t>
            </a:r>
          </a:p>
          <a:p>
            <a:pPr marL="109728" indent="0" algn="just">
              <a:buNone/>
            </a:pPr>
            <a:r>
              <a:rPr lang="pl-PL" sz="2200" dirty="0">
                <a:latin typeface="+mj-lt"/>
              </a:rPr>
              <a:t>Rozpoczęcie odbywania kary pozbawienia wolności nie stoi na przeszkodzie złożeniu wniosku o warunkowe zawieszenie jej wykonania na podstawie art. 152 k.k.w. ani jego faktycznemu rozpoznaniu.</a:t>
            </a:r>
          </a:p>
          <a:p>
            <a:pPr algn="just">
              <a:buNone/>
            </a:pPr>
            <a:endParaRPr lang="pl-PL" sz="19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1800" dirty="0"/>
              <a:t> ZAWIESZENIE KARY POZBAWIENIA WOLNOŚCI 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2B144-2220-4D77-8586-0EA89DA0960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1859</TotalTime>
  <Words>2857</Words>
  <Application>Microsoft Office PowerPoint</Application>
  <PresentationFormat>Pokaz na ekranie (4:3)</PresentationFormat>
  <Paragraphs>269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Hol</vt:lpstr>
      <vt:lpstr>KODEKS KARNY WYKONAWCZY  KARA POZBAWIENIA WOLNOŚCI</vt:lpstr>
      <vt:lpstr>KARA POZBAWIENIA WOLNOŚCI </vt:lpstr>
      <vt:lpstr>KARA POZBAWIENIA WOLNOŚCI</vt:lpstr>
      <vt:lpstr>ODROCZENIE WYKONANIA KARY POZBAWIENIA WOLNOŚCI </vt:lpstr>
      <vt:lpstr>ODROCZENIE WYKONANIA KARY POZBAWIENIA WOLNOŚCI </vt:lpstr>
      <vt:lpstr> ODROCZENIE WYKONANIA KARY POZBAWIENIA WOLNOŚCI</vt:lpstr>
      <vt:lpstr> ODROCZENIE WYKONANIA KARY POZBAWIENIA WOLNOŚCI</vt:lpstr>
      <vt:lpstr>ZAWIESZENIE WYKONANIA KARY POZBAWIENIA WOLNOŚCI </vt:lpstr>
      <vt:lpstr> ZAWIESZENIE KARY POZBAWIENIA WOLNOŚCI </vt:lpstr>
      <vt:lpstr>ZAWIESZENIE KARY POZBAWIENIA WOLNOŚCI</vt:lpstr>
      <vt:lpstr>ZAWIESZENIE KARY POZBAWIENIA WOLNOŚCI </vt:lpstr>
      <vt:lpstr> ZAWIESZENIE KARY POZBAWIENIA WOLNOSCI</vt:lpstr>
      <vt:lpstr> PRZERWA W WYKONANIU KARY POZBAWIENIA WOLNOSCI </vt:lpstr>
      <vt:lpstr>PRZERWA W WYKONYWANU KARY POZBAWIENIA WOLNOŚCI </vt:lpstr>
      <vt:lpstr>PRZERWA W WYKONANIU KARY POZBAWIENIA WOLNOŚCI</vt:lpstr>
      <vt:lpstr>PRZERWA W WYKONANIU KARY POZBAWIENIA WOLNOŚCI</vt:lpstr>
      <vt:lpstr>ODWOŁANIE PRZERWY I ODROCZENIA WYKONANIA KARY </vt:lpstr>
      <vt:lpstr>WARUNKOWE PRZEDTERMINOWE ZWOLNIENIE ART. 155 K.K.W.</vt:lpstr>
      <vt:lpstr>WARUNKOWE PRZEDTERMINOWE ZWOLNIENIE ART. 155 K.K.W</vt:lpstr>
      <vt:lpstr>WARUNKOWE PRZEDTERMINOWE ZWOLNIENIE</vt:lpstr>
      <vt:lpstr>ODWOŁANIE WARUNKOWEGO PRZEDTERMINOWEGO ZWOLNIENIA</vt:lpstr>
      <vt:lpstr>DOZÓR ELEKTRONICZNY</vt:lpstr>
      <vt:lpstr>DOZÓR ELEKTRONICZNY</vt:lpstr>
      <vt:lpstr>DOZÓR ELEKRONICZNY</vt:lpstr>
      <vt:lpstr>DOZÓR ELEKRONICZNY</vt:lpstr>
      <vt:lpstr>DOZÓR ELEKTRONICZNY</vt:lpstr>
      <vt:lpstr>Dziękuję za uwagę !!!</vt:lpstr>
    </vt:vector>
  </TitlesOfParts>
  <Company>Valeo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wykonawcze w świetle przepisów kodeksu karnego wykonawczego</dc:title>
  <dc:creator>Krzysztof WARYWODA</dc:creator>
  <cp:lastModifiedBy>agnieszka.przybylek</cp:lastModifiedBy>
  <cp:revision>113</cp:revision>
  <dcterms:created xsi:type="dcterms:W3CDTF">2014-05-26T20:01:59Z</dcterms:created>
  <dcterms:modified xsi:type="dcterms:W3CDTF">2018-03-12T08:01:16Z</dcterms:modified>
</cp:coreProperties>
</file>