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388" r:id="rId3"/>
    <p:sldId id="416" r:id="rId4"/>
    <p:sldId id="417" r:id="rId5"/>
    <p:sldId id="389" r:id="rId6"/>
    <p:sldId id="423" r:id="rId7"/>
    <p:sldId id="432" r:id="rId8"/>
    <p:sldId id="424" r:id="rId9"/>
    <p:sldId id="425" r:id="rId10"/>
    <p:sldId id="435" r:id="rId11"/>
    <p:sldId id="434" r:id="rId12"/>
    <p:sldId id="433" r:id="rId13"/>
    <p:sldId id="426" r:id="rId14"/>
    <p:sldId id="436" r:id="rId15"/>
    <p:sldId id="437" r:id="rId16"/>
    <p:sldId id="438" r:id="rId17"/>
    <p:sldId id="439" r:id="rId18"/>
    <p:sldId id="440" r:id="rId19"/>
    <p:sldId id="451" r:id="rId20"/>
    <p:sldId id="441" r:id="rId21"/>
    <p:sldId id="427" r:id="rId22"/>
    <p:sldId id="442" r:id="rId23"/>
    <p:sldId id="450" r:id="rId24"/>
    <p:sldId id="428" r:id="rId25"/>
    <p:sldId id="443" r:id="rId26"/>
    <p:sldId id="430" r:id="rId27"/>
    <p:sldId id="431" r:id="rId28"/>
    <p:sldId id="445" r:id="rId29"/>
    <p:sldId id="446" r:id="rId30"/>
    <p:sldId id="444" r:id="rId31"/>
    <p:sldId id="447" r:id="rId32"/>
    <p:sldId id="448" r:id="rId33"/>
    <p:sldId id="449" r:id="rId34"/>
    <p:sldId id="342" r:id="rId35"/>
    <p:sldId id="344" r:id="rId36"/>
    <p:sldId id="281" r:id="rId37"/>
  </p:sldIdLst>
  <p:sldSz cx="9144000" cy="6858000" type="screen4x3"/>
  <p:notesSz cx="6797675" cy="987425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84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997" y="0"/>
            <a:ext cx="2946084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09B4A4-1A28-4C67-BF7D-0C74EA7582DC}" type="datetimeFigureOut">
              <a:rPr lang="pl-PL" smtClean="0"/>
              <a:pPr/>
              <a:t>2018-01-08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130" y="4690269"/>
            <a:ext cx="543941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8955"/>
            <a:ext cx="2946084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997" y="9378955"/>
            <a:ext cx="2946084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153CD8-8BB1-4153-98D9-B027CB35C9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1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1DF6F-2899-4123-9BF6-82BE7F1C8ED6}" type="datetime1">
              <a:rPr lang="pl-PL" smtClean="0"/>
              <a:t>2018-01-08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85E00-8D51-488F-B4EB-E572CCA4FF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5137E-E2A7-4297-8CCA-50226EE07245}" type="datetime1">
              <a:rPr lang="pl-PL" smtClean="0"/>
              <a:t>2018-01-08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4BABA-20C3-4590-ABCE-C459B93CFD1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9E580-5E85-4180-B39C-602032344EE6}" type="datetime1">
              <a:rPr lang="pl-PL" smtClean="0"/>
              <a:t>2018-01-08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525FE-91A5-4E78-98D7-3B4916B0FA2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111F4-2EDC-4B4A-89FA-50546D25A981}" type="datetime1">
              <a:rPr lang="pl-PL" smtClean="0"/>
              <a:t>2018-01-08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24951-CAD0-4283-9B4C-F6B410F17E4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90686-12A0-4510-99FB-41F31C28FD4A}" type="datetime1">
              <a:rPr lang="pl-PL" smtClean="0"/>
              <a:t>2018-01-08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60D8E-DFFC-4A31-8BB9-0AB15FD32DB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4E0BE-C01B-42A1-8E02-6DC03419199A}" type="datetime1">
              <a:rPr lang="pl-PL" smtClean="0"/>
              <a:t>2018-01-08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350A7-052A-45E7-BB16-AEB9C214EB6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EDC0-2B51-4CA0-822B-B1EF9D6D7BAB}" type="datetime1">
              <a:rPr lang="pl-PL" smtClean="0"/>
              <a:t>2018-01-08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EBC64-C641-4D0F-960B-1AFED365E13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EF5E5-54A2-49DB-90AC-B859899BBAB6}" type="datetime1">
              <a:rPr lang="pl-PL" smtClean="0"/>
              <a:t>2018-01-08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C217B-3910-4348-98BD-66142042422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F0FFE-9099-4991-BEFD-FD5ACB91C39B}" type="datetime1">
              <a:rPr lang="pl-PL" smtClean="0"/>
              <a:t>2018-01-08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179E5-9277-4353-94E0-CC94A269F56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D6033-8F54-45A0-8057-998F113FFCC6}" type="datetime1">
              <a:rPr lang="pl-PL" smtClean="0"/>
              <a:t>2018-01-08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077B0-8298-4DE4-9783-FBCC1CDF6B9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F7FA0-B629-4612-80FF-A40B31D02F78}" type="datetime1">
              <a:rPr lang="pl-PL" smtClean="0"/>
              <a:t>2018-01-08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C269-B05A-4E30-86D5-AEE76FD72C5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6D8816-723B-4CFF-936A-894216EC8DDF}" type="datetime1">
              <a:rPr lang="pl-PL" smtClean="0"/>
              <a:t>2018-01-08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CFB012-2E93-4887-9B01-81CB60BD3E7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685800" y="549275"/>
            <a:ext cx="7772400" cy="3455988"/>
          </a:xfrm>
        </p:spPr>
        <p:txBody>
          <a:bodyPr/>
          <a:lstStyle/>
          <a:p>
            <a:pPr eaLnBrk="1" hangingPunct="1"/>
            <a:r>
              <a:rPr lang="pl-PL" sz="4800" b="1" i="1" dirty="0" smtClean="0"/>
              <a:t>Słuszność i sprawiedliwość społeczna na tle orzecznictwa</a:t>
            </a:r>
            <a:r>
              <a:rPr lang="pl-PL" sz="5400" b="1" i="1" dirty="0" smtClean="0"/>
              <a:t/>
            </a:r>
            <a:br>
              <a:rPr lang="pl-PL" sz="5400" b="1" i="1" dirty="0" smtClean="0"/>
            </a:br>
            <a:r>
              <a:rPr lang="pl-PL" sz="2000" b="1" i="1" dirty="0" smtClean="0"/>
              <a:t/>
            </a:r>
            <a:br>
              <a:rPr lang="pl-PL" sz="2000" b="1" i="1" dirty="0" smtClean="0"/>
            </a:br>
            <a:r>
              <a:rPr lang="pl-PL" sz="2000" b="1" i="1" dirty="0" smtClean="0"/>
              <a:t>8 stycznia 2018 r</a:t>
            </a:r>
            <a:r>
              <a:rPr lang="pl-PL" sz="2000" b="1" i="1" dirty="0"/>
              <a:t>.</a:t>
            </a:r>
            <a:endParaRPr lang="pl-PL" altLang="pl-PL" sz="2000" b="1" i="1" dirty="0" smtClean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200" b="1" i="1" dirty="0" smtClean="0">
                <a:solidFill>
                  <a:schemeClr val="tx1"/>
                </a:solidFill>
              </a:rPr>
              <a:t>r</a:t>
            </a:r>
            <a:r>
              <a:rPr lang="pl-PL" sz="2200" b="1" i="1" dirty="0">
                <a:solidFill>
                  <a:schemeClr val="tx1"/>
                </a:solidFill>
              </a:rPr>
              <a:t>. pr. dr Arkadiusz Turczyn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1700" b="1" i="1" dirty="0" smtClean="0">
                <a:solidFill>
                  <a:schemeClr val="tx1"/>
                </a:solidFill>
              </a:rPr>
              <a:t>Sąd Najwyższy RP Izba Cywilna*, Uczelnia Łazarskiego w Warszawie</a:t>
            </a:r>
            <a:endParaRPr lang="pl-PL" sz="1700" b="1" i="1" dirty="0">
              <a:solidFill>
                <a:schemeClr val="tx1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6000760" y="5072074"/>
            <a:ext cx="27146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/>
              <a:t>* Treści przedstawione podczas niniejszego wykładu nie stanowią oficjalnego stanowiska Sądu Najwyższego RP, a odzwierciedlają wyłącznie indywidualne poglądy  autora.</a:t>
            </a:r>
            <a:endParaRPr lang="pl-PL" sz="1400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085E00-8D51-488F-B4EB-E572CCA4FF3D}" type="slidenum">
              <a:rPr lang="pl-PL" smtClean="0"/>
              <a:pPr>
                <a:defRPr/>
              </a:pPr>
              <a:t>1</a:t>
            </a:fld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Zakres zastosowania zasady słuszności</a:t>
            </a:r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22867"/>
          </a:xfrm>
        </p:spPr>
        <p:txBody>
          <a:bodyPr/>
          <a:lstStyle/>
          <a:p>
            <a:pPr algn="just"/>
            <a:r>
              <a:rPr lang="pl-PL" sz="2000" dirty="0" smtClean="0"/>
              <a:t>Wszędzie tam, gdzie istnieje swoboda jurysdykcyjna (nie tylko materialnie, ale i procesowo); art. 3 K.p.c. (zasada prawdy materialnej), art. 5 K.p.c. (udzielanie pouczeń stronom / uczestnikom), art. 232 zdanie drugie K.p.c. (dopuszczenie dowodu z urzędu), art. 233 K.p.c. (swobodna ocena dowodów), art. 243 K.p.c. (uprawdopodobnienie), art. 322 K.p.c. (zasądzenie odpowiedniej sumy), art</a:t>
            </a:r>
            <a:r>
              <a:rPr lang="pl-PL" sz="2000" dirty="0"/>
              <a:t>. </a:t>
            </a:r>
            <a:r>
              <a:rPr lang="pl-PL" sz="2000" dirty="0" smtClean="0"/>
              <a:t>469 K.p.c. (uznanie przez sąd zawarcia </a:t>
            </a:r>
            <a:r>
              <a:rPr lang="pl-PL" sz="2000" dirty="0"/>
              <a:t>ugody, </a:t>
            </a:r>
            <a:r>
              <a:rPr lang="pl-PL" sz="2000" dirty="0" smtClean="0"/>
              <a:t>cofnięcia </a:t>
            </a:r>
            <a:r>
              <a:rPr lang="pl-PL" sz="2000" dirty="0"/>
              <a:t>pozwu, sprzeciwu lub środka odwoławczego oraz </a:t>
            </a:r>
            <a:r>
              <a:rPr lang="pl-PL" sz="2000" dirty="0" smtClean="0"/>
              <a:t>zrzeczenia </a:t>
            </a:r>
            <a:r>
              <a:rPr lang="pl-PL" sz="2000" dirty="0"/>
              <a:t>się lub </a:t>
            </a:r>
            <a:r>
              <a:rPr lang="pl-PL" sz="2000" dirty="0" smtClean="0"/>
              <a:t>ograniczenia </a:t>
            </a:r>
            <a:r>
              <a:rPr lang="pl-PL" sz="2000" dirty="0"/>
              <a:t>roszczenia za </a:t>
            </a:r>
            <a:r>
              <a:rPr lang="pl-PL" sz="2000" dirty="0" smtClean="0"/>
              <a:t>niedopuszczalne, </a:t>
            </a:r>
            <a:r>
              <a:rPr lang="pl-PL" sz="2000" dirty="0"/>
              <a:t>gdyby czynność ta naruszała słuszny interes pracownika lub </a:t>
            </a:r>
            <a:r>
              <a:rPr lang="pl-PL" sz="2000" dirty="0" smtClean="0"/>
              <a:t>ubezpieczonego), art. 1194</a:t>
            </a:r>
            <a:r>
              <a:rPr lang="pl-PL" sz="2000" dirty="0"/>
              <a:t> </a:t>
            </a:r>
            <a:r>
              <a:rPr lang="pl-PL" sz="2000" dirty="0" smtClean="0"/>
              <a:t>§ 1 K.p.c. (rozstrzygnięcie sporu przez sąd polubowny według </a:t>
            </a:r>
            <a:r>
              <a:rPr lang="pl-PL" sz="2000" dirty="0"/>
              <a:t>ogólnych zasad prawa lub zasad słuszności</a:t>
            </a:r>
            <a:r>
              <a:rPr lang="pl-PL" sz="2000" dirty="0" smtClean="0"/>
              <a:t>, gdy </a:t>
            </a:r>
            <a:r>
              <a:rPr lang="pl-PL" sz="2000" dirty="0"/>
              <a:t>strony go do tego wyraźnie </a:t>
            </a:r>
            <a:r>
              <a:rPr lang="pl-PL" sz="2000" dirty="0" smtClean="0"/>
              <a:t>upoważniły).</a:t>
            </a:r>
          </a:p>
          <a:p>
            <a:pPr algn="just"/>
            <a:r>
              <a:rPr lang="pl-PL" sz="2000" dirty="0" smtClean="0"/>
              <a:t>Wszędzie tam, gdzie są otwarte regulacje („w szczególności”) – np. art. 23 K.c.</a:t>
            </a:r>
          </a:p>
          <a:p>
            <a:pPr algn="just"/>
            <a:r>
              <a:rPr lang="pl-PL" sz="2000" dirty="0" smtClean="0"/>
              <a:t>Wszędzie tam, gdzie istnieje wątpliwość interpretacyjna, rozbieżność w orzecznictwie, czy istotne zagadnienie prawne (art. 398</a:t>
            </a:r>
            <a:r>
              <a:rPr lang="pl-PL" sz="2000" baseline="30000" dirty="0" smtClean="0"/>
              <a:t>9</a:t>
            </a:r>
            <a:r>
              <a:rPr lang="pl-PL" sz="2000" dirty="0" smtClean="0"/>
              <a:t> § 1 K.p.c.).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Zakres zastosowania zasady słuszności</a:t>
            </a:r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22867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pl-PL" sz="2000" dirty="0" smtClean="0"/>
              <a:t>Wysokość zadośćuczynienia</a:t>
            </a:r>
          </a:p>
          <a:p>
            <a:pPr algn="just"/>
            <a:r>
              <a:rPr lang="pl-PL" sz="2000" dirty="0" smtClean="0"/>
              <a:t>II PK 193/15 – charakter szczególnych dóbr osobistych / wzmożona ochrona (życie, zdrowie, wolność, dobre imię)</a:t>
            </a:r>
          </a:p>
          <a:p>
            <a:pPr algn="just"/>
            <a:r>
              <a:rPr lang="pl-PL" sz="2000" dirty="0" smtClean="0"/>
              <a:t>II CSK 787/14 – odczuwalna wartość ekonomiczna, adekwatną do warunków gospodarki rynkowej, utrzymana w rozsądnych granicach, odpowiadających aktualnym warunkom i przeciętnej stopie życiowej społeczeństwa</a:t>
            </a:r>
          </a:p>
          <a:p>
            <a:pPr algn="just"/>
            <a:r>
              <a:rPr lang="pl-PL" sz="2000" dirty="0" smtClean="0"/>
              <a:t>II CSK 595/14 – intensywność winy</a:t>
            </a:r>
          </a:p>
          <a:p>
            <a:pPr algn="just"/>
            <a:r>
              <a:rPr lang="pl-PL" sz="2000" dirty="0" smtClean="0"/>
              <a:t>IV CSK 422/14 – konkretne okoliczności faktyczne</a:t>
            </a:r>
          </a:p>
          <a:p>
            <a:pPr algn="just"/>
            <a:r>
              <a:rPr lang="pl-PL" sz="2000" dirty="0" smtClean="0"/>
              <a:t>II CSK 334/14 – swoboda jurysdykcyjna sądu</a:t>
            </a:r>
          </a:p>
          <a:p>
            <a:pPr algn="just"/>
            <a:r>
              <a:rPr lang="pl-PL" sz="2000" dirty="0" smtClean="0"/>
              <a:t>I CSK 215/13 – orzeczenia w innych przypadkach nieadekwatne</a:t>
            </a:r>
          </a:p>
          <a:p>
            <a:pPr algn="just"/>
            <a:r>
              <a:rPr lang="pl-PL" sz="2000" dirty="0" smtClean="0"/>
              <a:t>I CSK 790/10 –  skala naruszonego dobra, wpływ naruszenia, możliwości zapłaty </a:t>
            </a:r>
          </a:p>
          <a:p>
            <a:pPr algn="just"/>
            <a:r>
              <a:rPr lang="pl-PL" sz="2000" dirty="0" smtClean="0"/>
              <a:t>I CSK 54/11 – wszystkie aspekty sprawy i brak rażącej niewspółmierności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Zakres zastosowania zasady słuszności</a:t>
            </a:r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22867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pl-PL" sz="1800" dirty="0" smtClean="0"/>
              <a:t>Wysokość zadośćuczynienia</a:t>
            </a:r>
          </a:p>
          <a:p>
            <a:r>
              <a:rPr lang="pl-PL" sz="1800" dirty="0" smtClean="0"/>
              <a:t>III CSK 279/10</a:t>
            </a:r>
          </a:p>
          <a:p>
            <a:r>
              <a:rPr lang="pl-PL" sz="1800" dirty="0" smtClean="0"/>
              <a:t>I CSK 243/10</a:t>
            </a:r>
          </a:p>
          <a:p>
            <a:r>
              <a:rPr lang="pl-PL" sz="1800" dirty="0" smtClean="0"/>
              <a:t>I PK 145/10</a:t>
            </a:r>
          </a:p>
          <a:p>
            <a:r>
              <a:rPr lang="pl-PL" sz="1800" dirty="0" smtClean="0"/>
              <a:t>V CSK 90/10</a:t>
            </a:r>
          </a:p>
          <a:p>
            <a:r>
              <a:rPr lang="pl-PL" sz="1800" dirty="0" smtClean="0"/>
              <a:t>IV CSK 340/09</a:t>
            </a:r>
          </a:p>
          <a:p>
            <a:r>
              <a:rPr lang="pl-PL" sz="1800" dirty="0" smtClean="0"/>
              <a:t>III CSK 62/09</a:t>
            </a:r>
          </a:p>
          <a:p>
            <a:r>
              <a:rPr lang="pl-PL" sz="1800" dirty="0" smtClean="0"/>
              <a:t>I CSK 83/09</a:t>
            </a:r>
          </a:p>
          <a:p>
            <a:r>
              <a:rPr lang="pl-PL" sz="1800" dirty="0" smtClean="0"/>
              <a:t>V KK 45/08</a:t>
            </a:r>
          </a:p>
          <a:p>
            <a:r>
              <a:rPr lang="pl-PL" sz="1800" dirty="0" smtClean="0"/>
              <a:t>I CSK 319/07</a:t>
            </a:r>
          </a:p>
          <a:p>
            <a:r>
              <a:rPr lang="pl-PL" sz="1800" dirty="0" smtClean="0"/>
              <a:t>I CSK 165/07</a:t>
            </a:r>
          </a:p>
          <a:p>
            <a:r>
              <a:rPr lang="pl-PL" sz="1800" dirty="0" smtClean="0"/>
              <a:t>I CSK 159/05</a:t>
            </a:r>
          </a:p>
          <a:p>
            <a:r>
              <a:rPr lang="pl-PL" sz="1800" dirty="0" smtClean="0"/>
              <a:t>IV CKN 1603/00</a:t>
            </a:r>
          </a:p>
          <a:p>
            <a:r>
              <a:rPr lang="pl-PL" sz="1800" dirty="0" smtClean="0"/>
              <a:t>I CKN 1032/00</a:t>
            </a:r>
          </a:p>
          <a:p>
            <a:r>
              <a:rPr lang="pl-PL" sz="1800" dirty="0" smtClean="0"/>
              <a:t>II CKN 756/97</a:t>
            </a:r>
          </a:p>
          <a:p>
            <a:endParaRPr lang="pl-PL" sz="2000" dirty="0" smtClean="0"/>
          </a:p>
          <a:p>
            <a:pPr algn="just">
              <a:lnSpc>
                <a:spcPct val="150000"/>
              </a:lnSpc>
              <a:buNone/>
            </a:pPr>
            <a:endParaRPr lang="pl-PL" sz="20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Charakterystyka zasady słuszności w orzecznictwie / przykłady zastosowania zasady słuszności w orzecznictwie</a:t>
            </a:r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08553"/>
          </a:xfrm>
        </p:spPr>
        <p:txBody>
          <a:bodyPr/>
          <a:lstStyle/>
          <a:p>
            <a:pPr algn="just"/>
            <a:endParaRPr lang="pl-PL" sz="2200" dirty="0" smtClean="0"/>
          </a:p>
          <a:p>
            <a:pPr algn="just"/>
            <a:r>
              <a:rPr lang="pl-PL" sz="2200" dirty="0" smtClean="0"/>
              <a:t>Wyrok TK  z dnia 21 marca 2001 r., K 24/00 – TK w uzasadnieniu relacjonując stanowiska stron wskazał na to, iż „niesprawiedliwie” jest utożsamiane z „niesłusznie”, a przyznanie słusznego odszkodowania , to przyznanie sprawiedliwego i ekwiwalentnego odszkodowania.</a:t>
            </a:r>
          </a:p>
          <a:p>
            <a:pPr algn="just"/>
            <a:r>
              <a:rPr lang="pl-PL" sz="2200" dirty="0" smtClean="0"/>
              <a:t>Wyrok SN z dnia 23 marca 2017 r., sygn. akt V CSK 393/16 – art. 5 K.c. </a:t>
            </a:r>
          </a:p>
          <a:p>
            <a:pPr algn="just"/>
            <a:r>
              <a:rPr lang="pl-PL" sz="2200" dirty="0" smtClean="0"/>
              <a:t>Wyrok SN z dnia 9 listopada 2016 r., sygn. akt II CSK 93/16 – art. 5 K.c.</a:t>
            </a:r>
          </a:p>
          <a:p>
            <a:pPr algn="just"/>
            <a:r>
              <a:rPr lang="pl-PL" sz="2200" dirty="0" smtClean="0"/>
              <a:t>Wyrok SN z dnia 3 lipca 2015 r., sygn. akt IV CSK 595/14 – klauzula ta jest wyrazem wartości uniwersalnych składających się na pojęcie sprawiedliwości nie tylko formalnej, ale również materialnej.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Charakterystyka zasady słuszności w orzecznictwie / przykłady zastosowania zasady słuszności w orzecznictwie</a:t>
            </a:r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08553"/>
          </a:xfrm>
        </p:spPr>
        <p:txBody>
          <a:bodyPr/>
          <a:lstStyle/>
          <a:p>
            <a:pPr algn="just"/>
            <a:endParaRPr lang="pl-PL" sz="2400" dirty="0" smtClean="0"/>
          </a:p>
          <a:p>
            <a:pPr algn="just"/>
            <a:r>
              <a:rPr lang="pl-PL" sz="2400" dirty="0" smtClean="0"/>
              <a:t>Wyrok SN z dnia 28 listopada 2014 r., sygn. akt I CSK 735/13.</a:t>
            </a:r>
          </a:p>
          <a:p>
            <a:pPr algn="just"/>
            <a:r>
              <a:rPr lang="pl-PL" sz="2400" dirty="0" smtClean="0"/>
              <a:t>Wyrok SN z dnia 19 marca 2014 r., sygn. akt I CSK 297/13.</a:t>
            </a:r>
          </a:p>
          <a:p>
            <a:pPr algn="just"/>
            <a:r>
              <a:rPr lang="pl-PL" sz="2400" dirty="0" smtClean="0"/>
              <a:t>Postanowienie SN z dnia 19 września 2013 r., sygn. akt I CSK 735/12.</a:t>
            </a:r>
          </a:p>
          <a:p>
            <a:pPr algn="just"/>
            <a:r>
              <a:rPr lang="pl-PL" sz="2400" dirty="0" smtClean="0"/>
              <a:t>Wyrok z dnia 23 maja 2013 r., sygn. akt IV CSK 660/12.</a:t>
            </a:r>
          </a:p>
          <a:p>
            <a:pPr algn="just"/>
            <a:r>
              <a:rPr lang="pl-PL" sz="2400" dirty="0" smtClean="0"/>
              <a:t>Postanowienie z dnia 2 czerwca 2011 r., sygn. akt I CSK 520/10.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Charakterystyka zasady słuszności w orzecznictwie / przykłady zastosowania zasady słuszności w orzecznictwie</a:t>
            </a:r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08553"/>
          </a:xfrm>
        </p:spPr>
        <p:txBody>
          <a:bodyPr/>
          <a:lstStyle/>
          <a:p>
            <a:pPr marL="0" indent="0" algn="just">
              <a:buNone/>
            </a:pPr>
            <a:r>
              <a:rPr lang="pl-PL" sz="2200" dirty="0" smtClean="0"/>
              <a:t>Sprawy pracownicze i z zakresu ubezpieczeń społecznych (słuszny interes pracownika czy ubezpieczonego)</a:t>
            </a:r>
          </a:p>
          <a:p>
            <a:pPr algn="just"/>
            <a:r>
              <a:rPr lang="pl-PL" sz="2200" dirty="0" smtClean="0"/>
              <a:t>Wyrok SN z dnia 3 lutego 2016 r., sygn. akt II PK 340/14 – w przypadku terminów dochodzenia roszczeń pracowniczych.</a:t>
            </a:r>
          </a:p>
          <a:p>
            <a:pPr algn="just"/>
            <a:r>
              <a:rPr lang="pl-PL" sz="2200" dirty="0" smtClean="0"/>
              <a:t>Postanowienie SN z dnia 20 grudnia 2000 r., sygn. akt I PKN 650/00 – odwołanie przez stronę oświadczenia jej pełnomocnika procesowego w przedmiocie zawarcia ugody.</a:t>
            </a:r>
          </a:p>
          <a:p>
            <a:pPr algn="just"/>
            <a:r>
              <a:rPr lang="pl-PL" sz="2200" dirty="0" smtClean="0"/>
              <a:t>Postanowienie SN z dnia 13 maja 1999 r., sygn. akt II UKN 614/98 –  szybkie i skuteczne nabycie świadczeń.</a:t>
            </a:r>
          </a:p>
          <a:p>
            <a:pPr algn="just"/>
            <a:r>
              <a:rPr lang="pl-PL" sz="2200" dirty="0" smtClean="0"/>
              <a:t>Wyrok SN z dnia 25 sierpnia 2010 r., sygn. akt II PK 50/10 – za słuszne uznano godziwe wynagrodzenie za pracę, określając je również jako wynagrodzenie odpowiednie, właściwe, rzetelne i uczciwe.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Charakterystyka zasady słuszności w orzecznictwie / przykłady zastosowania zasady słuszności w orzecznictwie</a:t>
            </a:r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094305"/>
          </a:xfrm>
        </p:spPr>
        <p:txBody>
          <a:bodyPr/>
          <a:lstStyle/>
          <a:p>
            <a:pPr marL="0" indent="0" algn="just">
              <a:buNone/>
            </a:pPr>
            <a:r>
              <a:rPr lang="pl-PL" sz="2200" dirty="0" smtClean="0"/>
              <a:t>Zniesienie kosztów procesu, odstąpienie od zasądzenia kosztów procesu. </a:t>
            </a:r>
          </a:p>
          <a:p>
            <a:pPr algn="just"/>
            <a:r>
              <a:rPr lang="pl-PL" sz="2000" dirty="0" smtClean="0"/>
              <a:t>Postanowienie SN z dnia 11 września 2013 r., sygn. akt III CZ </a:t>
            </a:r>
            <a:r>
              <a:rPr lang="pl-PL" sz="2000" dirty="0"/>
              <a:t>37/13 </a:t>
            </a:r>
            <a:r>
              <a:rPr lang="pl-PL" sz="2000" dirty="0" smtClean="0"/>
              <a:t>i postanowienie SN z </a:t>
            </a:r>
            <a:r>
              <a:rPr lang="pl-PL" sz="2000" dirty="0"/>
              <a:t>dnia 10 października 2012 r</a:t>
            </a:r>
            <a:r>
              <a:rPr lang="pl-PL" sz="2000" dirty="0" smtClean="0"/>
              <a:t>., I </a:t>
            </a:r>
            <a:r>
              <a:rPr lang="pl-PL" sz="2000" dirty="0"/>
              <a:t>CZ </a:t>
            </a:r>
            <a:r>
              <a:rPr lang="pl-PL" sz="2000" dirty="0" smtClean="0"/>
              <a:t>102/12 –  słuszność leży u podłoża każdego rozstrzygnięcia w przedmiocie kosztów procesu. </a:t>
            </a:r>
          </a:p>
          <a:p>
            <a:pPr algn="just"/>
            <a:r>
              <a:rPr lang="pl-PL" sz="2000" dirty="0" smtClean="0"/>
              <a:t>Postanowienie SN z dnia 17 kwietnia 2013 r., sygn. akt V CZ 124/12,  czy postanowienie z dnia 15 marca 2013 r., sygn. akt V CZ 89/12 – możliwość obciążenia strony przegrywającej jedynie częścią kosztów albo nieobciążenia jej w ogóle tymi kosztami, uzależniona jest, stosownie do art. 102 K.p.c., od wyłonienia się w sprawie wypadków szczególnie uzasadnionych, wskazujących, że ponoszenie kosztów pozostawało w sprzeczności z powszechnym odczuciem sprawiedliwości oraz zasadami współżycia społecznego; należą do nich okoliczności związane z przebiegiem sprawy – charakter zgłoszonego roszczenia, jego znaczenie dla strony, subiektywne przekonanie o zasadności roszczenia, przedawnienie roszczenia oraz leżące poza procesem – sytuacja majątkowa i życiowa strony (tzw. prawo sędziowskie).</a:t>
            </a:r>
            <a:endParaRPr lang="pl-PL" sz="2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Charakterystyka zasady słuszności w orzecznictwie / przykłady zastosowania zasady słuszności w orzecznictwie</a:t>
            </a:r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08553"/>
          </a:xfrm>
        </p:spPr>
        <p:txBody>
          <a:bodyPr/>
          <a:lstStyle/>
          <a:p>
            <a:pPr marL="342000" indent="-342000" algn="just"/>
            <a:endParaRPr lang="pl-PL" sz="2200" dirty="0" smtClean="0"/>
          </a:p>
          <a:p>
            <a:pPr marL="342000" indent="-342000" algn="just"/>
            <a:r>
              <a:rPr lang="pl-PL" sz="2200" dirty="0" smtClean="0"/>
              <a:t>Wyrok SN z dnia 19 stycznia 2017 r., sygn. akt II CSK 207/16 – przesłanką niezwalniającą ubezpieczyciela od odpowiedzialności lub od zapłaty odszkodowania jest istnienie w danych okolicznościach konkretnej sprawy podstaw do zapłaty uzasadnionych względami słuszności (art. 827 § 1 </a:t>
            </a:r>
            <a:r>
              <a:rPr lang="pl-PL" sz="2200" i="1" dirty="0" err="1" smtClean="0"/>
              <a:t>in</a:t>
            </a:r>
            <a:r>
              <a:rPr lang="pl-PL" sz="2200" i="1" dirty="0" smtClean="0"/>
              <a:t> </a:t>
            </a:r>
            <a:r>
              <a:rPr lang="pl-PL" sz="2200" i="1" dirty="0" err="1" smtClean="0"/>
              <a:t>fine</a:t>
            </a:r>
            <a:r>
              <a:rPr lang="pl-PL" sz="2200" dirty="0" smtClean="0"/>
              <a:t> K.c.) i to bez względu na postanowienia umowy lub ogólnych warunków ubezpieczenia zwalniające ubezpieczyciela od odpowiedzialności.</a:t>
            </a:r>
          </a:p>
          <a:p>
            <a:pPr marL="342000" indent="-342000" algn="just"/>
            <a:r>
              <a:rPr lang="pl-PL" sz="2200" dirty="0" smtClean="0"/>
              <a:t>Wyroki SN z dnia 17 stycznia 2017 r., sygn. akt IV CSK 76/16, z dnia 26 września 2014 r., sygn. akt IV CSK 738/13, z </a:t>
            </a:r>
            <a:r>
              <a:rPr lang="pl-PL" sz="2200" dirty="0"/>
              <a:t>dnia 22 marca 2012 r</a:t>
            </a:r>
            <a:r>
              <a:rPr lang="pl-PL" sz="2200" dirty="0" smtClean="0"/>
              <a:t>., V </a:t>
            </a:r>
            <a:r>
              <a:rPr lang="pl-PL" sz="2200" dirty="0"/>
              <a:t>CSK </a:t>
            </a:r>
            <a:r>
              <a:rPr lang="pl-PL" sz="2200" dirty="0" smtClean="0"/>
              <a:t>135/11, z </a:t>
            </a:r>
            <a:r>
              <a:rPr lang="pl-PL" sz="2200" dirty="0"/>
              <a:t>dnia 11 lutego 2004 r</a:t>
            </a:r>
            <a:r>
              <a:rPr lang="pl-PL" sz="2200" dirty="0" smtClean="0"/>
              <a:t>., I </a:t>
            </a:r>
            <a:r>
              <a:rPr lang="pl-PL" sz="2200" dirty="0"/>
              <a:t>CK </a:t>
            </a:r>
            <a:r>
              <a:rPr lang="pl-PL" sz="2200" dirty="0" smtClean="0"/>
              <a:t>222/03 – zasady odpowiedzialności odszkodowawczej za legalne wykonywanie władzy publicznej, jeśli wymagają tego względy słuszności.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Charakterystyka zasady słuszności w orzecznictwie / przykłady zastosowania zasady słuszności w orzecznictwie</a:t>
            </a:r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08553"/>
          </a:xfrm>
        </p:spPr>
        <p:txBody>
          <a:bodyPr/>
          <a:lstStyle/>
          <a:p>
            <a:pPr marL="342000" indent="-342000" algn="just"/>
            <a:r>
              <a:rPr lang="pl-PL" sz="2400" dirty="0" smtClean="0"/>
              <a:t>Wyrok SN z dnia 12 lutego 2015 r., sygn. akt IV CSK 272/14 – w sprawie dotyczącej powództwa </a:t>
            </a:r>
            <a:r>
              <a:rPr lang="pl-PL" sz="2400" dirty="0" err="1" smtClean="0"/>
              <a:t>przeciwegzekucyjnego</a:t>
            </a:r>
            <a:r>
              <a:rPr lang="pl-PL" sz="2400" dirty="0" smtClean="0"/>
              <a:t> Sąd badał podobieństwo tego powództwa i powództwa o zwrot niesłusznie ściągniętego świadczenia.</a:t>
            </a:r>
          </a:p>
          <a:p>
            <a:pPr marL="342000" indent="-342000" algn="just"/>
            <a:r>
              <a:rPr lang="pl-PL" sz="2400" dirty="0" smtClean="0"/>
              <a:t>Postanowienie SN z dnia 19 grudnia 2013 r., sygn. akt II CNP 35/13, wyroki SN z dnia 15 lutego 2013 r., sygn. akt I CSK 314/12, z dnia 20 grudnia 2012 r., sygn. akt IV CSK 257/12, z dnia 29 stycznia 2008 r., sygn. akt IV CNP 182/07 – wskazówka dotycząca roli uzasadnienia orzeczenia sądowego; akcentuje się tutaj umożliwienie kontroli instancyjnej, czy kasacyjnej, przekonanie stron co do zgodności orzeczenia z prawem, ale także wskazuje na przekonanie stron co do słuszności zajętego przez sąd stanowiska.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Charakterystyka zasady słuszności w orzecznictwie / przykłady zastosowania zasady słuszności w orzecznictwie</a:t>
            </a:r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08553"/>
          </a:xfrm>
        </p:spPr>
        <p:txBody>
          <a:bodyPr/>
          <a:lstStyle/>
          <a:p>
            <a:pPr marL="342000" indent="-342000" algn="just"/>
            <a:endParaRPr lang="pl-PL" sz="2400" dirty="0"/>
          </a:p>
          <a:p>
            <a:pPr marL="342000" indent="-342000" algn="just"/>
            <a:r>
              <a:rPr lang="pl-PL" sz="2400" dirty="0" smtClean="0"/>
              <a:t>Wyrok Naczelnego </a:t>
            </a:r>
            <a:r>
              <a:rPr lang="pl-PL" sz="2400" dirty="0"/>
              <a:t>Sądu </a:t>
            </a:r>
            <a:r>
              <a:rPr lang="pl-PL" sz="2400" dirty="0" smtClean="0"/>
              <a:t>Administracyjnego z </a:t>
            </a:r>
            <a:r>
              <a:rPr lang="pl-PL" sz="2400" dirty="0"/>
              <a:t>dnia 21 kwietnia 2017 r</a:t>
            </a:r>
            <a:r>
              <a:rPr lang="pl-PL" sz="2400" dirty="0" smtClean="0"/>
              <a:t>., I </a:t>
            </a:r>
            <a:r>
              <a:rPr lang="pl-PL" sz="2400" dirty="0"/>
              <a:t>OSK 1576/15 – </a:t>
            </a:r>
            <a:r>
              <a:rPr lang="pl-PL" sz="2400" dirty="0" smtClean="0"/>
              <a:t>uwzględnienie </a:t>
            </a:r>
            <a:r>
              <a:rPr lang="pl-PL" sz="2400" dirty="0"/>
              <a:t>zasady proporcjonalności przy ustalaniu słusznego odszkodowania</a:t>
            </a:r>
            <a:r>
              <a:rPr lang="pl-PL" sz="2400" dirty="0" smtClean="0"/>
              <a:t>.</a:t>
            </a:r>
          </a:p>
          <a:p>
            <a:pPr marL="342000" indent="-342000" algn="just"/>
            <a:r>
              <a:rPr lang="pl-PL" sz="2400" dirty="0" smtClean="0"/>
              <a:t>Wyrok Naczelnego </a:t>
            </a:r>
            <a:r>
              <a:rPr lang="pl-PL" sz="2400" dirty="0"/>
              <a:t>Sądu Administracyjnego </a:t>
            </a:r>
            <a:r>
              <a:rPr lang="pl-PL" sz="2400" dirty="0" smtClean="0"/>
              <a:t>z </a:t>
            </a:r>
            <a:r>
              <a:rPr lang="pl-PL" sz="2400" dirty="0"/>
              <a:t>dnia 29 czerwca 2010 r</a:t>
            </a:r>
            <a:r>
              <a:rPr lang="pl-PL" sz="2400" dirty="0" smtClean="0"/>
              <a:t>., I </a:t>
            </a:r>
            <a:r>
              <a:rPr lang="pl-PL" sz="2400" dirty="0"/>
              <a:t>OSK </a:t>
            </a:r>
            <a:r>
              <a:rPr lang="pl-PL" sz="2400" dirty="0" smtClean="0"/>
              <a:t>1186/09 – ekwiwalentność a słuszność.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7276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Informacje wprowadzające</a:t>
            </a:r>
            <a:endParaRPr lang="pl-PL" altLang="pl-PL" dirty="0" smtClean="0"/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365904" y="1484784"/>
            <a:ext cx="8412192" cy="4752505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l-PL" sz="2200" dirty="0" smtClean="0"/>
              <a:t>Cel spotkania</a:t>
            </a:r>
            <a:endParaRPr lang="pl-PL" sz="2200" dirty="0"/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1800" dirty="0" smtClean="0"/>
              <a:t>próba scharakteryzowania zasady słuszności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1800" dirty="0" smtClean="0"/>
              <a:t>próba scharakteryzowania zasady sprawiedliwości społecznej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1800" dirty="0" smtClean="0"/>
              <a:t>przedstawienie ich zastosowania (ujęcia) w orzecznictwie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1800" dirty="0" smtClean="0"/>
              <a:t>próba wyciągnięcia wniosków ogólnych co do stosowania tych zasad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Charakterystyka zasady słuszności w orzecznictwie / przykłady zastosowania zasady słuszności w orzecznictwie</a:t>
            </a:r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08553"/>
          </a:xfrm>
        </p:spPr>
        <p:txBody>
          <a:bodyPr/>
          <a:lstStyle/>
          <a:p>
            <a:pPr marL="0" indent="0" algn="just">
              <a:buNone/>
            </a:pPr>
            <a:r>
              <a:rPr lang="pl-PL" sz="2400" dirty="0" smtClean="0"/>
              <a:t>Słuszność i sprawiedliwość społeczna jako oparcie w rozstrzygnięciach związanych z pojęciem nieważności czynności prawnych, w różnych konfiguracjach przedmiotowych i podmiotowych.</a:t>
            </a:r>
          </a:p>
          <a:p>
            <a:pPr marL="0" indent="0" algn="just">
              <a:buNone/>
            </a:pPr>
            <a:endParaRPr lang="pl-PL" sz="2000" dirty="0" smtClean="0"/>
          </a:p>
          <a:p>
            <a:pPr marL="342000" indent="-342000" algn="just"/>
            <a:r>
              <a:rPr lang="pl-PL" sz="2200" dirty="0" smtClean="0"/>
              <a:t>Wyrok SN z dnia 23 lutego 2017 r., sygn. akt V CSK 230/16.</a:t>
            </a:r>
          </a:p>
          <a:p>
            <a:pPr marL="342000" indent="-342000" algn="just"/>
            <a:r>
              <a:rPr lang="pl-PL" sz="2200" dirty="0" smtClean="0"/>
              <a:t>Wyrok SN z dnia 26 października 2016 r., sygn. akt III CSK 312/15</a:t>
            </a:r>
          </a:p>
          <a:p>
            <a:pPr marL="342000" indent="-342000" algn="just"/>
            <a:r>
              <a:rPr lang="pl-PL" sz="2200" dirty="0" smtClean="0"/>
              <a:t>Wyrok SN z dnia 19 września 2013 r., sygn. akt I CSK 651/12 (tu pojawiła się tzw. zasada słuszności kontraktowej).</a:t>
            </a:r>
          </a:p>
          <a:p>
            <a:pPr marL="342000" indent="-342000" algn="just"/>
            <a:r>
              <a:rPr lang="pl-PL" sz="2200" dirty="0" smtClean="0"/>
              <a:t>Wyrok SN z dnia 26 stycznia 2011 r., sygn. akt IV CSK 299/10.</a:t>
            </a:r>
          </a:p>
          <a:p>
            <a:pPr marL="342000" indent="-342000" algn="just"/>
            <a:r>
              <a:rPr lang="pl-PL" sz="2200" dirty="0" smtClean="0"/>
              <a:t>Wyrok SN z dnia 5 czerwca 2009 r., sygn. akt I UK 19/09.</a:t>
            </a:r>
          </a:p>
          <a:p>
            <a:pPr marL="342000" indent="-342000" algn="just"/>
            <a:r>
              <a:rPr lang="pl-PL" sz="2200" dirty="0" smtClean="0"/>
              <a:t>Wyrok SN z dnia 1 lutego 2000 r., sygn. akt I PKN 503/99.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Uwagi ogólne dotyczące pojęcia zasady sprawiedliwości społecznej</a:t>
            </a:r>
            <a:endParaRPr lang="pl-PL" altLang="pl-PL" sz="2200" b="1" dirty="0" smtClean="0"/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08553"/>
          </a:xfrm>
        </p:spPr>
        <p:txBody>
          <a:bodyPr/>
          <a:lstStyle/>
          <a:p>
            <a:pPr marL="0" indent="0" algn="just">
              <a:buNone/>
            </a:pPr>
            <a:r>
              <a:rPr lang="en-GB" sz="2400" b="1" i="1" dirty="0" err="1" smtClean="0"/>
              <a:t>Iustitia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est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constans</a:t>
            </a:r>
            <a:r>
              <a:rPr lang="en-GB" sz="2400" b="1" i="1" dirty="0" smtClean="0"/>
              <a:t> et </a:t>
            </a:r>
            <a:r>
              <a:rPr lang="en-GB" sz="2400" b="1" i="1" dirty="0" err="1" smtClean="0"/>
              <a:t>perpetua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voluntas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ius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suum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cuique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tribuendi</a:t>
            </a:r>
            <a:endParaRPr lang="pl-PL" sz="2400" dirty="0" smtClean="0"/>
          </a:p>
          <a:p>
            <a:pPr marL="0" indent="0" algn="just">
              <a:buNone/>
            </a:pPr>
            <a:r>
              <a:rPr lang="pl-PL" sz="2400" dirty="0" smtClean="0"/>
              <a:t>– Sprawiedliwość jest niezmienną i trwałą wolą przyznawania tego, co się komu należy</a:t>
            </a:r>
          </a:p>
          <a:p>
            <a:pPr marL="0" indent="0" algn="just">
              <a:buNone/>
            </a:pPr>
            <a:r>
              <a:rPr lang="pl-PL" sz="2400" dirty="0" smtClean="0"/>
              <a:t>– Sprawiedliwość jest określoną stałą wolą rozdzielania każdemu tego, co mu się należy</a:t>
            </a:r>
          </a:p>
          <a:p>
            <a:pPr marL="0" indent="0" algn="just">
              <a:buNone/>
            </a:pPr>
            <a:endParaRPr lang="pl-PL" sz="2200" dirty="0" smtClean="0"/>
          </a:p>
          <a:p>
            <a:pPr marL="0" indent="0" algn="just">
              <a:buNone/>
            </a:pPr>
            <a:r>
              <a:rPr lang="pl-PL" sz="2200" dirty="0" smtClean="0"/>
              <a:t>W prawie rzymskim definicja sprawiedliwości, której autorem jest </a:t>
            </a:r>
            <a:r>
              <a:rPr lang="pl-PL" sz="2200" dirty="0" err="1" smtClean="0"/>
              <a:t>Ulpian</a:t>
            </a:r>
            <a:r>
              <a:rPr lang="pl-PL" sz="2200" dirty="0" smtClean="0"/>
              <a:t>; została zapisana w Digestach ces. Justyniana I Wielkiego </a:t>
            </a:r>
            <a:r>
              <a:rPr lang="en-GB" sz="2200" dirty="0" smtClean="0"/>
              <a:t>(D. 1.1.10 pr.</a:t>
            </a:r>
            <a:r>
              <a:rPr lang="pl-PL" sz="2200" dirty="0" smtClean="0"/>
              <a:t> </a:t>
            </a:r>
            <a:r>
              <a:rPr lang="en-GB" sz="2200" dirty="0" smtClean="0"/>
              <a:t>–</a:t>
            </a:r>
            <a:r>
              <a:rPr lang="pl-PL" sz="2200" dirty="0" smtClean="0"/>
              <a:t> </a:t>
            </a:r>
            <a:r>
              <a:rPr lang="pl-PL" sz="2200" i="1" dirty="0" smtClean="0"/>
              <a:t>https://encyklopedia.pwn.pl/haslo/iustitia-est-constans-et-perpetua-voluntas-ius-suum-cuique-tribuendi;3915742.html).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Uwagi ogólne dotyczące pojęcia zasady sprawiedliwości społecznej</a:t>
            </a:r>
            <a:endParaRPr lang="pl-PL" altLang="pl-PL" sz="2200" b="1" dirty="0" smtClean="0"/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08553"/>
          </a:xfrm>
        </p:spPr>
        <p:txBody>
          <a:bodyPr/>
          <a:lstStyle/>
          <a:p>
            <a:pPr marL="0" indent="0" algn="just">
              <a:buNone/>
            </a:pPr>
            <a:endParaRPr lang="pl-PL" sz="2200" i="1" dirty="0" smtClean="0"/>
          </a:p>
          <a:p>
            <a:pPr marL="0" indent="0" algn="just">
              <a:buNone/>
            </a:pPr>
            <a:r>
              <a:rPr lang="pl-PL" sz="2200" i="1" dirty="0" smtClean="0"/>
              <a:t>Pojęcie sprawiedliwości i sprawiedliwości społecznej leksykalnie</a:t>
            </a:r>
          </a:p>
          <a:p>
            <a:pPr marL="0" indent="0" algn="just">
              <a:buNone/>
            </a:pPr>
            <a:endParaRPr lang="pl-PL" sz="2200" i="1" dirty="0" smtClean="0"/>
          </a:p>
          <a:p>
            <a:pPr marL="0" indent="0" algn="just">
              <a:buNone/>
            </a:pPr>
            <a:r>
              <a:rPr lang="pl-PL" sz="2200" i="1" dirty="0" smtClean="0"/>
              <a:t>Synonimy sprawiedliwości</a:t>
            </a:r>
          </a:p>
          <a:p>
            <a:pPr marL="0" indent="0" algn="just">
              <a:buNone/>
            </a:pPr>
            <a:endParaRPr lang="pl-PL" sz="2200" i="1" dirty="0" smtClean="0"/>
          </a:p>
          <a:p>
            <a:pPr marL="0" indent="0" algn="just">
              <a:buNone/>
            </a:pPr>
            <a:r>
              <a:rPr lang="pl-PL" sz="2200" i="1" dirty="0" smtClean="0"/>
              <a:t>Cele kary (wartościowanie zależne od punktu widzenia, wykształcenia, otaczającej społeczności, wychowania w tradycji itd.)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Zakres zastosowania zasady sprawiedliwości społecznej</a:t>
            </a:r>
            <a:endParaRPr lang="pl-PL" altLang="pl-PL" sz="2200" b="1" dirty="0" smtClean="0"/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08553"/>
          </a:xfrm>
        </p:spPr>
        <p:txBody>
          <a:bodyPr/>
          <a:lstStyle/>
          <a:p>
            <a:pPr algn="just"/>
            <a:endParaRPr lang="pl-PL" sz="2200" dirty="0" smtClean="0"/>
          </a:p>
          <a:p>
            <a:r>
              <a:rPr lang="pl-PL" sz="2400" i="1" dirty="0" smtClean="0"/>
              <a:t>Wartości konstytucyjne...</a:t>
            </a:r>
          </a:p>
          <a:p>
            <a:endParaRPr lang="pl-PL" sz="2400" i="1" dirty="0" smtClean="0"/>
          </a:p>
          <a:p>
            <a:r>
              <a:rPr lang="pl-PL" sz="2400" i="1" dirty="0" smtClean="0"/>
              <a:t>Inne regulacje prawne...</a:t>
            </a:r>
          </a:p>
          <a:p>
            <a:endParaRPr lang="pl-PL" sz="2400" i="1" dirty="0" smtClean="0"/>
          </a:p>
          <a:p>
            <a:r>
              <a:rPr lang="pl-PL" sz="2400" i="1" dirty="0" smtClean="0"/>
              <a:t>Tworzenie prawa...</a:t>
            </a:r>
          </a:p>
          <a:p>
            <a:endParaRPr lang="pl-PL" sz="2400" i="1" dirty="0" smtClean="0"/>
          </a:p>
          <a:p>
            <a:r>
              <a:rPr lang="pl-PL" sz="2400" i="1" dirty="0" smtClean="0"/>
              <a:t>Stosowanie prawa – wyrokowanie...</a:t>
            </a:r>
          </a:p>
          <a:p>
            <a:endParaRPr lang="pl-PL" sz="2400" i="1" dirty="0" smtClean="0"/>
          </a:p>
          <a:p>
            <a:r>
              <a:rPr lang="pl-PL" sz="2400" i="1" dirty="0" smtClean="0"/>
              <a:t>Wszystkie dziedziny...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Podejście doktryny nauk prawnych</a:t>
            </a:r>
            <a:endParaRPr lang="pl-PL" altLang="pl-PL" sz="2200" b="1" dirty="0" smtClean="0"/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08553"/>
          </a:xfrm>
        </p:spPr>
        <p:txBody>
          <a:bodyPr/>
          <a:lstStyle/>
          <a:p>
            <a:pPr algn="just"/>
            <a:endParaRPr lang="pl-PL" sz="2400" dirty="0" smtClean="0"/>
          </a:p>
          <a:p>
            <a:pPr algn="just"/>
            <a:r>
              <a:rPr lang="pl-PL" sz="2400" dirty="0" smtClean="0"/>
              <a:t>Monika </a:t>
            </a:r>
            <a:r>
              <a:rPr lang="pl-PL" sz="2400" dirty="0" err="1" smtClean="0"/>
              <a:t>Haczkowska</a:t>
            </a:r>
            <a:r>
              <a:rPr lang="pl-PL" sz="2400" dirty="0" smtClean="0"/>
              <a:t> (red.), Konstytucja Rzeczypospolitej Polskiej. Komentarz (art. 2).</a:t>
            </a:r>
          </a:p>
          <a:p>
            <a:pPr algn="just"/>
            <a:r>
              <a:rPr lang="pl-PL" sz="2400" dirty="0" smtClean="0"/>
              <a:t>Bogusław Banaszak, Konstytucja Rzeczypospolitej Polskiej. Komentarz (art. 2).</a:t>
            </a:r>
          </a:p>
          <a:p>
            <a:pPr algn="just"/>
            <a:r>
              <a:rPr lang="pl-PL" sz="2400" dirty="0" smtClean="0"/>
              <a:t>Leszek Garlicki, Marek </a:t>
            </a:r>
            <a:r>
              <a:rPr lang="pl-PL" sz="2400" dirty="0" err="1" smtClean="0"/>
              <a:t>Zubik</a:t>
            </a:r>
            <a:r>
              <a:rPr lang="pl-PL" sz="2400" dirty="0" smtClean="0"/>
              <a:t> (red.), Konstytucja Rzeczypospolitej Polskiej. Komentarz. Tom I (art. 2).</a:t>
            </a:r>
          </a:p>
          <a:p>
            <a:pPr algn="just"/>
            <a:r>
              <a:rPr lang="pl-PL" sz="2400" dirty="0" smtClean="0"/>
              <a:t>Marek </a:t>
            </a:r>
            <a:r>
              <a:rPr lang="pl-PL" sz="2400" dirty="0" err="1" smtClean="0"/>
              <a:t>Safjan</a:t>
            </a:r>
            <a:r>
              <a:rPr lang="pl-PL" sz="2400" dirty="0" smtClean="0"/>
              <a:t>, Leszek Bosek (red.), Konstytucja RP. Tom I. Komentarz do art. 1 – 86 (art. 2).</a:t>
            </a:r>
          </a:p>
          <a:p>
            <a:pPr algn="just"/>
            <a:endParaRPr lang="pl-PL" sz="22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Podejście doktryny nauk prawnych</a:t>
            </a:r>
            <a:endParaRPr lang="pl-PL" altLang="pl-PL" sz="2200" b="1" dirty="0" smtClean="0"/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22867"/>
          </a:xfrm>
        </p:spPr>
        <p:txBody>
          <a:bodyPr/>
          <a:lstStyle/>
          <a:p>
            <a:pPr algn="just"/>
            <a:r>
              <a:rPr lang="pl-PL" sz="2200" dirty="0" smtClean="0"/>
              <a:t>Skrzydło Wiesław, Konstytucja Rzeczypospolitej Polskiej. Komentarz, wyd. VII </a:t>
            </a:r>
          </a:p>
          <a:p>
            <a:pPr algn="just"/>
            <a:r>
              <a:rPr lang="pl-PL" sz="2200" dirty="0" smtClean="0"/>
              <a:t>Iwona Małajny, Ryszard M. Małajny, Zasada demokratycznego i sprawiedliwego państwa prawa (uwagi porządkujące na tle art. 2 Konstytucji III RP), GSP 2012, nr 1</a:t>
            </a:r>
          </a:p>
          <a:p>
            <a:pPr algn="just"/>
            <a:r>
              <a:rPr lang="pl-PL" sz="2200" dirty="0" smtClean="0"/>
              <a:t>Jerzy Skorupka, O sprawiedliwości procesu karnego </a:t>
            </a:r>
          </a:p>
          <a:p>
            <a:pPr algn="just"/>
            <a:r>
              <a:rPr lang="pl-PL" sz="2200" dirty="0" smtClean="0"/>
              <a:t>Michał Kasiński (red.), Małgorzata </a:t>
            </a:r>
            <a:r>
              <a:rPr lang="pl-PL" sz="2200" dirty="0" err="1" smtClean="0"/>
              <a:t>Stahl</a:t>
            </a:r>
            <a:r>
              <a:rPr lang="pl-PL" sz="2200" dirty="0" smtClean="0"/>
              <a:t> (red.), Katarzyna </a:t>
            </a:r>
            <a:r>
              <a:rPr lang="pl-PL" sz="2200" dirty="0" err="1" smtClean="0"/>
              <a:t>Wlaźlak</a:t>
            </a:r>
            <a:r>
              <a:rPr lang="pl-PL" sz="2200" dirty="0" smtClean="0"/>
              <a:t> (red.), Sprawiedliwość i zaufanie do władz publicznych w prawie administracyjnym </a:t>
            </a:r>
          </a:p>
          <a:p>
            <a:pPr algn="just"/>
            <a:r>
              <a:rPr lang="pl-PL" sz="2200" dirty="0" smtClean="0"/>
              <a:t>Anna Rytel-Warzocha, "Dyskryminacja pozytywna" jako przejaw urzeczywistniania zasady sprawiedliwości społecznej, GSP 2016, nr 1</a:t>
            </a:r>
          </a:p>
          <a:p>
            <a:pPr algn="just"/>
            <a:r>
              <a:rPr lang="pl-PL" sz="2200" dirty="0" smtClean="0"/>
              <a:t>Bartosz Rakoczy, Komentarz do Konstytucji Rzeczypospolitej Polskiej [w:] Prawo ochrony środowiska. Komentarz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Charakterystyka zasady sprawiedliwości społecznej w orzecznictwie</a:t>
            </a:r>
            <a:endParaRPr lang="pl-PL" altLang="pl-PL" sz="2200" b="1" dirty="0" smtClean="0"/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08553"/>
          </a:xfrm>
        </p:spPr>
        <p:txBody>
          <a:bodyPr/>
          <a:lstStyle/>
          <a:p>
            <a:pPr algn="just"/>
            <a:endParaRPr lang="pl-PL" sz="2200" dirty="0" smtClean="0"/>
          </a:p>
          <a:p>
            <a:r>
              <a:rPr lang="pl-PL" sz="2400" dirty="0" smtClean="0"/>
              <a:t>Wyrok Trybunału Konstytucyjnego  z dnia 21 marca 2001 r., K 24/00 .</a:t>
            </a:r>
          </a:p>
          <a:p>
            <a:endParaRPr lang="pl-PL" sz="2400" dirty="0" smtClean="0"/>
          </a:p>
          <a:p>
            <a:r>
              <a:rPr lang="pl-PL" sz="2400" dirty="0" smtClean="0"/>
              <a:t>Wyrok TK z dnia 22 czerwca 1999 r., K 5/99.</a:t>
            </a:r>
          </a:p>
          <a:p>
            <a:endParaRPr lang="pl-PL" sz="2400" dirty="0" smtClean="0"/>
          </a:p>
          <a:p>
            <a:r>
              <a:rPr lang="pl-PL" sz="2400" dirty="0" smtClean="0"/>
              <a:t>W</a:t>
            </a:r>
            <a:r>
              <a:rPr lang="en-GB" sz="2400" dirty="0" err="1" smtClean="0"/>
              <a:t>yrok</a:t>
            </a:r>
            <a:r>
              <a:rPr lang="en-GB" sz="2400" dirty="0" smtClean="0"/>
              <a:t> TK z </a:t>
            </a:r>
            <a:r>
              <a:rPr lang="en-GB" sz="2400" dirty="0" err="1" smtClean="0"/>
              <a:t>dnia</a:t>
            </a:r>
            <a:r>
              <a:rPr lang="en-GB" sz="2400" dirty="0" smtClean="0"/>
              <a:t> 8</a:t>
            </a:r>
            <a:r>
              <a:rPr lang="pl-PL" sz="2400" dirty="0" smtClean="0"/>
              <a:t> czerwca </a:t>
            </a:r>
            <a:r>
              <a:rPr lang="en-GB" sz="2400" dirty="0" smtClean="0"/>
              <a:t>2016</a:t>
            </a:r>
            <a:r>
              <a:rPr lang="pl-PL" sz="2400" dirty="0" smtClean="0"/>
              <a:t> r. </a:t>
            </a:r>
            <a:r>
              <a:rPr lang="en-GB" sz="2400" dirty="0" smtClean="0"/>
              <a:t>K 37/13</a:t>
            </a:r>
            <a:r>
              <a:rPr lang="pl-PL" sz="2400" dirty="0" smtClean="0"/>
              <a:t>.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pl-PL" sz="2400" i="1" dirty="0" smtClean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Przykłady zastosowania zasady sprawiedliwości społecznej w orzecznictwie – orzecznictwo TK</a:t>
            </a:r>
            <a:endParaRPr lang="pl-PL" altLang="pl-PL" sz="2200" b="1" dirty="0" smtClean="0"/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08553"/>
          </a:xfrm>
        </p:spPr>
        <p:txBody>
          <a:bodyPr/>
          <a:lstStyle/>
          <a:p>
            <a:pPr algn="just"/>
            <a:r>
              <a:rPr lang="pl-PL" sz="2200" dirty="0" smtClean="0"/>
              <a:t>Wyrok TK z dnia 8 czerwca 2016 r., K 37/13 – egzamin na prawo jazdy – obowiązek dostarczenia przez osobę niepełnosprawną pojazdu przystosowanego do rodzaju schorzenia na potrzeby przeprowadzenia praktycznej części egzaminu. </a:t>
            </a:r>
          </a:p>
          <a:p>
            <a:pPr algn="just"/>
            <a:r>
              <a:rPr lang="pl-PL" sz="2200" dirty="0" smtClean="0"/>
              <a:t>Wyrok TK z dnia 19 grudnia 2012 r., K 9/12 – waloryzacja kwotowa świadczeń emerytalno-rentowych w 2012 r. – zgodna z Konstytucją.</a:t>
            </a:r>
          </a:p>
          <a:p>
            <a:pPr algn="just"/>
            <a:r>
              <a:rPr lang="pl-PL" sz="2200" dirty="0" smtClean="0"/>
              <a:t>Wyrok TK z dnia 24 maja 2012 r., P 12/10 – sposób ustalania podstawy wymiaru zasiłku chorobowego dla ubezpieczonego prowadzącego działalność gospodarczą, którego niezdolność do pracy powstała przed upływem pełnego miesiąca ubezpieczenia - niezgodne z Konstytucją.</a:t>
            </a:r>
          </a:p>
          <a:p>
            <a:pPr algn="just"/>
            <a:r>
              <a:rPr lang="pl-PL" sz="2200" dirty="0" smtClean="0"/>
              <a:t>Wyrok TK z dnia 5 maja 2009 r., P 64/07 – wysokość kary z tytułu nielegalnego użytkowania obiektu budowlanego.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Przykłady zastosowania zasady sprawiedliwości społecznej w orzecznictwie – orzecznictwo TK</a:t>
            </a:r>
            <a:endParaRPr lang="pl-PL" altLang="pl-PL" sz="2200" b="1" dirty="0" smtClean="0"/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08553"/>
          </a:xfrm>
        </p:spPr>
        <p:txBody>
          <a:bodyPr/>
          <a:lstStyle/>
          <a:p>
            <a:pPr algn="just"/>
            <a:r>
              <a:rPr lang="pl-PL" sz="2200" dirty="0" smtClean="0"/>
              <a:t>Wyrok TK z dnia 11 kwietnia 2006 r., SK 57/04 – obciążenie dożywotnim obowiązkiem alimentacyjnym małżonka wyłącznie winnego rozkładowi pożycia.</a:t>
            </a:r>
          </a:p>
          <a:p>
            <a:pPr algn="just"/>
            <a:r>
              <a:rPr lang="pl-PL" sz="2200" dirty="0" smtClean="0"/>
              <a:t>Wyrok TK z dnia 8 września 2005 r., P 17/04 – prawo nauczyciela placówki niepublicznej do wcześniejszej emerytury.</a:t>
            </a:r>
          </a:p>
          <a:p>
            <a:pPr algn="just"/>
            <a:r>
              <a:rPr lang="pl-PL" sz="2200" dirty="0" smtClean="0"/>
              <a:t>Wyrok TK z dnia 10 października 2000 r., P 8/99 – najem lokali mieszkalnych.</a:t>
            </a:r>
          </a:p>
          <a:p>
            <a:pPr algn="just"/>
            <a:r>
              <a:rPr lang="pl-PL" sz="2200" dirty="0" smtClean="0"/>
              <a:t>Wyrok TK z dnia 18 stycznia 2000 r., K 17/99 – najem lokali mieszkalnych.</a:t>
            </a:r>
          </a:p>
          <a:p>
            <a:pPr algn="just"/>
            <a:r>
              <a:rPr lang="pl-PL" sz="2200" dirty="0" smtClean="0"/>
              <a:t>Wyrok TK z dnia 21 września 1999 r., K 6/98 – niekonstytucyjność wyłączenia pierwszeństwa nabycia lokalu mieszkalnego stanowiącego własność Skarbu Państwa lub jednostki samorządu terytorialnego przez najemców.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Przykłady zastosowania zasady sprawiedliwości społecznej w orzecznictwie – orzecznictwo TK</a:t>
            </a:r>
            <a:endParaRPr lang="pl-PL" altLang="pl-PL" sz="2200" b="1" dirty="0" smtClean="0"/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08553"/>
          </a:xfrm>
        </p:spPr>
        <p:txBody>
          <a:bodyPr/>
          <a:lstStyle/>
          <a:p>
            <a:pPr algn="just"/>
            <a:endParaRPr lang="pl-PL" sz="2200" dirty="0" smtClean="0"/>
          </a:p>
          <a:p>
            <a:pPr algn="just"/>
            <a:r>
              <a:rPr lang="pl-PL" sz="2200" dirty="0" smtClean="0"/>
              <a:t>Wyrok TK z dnia 3 listopada 1998 r., K 12/98 – jednostki badawczo rozwojowe.</a:t>
            </a:r>
          </a:p>
          <a:p>
            <a:pPr algn="just"/>
            <a:r>
              <a:rPr lang="pl-PL" sz="2200" dirty="0" smtClean="0"/>
              <a:t>Wyrok TK z dnia 3 czerwca 1998 r., K 34/97 – związki  zawodowe.</a:t>
            </a:r>
          </a:p>
          <a:p>
            <a:pPr algn="just"/>
            <a:endParaRPr lang="pl-PL" sz="22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Informacje wprowadzające</a:t>
            </a:r>
            <a:endParaRPr lang="pl-PL" altLang="pl-PL" dirty="0" smtClean="0"/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2505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l-PL" sz="2200" dirty="0" smtClean="0"/>
              <a:t>Zarys spotkania: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1800" dirty="0" smtClean="0"/>
              <a:t>zakres normatywny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1800" dirty="0" smtClean="0"/>
              <a:t>uwagi ogólne dotyczące pojęcia zasady słuszności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1800" dirty="0" smtClean="0"/>
              <a:t>spojrzenie doktryny nauk prawnych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1800" dirty="0" smtClean="0"/>
              <a:t>zakres zastosowania zasady słuszności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1800" dirty="0" smtClean="0"/>
              <a:t>charakterystyka zasady słuszności w orzecznictwie* / przykłady zastosowania zasady słuszności w orzecznictwie*</a:t>
            </a:r>
          </a:p>
          <a:p>
            <a:pPr algn="just">
              <a:lnSpc>
                <a:spcPct val="150000"/>
              </a:lnSpc>
              <a:buNone/>
            </a:pPr>
            <a:r>
              <a:rPr lang="pl-PL" sz="2600" dirty="0" smtClean="0"/>
              <a:t>*	</a:t>
            </a:r>
            <a:r>
              <a:rPr lang="pl-PL" sz="1600" dirty="0" smtClean="0"/>
              <a:t>Orzecznictwo dostępne na </a:t>
            </a:r>
            <a:r>
              <a:rPr lang="pl-PL" sz="1600" dirty="0" err="1" smtClean="0"/>
              <a:t>www.sn.pl</a:t>
            </a:r>
            <a:r>
              <a:rPr lang="pl-PL" sz="1600" dirty="0" smtClean="0"/>
              <a:t>, </a:t>
            </a:r>
            <a:r>
              <a:rPr lang="pl-PL" sz="1600" dirty="0" err="1" smtClean="0"/>
              <a:t>www.trybunal.gov.pl</a:t>
            </a:r>
            <a:r>
              <a:rPr lang="pl-PL" sz="1600" dirty="0" smtClean="0"/>
              <a:t>, </a:t>
            </a:r>
            <a:r>
              <a:rPr lang="pl-PL" sz="1600" dirty="0" err="1" smtClean="0"/>
              <a:t>orzeczenia.nsa.gov.pl</a:t>
            </a:r>
            <a:r>
              <a:rPr lang="pl-PL" sz="1600" dirty="0" smtClean="0"/>
              <a:t>, </a:t>
            </a:r>
            <a:r>
              <a:rPr lang="pl-PL" sz="1600" dirty="0" err="1" smtClean="0"/>
              <a:t>orzeczenia.ms.gov.pl</a:t>
            </a:r>
            <a:r>
              <a:rPr lang="pl-PL" sz="1600" dirty="0" smtClean="0"/>
              <a:t> oraz w systemach informacji prawnej LEX i </a:t>
            </a:r>
            <a:r>
              <a:rPr lang="pl-PL" sz="1600" dirty="0" err="1" smtClean="0"/>
              <a:t>Legalis</a:t>
            </a:r>
            <a:endParaRPr lang="pl-PL" sz="1600" dirty="0" smtClean="0"/>
          </a:p>
          <a:p>
            <a:pPr algn="just"/>
            <a:endParaRPr lang="pl-PL" sz="2200" dirty="0" smtClean="0"/>
          </a:p>
          <a:p>
            <a:pPr algn="just"/>
            <a:endParaRPr lang="pl-PL" sz="2200" dirty="0" smtClean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Przykłady zastosowania zasady sprawiedliwości społecznej w orzecznictwie</a:t>
            </a:r>
            <a:endParaRPr lang="pl-PL" altLang="pl-PL" sz="2200" b="1" dirty="0" smtClean="0"/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08553"/>
          </a:xfrm>
        </p:spPr>
        <p:txBody>
          <a:bodyPr/>
          <a:lstStyle/>
          <a:p>
            <a:pPr marL="0" indent="0" algn="just">
              <a:buNone/>
            </a:pPr>
            <a:r>
              <a:rPr lang="pl-PL" sz="2400" i="1" dirty="0" smtClean="0"/>
              <a:t>Elementarne poczucie sprawiedliwości, które ma być realizowane przez sądy</a:t>
            </a:r>
          </a:p>
          <a:p>
            <a:pPr>
              <a:buNone/>
            </a:pPr>
            <a:endParaRPr lang="pl-PL" sz="2400" dirty="0" smtClean="0"/>
          </a:p>
          <a:p>
            <a:r>
              <a:rPr lang="pl-PL" sz="2400" dirty="0" smtClean="0"/>
              <a:t>Wyrok SN z dnia 18 lipca 2014 r., sygn. akt IV CSK 666/13.</a:t>
            </a:r>
          </a:p>
          <a:p>
            <a:r>
              <a:rPr lang="pl-PL" sz="2400" dirty="0" smtClean="0"/>
              <a:t>Wyrok SN z dnia 4 kwietnia 2013 r., sygn. akt II PK 236/12.</a:t>
            </a:r>
          </a:p>
          <a:p>
            <a:r>
              <a:rPr lang="pl-PL" sz="2400" dirty="0" smtClean="0"/>
              <a:t>Wyrok SN z dnia 25 czerwca 2009 r., sygn. akt III CSK 344/08.</a:t>
            </a:r>
          </a:p>
          <a:p>
            <a:r>
              <a:rPr lang="pl-PL" sz="2400" dirty="0" smtClean="0"/>
              <a:t>Wyrok SN z dnia 20 marca 2009 r., sygn. akt II CSK 602/08.</a:t>
            </a:r>
          </a:p>
          <a:p>
            <a:r>
              <a:rPr lang="pl-PL" sz="2400" dirty="0" smtClean="0"/>
              <a:t>Wyrok SN z dnia 13 kwietnia 2005 r., sygn. akt IV CK 663/04.</a:t>
            </a:r>
          </a:p>
          <a:p>
            <a:r>
              <a:rPr lang="pl-PL" sz="2400" dirty="0" smtClean="0"/>
              <a:t>Postanowienie SN z dnia 30 maja 2007 r., sygn. akt I CZ 43/07.</a:t>
            </a:r>
            <a:endParaRPr lang="pl-PL" sz="2400" i="1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Przykłady zastosowania zasady sprawiedliwości społecznej w orzecznictwie</a:t>
            </a:r>
            <a:endParaRPr lang="pl-PL" altLang="pl-PL" sz="2200" b="1" dirty="0" smtClean="0"/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</p:spPr>
        <p:txBody>
          <a:bodyPr/>
          <a:lstStyle/>
          <a:p>
            <a:pPr algn="just"/>
            <a:r>
              <a:rPr lang="pl-PL" sz="2200" dirty="0" smtClean="0"/>
              <a:t>Wyrok SN z dnia 17 grudnia 2013 r., III PK 19/13 – ocena zgodności z Konstytucją postanowień porozumienia zbiorowego dotyczącego wynagrodzeń pracowniczych.</a:t>
            </a:r>
          </a:p>
          <a:p>
            <a:pPr algn="just"/>
            <a:r>
              <a:rPr lang="pl-PL" sz="2200" dirty="0" smtClean="0"/>
              <a:t>Postanowienie SN z dnia 16 stycznia 2009 r., I UK 295/08 – zasada równości i zasada sprawiedliwości społecznej w kontekście ubezpieczeń społecznych.</a:t>
            </a:r>
          </a:p>
          <a:p>
            <a:pPr algn="just"/>
            <a:r>
              <a:rPr lang="pl-PL" sz="2200" dirty="0" smtClean="0"/>
              <a:t>Wyrok SN z dnia 27 października 2006 r., III KK 299/06 – wyjście sądu poza granice kasacji a zasada sprawiedliwości społecznej .</a:t>
            </a:r>
          </a:p>
          <a:p>
            <a:pPr algn="just"/>
            <a:r>
              <a:rPr lang="pl-PL" sz="2200" dirty="0" smtClean="0"/>
              <a:t>Wyrok SN z dnia 29 czerwca 2005 r., I UK 300/04 – prawo do wcześniejszej emerytury a naruszenie zasad równości i sprawiedliwości społecznej.</a:t>
            </a:r>
          </a:p>
          <a:p>
            <a:pPr algn="just"/>
            <a:r>
              <a:rPr lang="pl-PL" sz="2200" dirty="0" smtClean="0"/>
              <a:t>Wyrok SN z dnia 7 maja 2003 r., II UK 270/02 – nabycie uprawnienia na skutek naruszenia prawa a konstytucyjna zasada sprawiedliwości społecznej.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Przykłady zastosowania zasady sprawiedliwości społecznej w orzecznictwie</a:t>
            </a:r>
            <a:endParaRPr lang="pl-PL" altLang="pl-PL" sz="2200" b="1" dirty="0" smtClean="0"/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08553"/>
          </a:xfrm>
        </p:spPr>
        <p:txBody>
          <a:bodyPr/>
          <a:lstStyle/>
          <a:p>
            <a:pPr algn="just"/>
            <a:r>
              <a:rPr lang="pl-PL" sz="2200" dirty="0" smtClean="0"/>
              <a:t>Wyrok NSA z dnia 12 maja 2017 r., I OSK 328/16 – przyznanie prawa do zasiłku opiekunowi.</a:t>
            </a:r>
          </a:p>
          <a:p>
            <a:pPr algn="just"/>
            <a:r>
              <a:rPr lang="pl-PL" sz="2200" dirty="0" smtClean="0"/>
              <a:t>Wyrok NSA z dnia 19 czerwca 2015 r., II GSK 1125/14 – wykładnia prawa a wartości konstytucyjne; wstrzymanie płatności za zalesienie.</a:t>
            </a:r>
          </a:p>
          <a:p>
            <a:pPr algn="just"/>
            <a:r>
              <a:rPr lang="pl-PL" sz="2200" dirty="0" smtClean="0"/>
              <a:t>Wyrok NSA z dnia 14 grudnia 2011 r., II FSK 1208/10 – zasady konstytucyjne stosowane w postępowaniu podatkowym.</a:t>
            </a:r>
          </a:p>
          <a:p>
            <a:pPr algn="just"/>
            <a:r>
              <a:rPr lang="pl-PL" sz="2200" dirty="0" smtClean="0"/>
              <a:t>Wyrok NSA z dnia 16 marca 2005 r., FSK 511/04 – konsekwencje dla podatnika zmiany stanowiska organów statystycznych odnośnie klasyfikacji sprzedawanych towarów; zasada pewności prawa podatkowego.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Przykłady zastosowania zasady sprawiedliwości społecznej w orzecznictwie</a:t>
            </a:r>
            <a:endParaRPr lang="pl-PL" altLang="pl-PL" sz="2200" b="1" dirty="0" smtClean="0"/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08553"/>
          </a:xfrm>
        </p:spPr>
        <p:txBody>
          <a:bodyPr/>
          <a:lstStyle/>
          <a:p>
            <a:pPr algn="just"/>
            <a:r>
              <a:rPr lang="pl-PL" sz="2200" dirty="0" smtClean="0"/>
              <a:t>Wyrok WSA w Białymstoku z dnia 22 listopada 2005 r., I SA/Bk 72/05 – znaczenie zastosowania się przez podatnika do interpretacji przepisów podatkowych dotyczącej stawek VAT.</a:t>
            </a:r>
          </a:p>
          <a:p>
            <a:pPr algn="just"/>
            <a:r>
              <a:rPr lang="pl-PL" sz="2200" dirty="0" smtClean="0"/>
              <a:t>Wyrok WSA w Gdańsku z dnia 15 grudnia 2004 r., II SA/Gd 173/04 – nabywanie przez następców prawnych użytkowników wieczystych prawa własności nieruchomości.</a:t>
            </a:r>
          </a:p>
          <a:p>
            <a:pPr algn="just"/>
            <a:r>
              <a:rPr lang="pl-PL" sz="2200" dirty="0" smtClean="0"/>
              <a:t>Wyrok WSA we Wrocławiu z dnia 17 czerwca 2004 r., I SA/</a:t>
            </a:r>
            <a:r>
              <a:rPr lang="pl-PL" sz="2200" dirty="0" err="1" smtClean="0"/>
              <a:t>Wr</a:t>
            </a:r>
            <a:r>
              <a:rPr lang="pl-PL" sz="2200" dirty="0" smtClean="0"/>
              <a:t> 1199/02 – VAT - dodatkowe zobowiązanie podatkowe.</a:t>
            </a:r>
            <a:endParaRPr lang="pl-PL" sz="2200" i="1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/>
          <a:lstStyle/>
          <a:p>
            <a:pPr eaLnBrk="1" hangingPunct="1"/>
            <a:r>
              <a:rPr lang="pl-PL" dirty="0" smtClean="0"/>
              <a:t>Podsumowanie</a:t>
            </a:r>
            <a:endParaRPr lang="pl-PL" altLang="pl-PL" dirty="0" smtClean="0"/>
          </a:p>
        </p:txBody>
      </p:sp>
      <p:sp>
        <p:nvSpPr>
          <p:cNvPr id="7171" name="Symbol zastępczy zawartości 2"/>
          <p:cNvSpPr>
            <a:spLocks noGrp="1"/>
          </p:cNvSpPr>
          <p:nvPr>
            <p:ph idx="1"/>
          </p:nvPr>
        </p:nvSpPr>
        <p:spPr>
          <a:xfrm>
            <a:off x="365904" y="1785926"/>
            <a:ext cx="8412192" cy="4667410"/>
          </a:xfrm>
        </p:spPr>
        <p:txBody>
          <a:bodyPr/>
          <a:lstStyle/>
          <a:p>
            <a:pPr algn="just" eaLnBrk="1" hangingPunct="1"/>
            <a:r>
              <a:rPr lang="pl-PL" sz="2200" i="1" dirty="0" smtClean="0"/>
              <a:t>Sprawiedliwość społeczna – co do zasady wszędzie?</a:t>
            </a:r>
          </a:p>
          <a:p>
            <a:pPr algn="just" eaLnBrk="1" hangingPunct="1"/>
            <a:r>
              <a:rPr lang="pl-PL" sz="2200" i="1" dirty="0" smtClean="0"/>
              <a:t>Sprawiedliwość materialna a sprawiedliwość formalna?</a:t>
            </a:r>
          </a:p>
          <a:p>
            <a:pPr algn="just" eaLnBrk="1" hangingPunct="1"/>
            <a:r>
              <a:rPr lang="pl-PL" sz="2200" i="1" dirty="0" smtClean="0"/>
              <a:t>Jaka aksjologia? Czyja? Jakie jej rozumienie? Jakie interesy?</a:t>
            </a:r>
          </a:p>
          <a:p>
            <a:pPr algn="just" eaLnBrk="1" hangingPunct="1">
              <a:buNone/>
            </a:pPr>
            <a:endParaRPr lang="pl-PL" sz="2200" i="1" dirty="0" smtClean="0"/>
          </a:p>
          <a:p>
            <a:pPr algn="just" eaLnBrk="1" hangingPunct="1"/>
            <a:r>
              <a:rPr lang="pl-PL" sz="2200" i="1" dirty="0" smtClean="0"/>
              <a:t>Gdzie szukać słuszności?</a:t>
            </a:r>
          </a:p>
          <a:p>
            <a:pPr algn="just" eaLnBrk="1" hangingPunct="1"/>
            <a:r>
              <a:rPr lang="pl-PL" sz="2200" i="1" dirty="0" smtClean="0"/>
              <a:t>Co jest nadrzędnym celem?</a:t>
            </a:r>
          </a:p>
          <a:p>
            <a:pPr algn="just" eaLnBrk="1" hangingPunct="1">
              <a:buNone/>
            </a:pPr>
            <a:endParaRPr lang="pl-PL" sz="2200" i="1" dirty="0" smtClean="0"/>
          </a:p>
          <a:p>
            <a:pPr algn="just" eaLnBrk="1" hangingPunct="1"/>
            <a:r>
              <a:rPr lang="pl-PL" sz="2200" i="1" dirty="0" smtClean="0"/>
              <a:t>Wyczucie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17762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/>
          <a:lstStyle/>
          <a:p>
            <a:pPr eaLnBrk="1" hangingPunct="1"/>
            <a:r>
              <a:rPr lang="pl-PL" dirty="0"/>
              <a:t>Dyskusja</a:t>
            </a:r>
            <a:endParaRPr lang="pl-PL" altLang="pl-PL" dirty="0" smtClean="0"/>
          </a:p>
        </p:txBody>
      </p:sp>
      <p:sp>
        <p:nvSpPr>
          <p:cNvPr id="7171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451362"/>
          </a:xfrm>
        </p:spPr>
        <p:txBody>
          <a:bodyPr/>
          <a:lstStyle/>
          <a:p>
            <a:pPr marL="0" indent="0" algn="just" eaLnBrk="1" hangingPunct="1">
              <a:buNone/>
            </a:pPr>
            <a:endParaRPr lang="pl-PL" sz="2200" dirty="0" smtClean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89143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Dziękuję za uwagę</a:t>
            </a:r>
            <a:endParaRPr lang="pl-PL" altLang="pl-PL" dirty="0" smtClean="0"/>
          </a:p>
        </p:txBody>
      </p:sp>
      <p:sp>
        <p:nvSpPr>
          <p:cNvPr id="17411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pl-PL" altLang="pl-PL" sz="8000" b="1" i="1" dirty="0" smtClean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36</a:t>
            </a:fld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Informacje wprowadzające</a:t>
            </a:r>
            <a:endParaRPr lang="pl-PL" altLang="pl-PL" dirty="0" smtClean="0"/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2505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l-PL" sz="2200" dirty="0" smtClean="0"/>
              <a:t>Zarys spotkania (c. d.):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1800" dirty="0" smtClean="0"/>
              <a:t>uwagi ogólne dotyczące pojęcia zasady sprawiedliwości społecznej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1800" dirty="0" smtClean="0"/>
              <a:t>podejście doktryny nauk prawnych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1800" dirty="0" smtClean="0"/>
              <a:t>zakres zastosowania zasady sprawiedliwości społecznej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1800" dirty="0" smtClean="0"/>
              <a:t>charakterystyka zasady sprawiedliwości społecznej w orzecznictwie*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1800" dirty="0" smtClean="0"/>
              <a:t>przykłady zastosowania zasady sprawiedliwości społecznej w orzecznictwie*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1800" dirty="0" smtClean="0"/>
              <a:t>podsumowanie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1800" dirty="0" smtClean="0"/>
              <a:t>dyskusja</a:t>
            </a:r>
          </a:p>
          <a:p>
            <a:pPr algn="just">
              <a:lnSpc>
                <a:spcPct val="150000"/>
              </a:lnSpc>
              <a:buNone/>
            </a:pPr>
            <a:r>
              <a:rPr lang="pl-PL" sz="2600" dirty="0" smtClean="0"/>
              <a:t>*	</a:t>
            </a:r>
            <a:r>
              <a:rPr lang="pl-PL" sz="1600" dirty="0" smtClean="0"/>
              <a:t>Orzecznictwo dostępne na </a:t>
            </a:r>
            <a:r>
              <a:rPr lang="pl-PL" sz="1600" dirty="0" err="1" smtClean="0"/>
              <a:t>www.sn.pl</a:t>
            </a:r>
            <a:r>
              <a:rPr lang="pl-PL" sz="1600" dirty="0" smtClean="0"/>
              <a:t>, </a:t>
            </a:r>
            <a:r>
              <a:rPr lang="pl-PL" sz="1600" dirty="0" err="1" smtClean="0"/>
              <a:t>www.trybunal.gov.pl</a:t>
            </a:r>
            <a:r>
              <a:rPr lang="pl-PL" sz="1600" dirty="0" smtClean="0"/>
              <a:t>, </a:t>
            </a:r>
            <a:r>
              <a:rPr lang="pl-PL" sz="1600" dirty="0" err="1" smtClean="0"/>
              <a:t>orzeczenia.nsa.gov.pl</a:t>
            </a:r>
            <a:r>
              <a:rPr lang="pl-PL" sz="1600" dirty="0" smtClean="0"/>
              <a:t>, </a:t>
            </a:r>
            <a:r>
              <a:rPr lang="pl-PL" sz="1600" dirty="0" err="1" smtClean="0"/>
              <a:t>orzeczenia.ms.gov.pl</a:t>
            </a:r>
            <a:r>
              <a:rPr lang="pl-PL" sz="1600" dirty="0" smtClean="0"/>
              <a:t> oraz w systemach informacji prawnej LEX i </a:t>
            </a:r>
            <a:r>
              <a:rPr lang="pl-PL" sz="1600" dirty="0" err="1" smtClean="0"/>
              <a:t>Legalis</a:t>
            </a:r>
            <a:endParaRPr lang="pl-PL" sz="2200" dirty="0" smtClean="0"/>
          </a:p>
          <a:p>
            <a:pPr algn="just"/>
            <a:endParaRPr lang="pl-PL" sz="2200" dirty="0" smtClean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eaLnBrk="1" hangingPunct="1"/>
            <a:r>
              <a:rPr lang="pl-PL" dirty="0" smtClean="0"/>
              <a:t>Zakres normatywny (podstawowy)</a:t>
            </a:r>
            <a:endParaRPr lang="pl-PL" altLang="pl-PL" dirty="0" smtClean="0"/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22867"/>
          </a:xfrm>
        </p:spPr>
        <p:txBody>
          <a:bodyPr/>
          <a:lstStyle/>
          <a:p>
            <a:r>
              <a:rPr lang="pl-PL" sz="2200" dirty="0" smtClean="0"/>
              <a:t>Słuszność</a:t>
            </a:r>
          </a:p>
          <a:p>
            <a:pPr lvl="1">
              <a:buFont typeface="Wingdings" pitchFamily="2" charset="2"/>
              <a:buChar char="Ø"/>
            </a:pPr>
            <a:r>
              <a:rPr lang="pl-PL" sz="1800" dirty="0" smtClean="0"/>
              <a:t>wprost w art. 38 ust. 2 </a:t>
            </a:r>
            <a:r>
              <a:rPr lang="nn-NO" sz="1800" dirty="0" smtClean="0"/>
              <a:t>Statut</a:t>
            </a:r>
            <a:r>
              <a:rPr lang="pl-PL" sz="1800" dirty="0" smtClean="0"/>
              <a:t>u</a:t>
            </a:r>
            <a:r>
              <a:rPr lang="nn-NO" sz="1800" dirty="0" smtClean="0"/>
              <a:t> MTS </a:t>
            </a:r>
            <a:r>
              <a:rPr lang="pl-PL" sz="1800" dirty="0" smtClean="0"/>
              <a:t>(</a:t>
            </a:r>
            <a:r>
              <a:rPr lang="nn-NO" sz="1800" dirty="0" smtClean="0"/>
              <a:t>Dz. U. 1947 nr 23 poz. 90</a:t>
            </a:r>
            <a:r>
              <a:rPr lang="pl-PL" sz="1800" dirty="0" smtClean="0"/>
              <a:t>)</a:t>
            </a:r>
          </a:p>
          <a:p>
            <a:pPr lvl="1">
              <a:buFont typeface="Wingdings" pitchFamily="2" charset="2"/>
              <a:buChar char="Ø"/>
            </a:pPr>
            <a:r>
              <a:rPr lang="pl-PL" sz="1800" dirty="0" smtClean="0"/>
              <a:t>art. 21 ust. 2. (słuszne odszkodowanie z tytułu wywłaszczenia)</a:t>
            </a:r>
          </a:p>
          <a:p>
            <a:pPr lvl="1">
              <a:buFont typeface="Wingdings" pitchFamily="2" charset="2"/>
              <a:buChar char="Ø"/>
            </a:pPr>
            <a:r>
              <a:rPr lang="pl-PL" sz="1800" dirty="0" smtClean="0"/>
              <a:t>art. 101 </a:t>
            </a:r>
            <a:r>
              <a:rPr lang="pl-PL" sz="1800" dirty="0" err="1" smtClean="0"/>
              <a:t>TofUE</a:t>
            </a:r>
            <a:r>
              <a:rPr lang="pl-PL" sz="1800" dirty="0" smtClean="0"/>
              <a:t> (słuszna część zysku)</a:t>
            </a:r>
          </a:p>
          <a:p>
            <a:pPr lvl="1">
              <a:buFont typeface="Wingdings" pitchFamily="2" charset="2"/>
              <a:buChar char="Ø"/>
            </a:pPr>
            <a:r>
              <a:rPr lang="pl-PL" sz="1800" dirty="0" smtClean="0"/>
              <a:t>art. 102 </a:t>
            </a:r>
            <a:r>
              <a:rPr lang="pl-PL" sz="1800" dirty="0" err="1" smtClean="0"/>
              <a:t>TofUE</a:t>
            </a:r>
            <a:r>
              <a:rPr lang="pl-PL" sz="1800" dirty="0" smtClean="0"/>
              <a:t> (niesłuszne ceny zakupu, niesłuszne ceny transakcji)</a:t>
            </a:r>
          </a:p>
          <a:p>
            <a:pPr lvl="1">
              <a:buFont typeface="Wingdings" pitchFamily="2" charset="2"/>
              <a:buChar char="Ø"/>
            </a:pPr>
            <a:r>
              <a:rPr lang="pl-PL" sz="1800" dirty="0" smtClean="0"/>
              <a:t>art. 17 KPP UE (słuszne odszkodowanie przy pozbawieniu własności)</a:t>
            </a:r>
          </a:p>
          <a:p>
            <a:pPr lvl="1">
              <a:buFont typeface="Wingdings" pitchFamily="2" charset="2"/>
              <a:buChar char="Ø"/>
            </a:pPr>
            <a:r>
              <a:rPr lang="pl-PL" sz="1800" dirty="0"/>
              <a:t>Art. </a:t>
            </a:r>
            <a:r>
              <a:rPr lang="pl-PL" sz="1800" dirty="0" smtClean="0"/>
              <a:t>417</a:t>
            </a:r>
            <a:r>
              <a:rPr lang="pl-PL" sz="1800" baseline="30000" dirty="0" smtClean="0"/>
              <a:t>2</a:t>
            </a:r>
            <a:r>
              <a:rPr lang="pl-PL" sz="1800" dirty="0" smtClean="0"/>
              <a:t> K.c.</a:t>
            </a:r>
            <a:r>
              <a:rPr lang="pl-PL" sz="1800" dirty="0"/>
              <a:t>  </a:t>
            </a:r>
            <a:r>
              <a:rPr lang="pl-PL" sz="1800" dirty="0" smtClean="0"/>
              <a:t>(szkoda </a:t>
            </a:r>
            <a:r>
              <a:rPr lang="pl-PL" sz="1800" dirty="0"/>
              <a:t>na </a:t>
            </a:r>
            <a:r>
              <a:rPr lang="pl-PL" sz="1800" dirty="0" smtClean="0"/>
              <a:t>osobie wyrządzona przez zgodne </a:t>
            </a:r>
            <a:r>
              <a:rPr lang="pl-PL" sz="1800" dirty="0"/>
              <a:t>z prawem wykonywanie władzy </a:t>
            </a:r>
            <a:r>
              <a:rPr lang="pl-PL" sz="1800" dirty="0" smtClean="0"/>
              <a:t>publicznej)</a:t>
            </a:r>
          </a:p>
          <a:p>
            <a:pPr algn="just"/>
            <a:r>
              <a:rPr lang="pl-PL" sz="2200" dirty="0" smtClean="0"/>
              <a:t>Sprawiedliwość społeczna</a:t>
            </a:r>
          </a:p>
          <a:p>
            <a:pPr lvl="1" algn="just">
              <a:buFont typeface="Wingdings" pitchFamily="2" charset="2"/>
              <a:buChar char="Ø"/>
            </a:pPr>
            <a:r>
              <a:rPr lang="pl-PL" sz="1800" dirty="0" smtClean="0"/>
              <a:t>art. 2 Konstytucji RP</a:t>
            </a:r>
          </a:p>
          <a:p>
            <a:pPr lvl="1" algn="just">
              <a:buFont typeface="Wingdings" pitchFamily="2" charset="2"/>
              <a:buChar char="Ø"/>
            </a:pPr>
            <a:r>
              <a:rPr lang="pl-PL" sz="1800" dirty="0" smtClean="0"/>
              <a:t>art</a:t>
            </a:r>
            <a:r>
              <a:rPr lang="pl-PL" sz="1800" dirty="0"/>
              <a:t>. </a:t>
            </a:r>
            <a:r>
              <a:rPr lang="pl-PL" sz="1800" dirty="0" smtClean="0"/>
              <a:t>45 </a:t>
            </a:r>
            <a:r>
              <a:rPr lang="pl-PL" sz="1800" dirty="0"/>
              <a:t>Konstytucji RP</a:t>
            </a:r>
          </a:p>
          <a:p>
            <a:pPr lvl="1" algn="just">
              <a:buFont typeface="Wingdings" pitchFamily="2" charset="2"/>
              <a:buChar char="Ø"/>
            </a:pPr>
            <a:r>
              <a:rPr lang="pl-PL" sz="1800" dirty="0" smtClean="0"/>
              <a:t>art. 2 TUE (sprawiedliwość)</a:t>
            </a:r>
          </a:p>
          <a:p>
            <a:pPr lvl="1" algn="just">
              <a:buFont typeface="Wingdings" pitchFamily="2" charset="2"/>
              <a:buChar char="Ø"/>
            </a:pPr>
            <a:r>
              <a:rPr lang="pl-PL" sz="1800" dirty="0" smtClean="0"/>
              <a:t>art. 3 ust. 3 akapit drugi (sprawiedliwość społeczna)</a:t>
            </a:r>
          </a:p>
          <a:p>
            <a:pPr lvl="1" algn="just">
              <a:buFont typeface="Wingdings" pitchFamily="2" charset="2"/>
              <a:buChar char="Ø"/>
            </a:pPr>
            <a:r>
              <a:rPr lang="pl-PL" sz="1800" dirty="0" smtClean="0"/>
              <a:t>art. 67 </a:t>
            </a:r>
            <a:r>
              <a:rPr lang="pl-PL" sz="1800" dirty="0" err="1" smtClean="0"/>
              <a:t>TofUE</a:t>
            </a:r>
            <a:r>
              <a:rPr lang="pl-PL" sz="1800" dirty="0" smtClean="0"/>
              <a:t> (sprawiedliwość)</a:t>
            </a:r>
          </a:p>
          <a:p>
            <a:r>
              <a:rPr lang="pl-PL" sz="2200" dirty="0" smtClean="0"/>
              <a:t>Słuszność w arbitrażach</a:t>
            </a:r>
          </a:p>
          <a:p>
            <a:endParaRPr lang="pl-PL" sz="2400" i="1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Uwagi ogólne dotyczące pojęcia zasady słuszności</a:t>
            </a:r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08553"/>
          </a:xfrm>
        </p:spPr>
        <p:txBody>
          <a:bodyPr/>
          <a:lstStyle/>
          <a:p>
            <a:pPr>
              <a:buNone/>
            </a:pPr>
            <a:r>
              <a:rPr lang="pl-PL" sz="2400" b="1" i="1" dirty="0" err="1" smtClean="0"/>
              <a:t>Ius</a:t>
            </a:r>
            <a:r>
              <a:rPr lang="pl-PL" sz="2400" b="1" i="1" dirty="0" smtClean="0"/>
              <a:t> </a:t>
            </a:r>
            <a:r>
              <a:rPr lang="pl-PL" sz="2400" b="1" i="1" dirty="0" err="1" smtClean="0"/>
              <a:t>est</a:t>
            </a:r>
            <a:r>
              <a:rPr lang="pl-PL" sz="2400" b="1" i="1" dirty="0" smtClean="0"/>
              <a:t> ars boni et </a:t>
            </a:r>
            <a:r>
              <a:rPr lang="pl-PL" sz="2400" b="1" i="1" dirty="0" err="1" smtClean="0"/>
              <a:t>aequi</a:t>
            </a:r>
            <a:r>
              <a:rPr lang="pl-PL" sz="2400" b="1" i="1" dirty="0" smtClean="0"/>
              <a:t> </a:t>
            </a:r>
          </a:p>
          <a:p>
            <a:pPr>
              <a:buNone/>
            </a:pPr>
            <a:endParaRPr lang="pl-PL" sz="2400" b="1" i="1" dirty="0" smtClean="0"/>
          </a:p>
          <a:p>
            <a:pPr algn="just">
              <a:buNone/>
            </a:pPr>
            <a:r>
              <a:rPr lang="pl-PL" sz="2400" dirty="0" smtClean="0"/>
              <a:t>– Prawo jest sztuką tego, co dobre i słuszne</a:t>
            </a:r>
          </a:p>
          <a:p>
            <a:pPr algn="just">
              <a:buNone/>
            </a:pPr>
            <a:r>
              <a:rPr lang="pl-PL" sz="2400" dirty="0" smtClean="0"/>
              <a:t>– Prawo jest sztuką stosowania tego, co dobre i słuszne</a:t>
            </a:r>
          </a:p>
          <a:p>
            <a:pPr marL="0" indent="0" algn="just">
              <a:buNone/>
            </a:pPr>
            <a:endParaRPr lang="pl-PL" sz="2200" dirty="0" smtClean="0"/>
          </a:p>
          <a:p>
            <a:pPr marL="0" indent="0" algn="just">
              <a:buNone/>
            </a:pPr>
            <a:r>
              <a:rPr lang="pl-PL" sz="2200" dirty="0" smtClean="0"/>
              <a:t>Rzymska </a:t>
            </a:r>
            <a:r>
              <a:rPr lang="pl-PL" sz="2200" dirty="0" err="1" smtClean="0"/>
              <a:t>paremia</a:t>
            </a:r>
            <a:r>
              <a:rPr lang="pl-PL" sz="2200" dirty="0" smtClean="0"/>
              <a:t> prawnicza, zawierająca definicję prawa;  jej autorem jest </a:t>
            </a:r>
            <a:r>
              <a:rPr lang="pl-PL" sz="2200" dirty="0" err="1" smtClean="0"/>
              <a:t>Celsus</a:t>
            </a:r>
            <a:r>
              <a:rPr lang="pl-PL" sz="2200" dirty="0" smtClean="0"/>
              <a:t>; została potwierdzona przez </a:t>
            </a:r>
            <a:r>
              <a:rPr lang="pl-PL" sz="2200" dirty="0" err="1" smtClean="0"/>
              <a:t>Ulpiana</a:t>
            </a:r>
            <a:r>
              <a:rPr lang="pl-PL" sz="2200" dirty="0" smtClean="0"/>
              <a:t> i umieszczona w Digestach cesarza Justyniana I Wielkiego. (D. 1.1.1 – prawo ustrojowe, https://encyklopedia.pwn.pl/haslo/ius-est-ars-boni-et-aequi;3915731.html).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Uwagi ogólne dotyczące pojęcia zasady słuszności</a:t>
            </a:r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08553"/>
          </a:xfrm>
        </p:spPr>
        <p:txBody>
          <a:bodyPr/>
          <a:lstStyle/>
          <a:p>
            <a:pPr>
              <a:buNone/>
            </a:pPr>
            <a:endParaRPr lang="pl-PL" sz="2400" dirty="0" smtClean="0"/>
          </a:p>
          <a:p>
            <a:r>
              <a:rPr lang="pl-PL" sz="2400" dirty="0" smtClean="0"/>
              <a:t>Słownik języka polskiego PWN</a:t>
            </a:r>
          </a:p>
          <a:p>
            <a:endParaRPr lang="pl-PL" sz="2400" dirty="0" smtClean="0"/>
          </a:p>
          <a:p>
            <a:r>
              <a:rPr lang="pl-PL" sz="2400" dirty="0" smtClean="0"/>
              <a:t>Synonimy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Spojrzenie doktryny nauk prawnych</a:t>
            </a:r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22867"/>
          </a:xfrm>
        </p:spPr>
        <p:txBody>
          <a:bodyPr/>
          <a:lstStyle/>
          <a:p>
            <a:pPr algn="just"/>
            <a:r>
              <a:rPr lang="pl-PL" sz="2400" i="1" dirty="0" smtClean="0"/>
              <a:t>Znikoma literatura polska – raczej wzorce z systemu anglosaskiego czy arbitrażu (ale też wiele ich nie ma).</a:t>
            </a:r>
          </a:p>
          <a:p>
            <a:pPr lvl="1" algn="just">
              <a:buFont typeface="Wingdings" pitchFamily="2" charset="2"/>
              <a:buChar char="Ø"/>
            </a:pPr>
            <a:r>
              <a:rPr lang="pl-PL" sz="2000" dirty="0" smtClean="0"/>
              <a:t>Karol Ryszkowski, Orzekanie na zasadach słuszności w postępowaniu przed sądem arbitrażowym – </a:t>
            </a:r>
            <a:r>
              <a:rPr lang="pl-PL" sz="2000" dirty="0" err="1" smtClean="0"/>
              <a:t>summum</a:t>
            </a:r>
            <a:r>
              <a:rPr lang="pl-PL" sz="2000" dirty="0" smtClean="0"/>
              <a:t> </a:t>
            </a:r>
            <a:r>
              <a:rPr lang="pl-PL" sz="2000" dirty="0" err="1" smtClean="0"/>
              <a:t>ius</a:t>
            </a:r>
            <a:r>
              <a:rPr lang="pl-PL" sz="2000" dirty="0" smtClean="0"/>
              <a:t> summa </a:t>
            </a:r>
            <a:r>
              <a:rPr lang="pl-PL" sz="2000" dirty="0" err="1" smtClean="0"/>
              <a:t>iniuria</a:t>
            </a:r>
            <a:r>
              <a:rPr lang="pl-PL" sz="2000" dirty="0" smtClean="0"/>
              <a:t>?, Kwartalnik ADR 2011, nr 1(13)</a:t>
            </a:r>
          </a:p>
          <a:p>
            <a:pPr lvl="1" algn="just">
              <a:buFont typeface="Wingdings" pitchFamily="2" charset="2"/>
              <a:buChar char="Ø"/>
            </a:pPr>
            <a:r>
              <a:rPr lang="pl-PL" sz="2000" dirty="0" smtClean="0"/>
              <a:t>Ireneusz C. Kamiński, Zasady słuszności jako podstawa orzekania w obrocie cywilnym i handlowym, </a:t>
            </a:r>
            <a:r>
              <a:rPr lang="pl-PL" sz="2000" dirty="0" err="1" smtClean="0"/>
              <a:t>PiP</a:t>
            </a:r>
            <a:r>
              <a:rPr lang="pl-PL" sz="2000" dirty="0" smtClean="0"/>
              <a:t> 1993, nr 4</a:t>
            </a:r>
          </a:p>
          <a:p>
            <a:pPr lvl="1" algn="just">
              <a:buFont typeface="Wingdings" pitchFamily="2" charset="2"/>
              <a:buChar char="Ø"/>
            </a:pPr>
            <a:r>
              <a:rPr lang="pl-PL" sz="2000" dirty="0" smtClean="0"/>
              <a:t>Ireneusz C. Kamiński, Słuszność i prawo, Kraków, 2003</a:t>
            </a:r>
          </a:p>
          <a:p>
            <a:pPr lvl="1" algn="just">
              <a:buFont typeface="Wingdings" pitchFamily="2" charset="2"/>
              <a:buChar char="Ø"/>
            </a:pPr>
            <a:r>
              <a:rPr lang="pl-PL" sz="2000" dirty="0" smtClean="0"/>
              <a:t>Aleksandra Żaba, Słuszność jako wartość w pracy notariusza, </a:t>
            </a:r>
            <a:r>
              <a:rPr lang="it-IT" sz="2000" dirty="0" smtClean="0"/>
              <a:t>Studia Iuridica Lublinensia vol. XXV</a:t>
            </a:r>
            <a:r>
              <a:rPr lang="pl-PL" sz="2000" dirty="0" smtClean="0"/>
              <a:t>, </a:t>
            </a:r>
            <a:r>
              <a:rPr lang="it-IT" sz="2000" dirty="0" smtClean="0"/>
              <a:t>2016</a:t>
            </a:r>
            <a:r>
              <a:rPr lang="pl-PL" sz="2000" dirty="0" smtClean="0"/>
              <a:t>, nr</a:t>
            </a:r>
            <a:r>
              <a:rPr lang="it-IT" sz="2000" dirty="0" smtClean="0"/>
              <a:t> 2</a:t>
            </a:r>
          </a:p>
          <a:p>
            <a:pPr algn="just">
              <a:buNone/>
            </a:pPr>
            <a:r>
              <a:rPr lang="pl-PL" sz="1600" dirty="0" smtClean="0"/>
              <a:t>Pobocznie:</a:t>
            </a:r>
          </a:p>
          <a:p>
            <a:pPr algn="just"/>
            <a:r>
              <a:rPr lang="pl-PL" sz="1600" dirty="0" smtClean="0"/>
              <a:t>Maciej Jan Mazurkiewicz, Kilka uwag o polskich koncepcjach źródeł prawa międzynarodowego w okresie międzywojennym, Studia </a:t>
            </a:r>
            <a:r>
              <a:rPr lang="pl-PL" sz="1600" dirty="0" err="1" smtClean="0"/>
              <a:t>Iuridica</a:t>
            </a:r>
            <a:r>
              <a:rPr lang="pl-PL" sz="1600" dirty="0" smtClean="0"/>
              <a:t> </a:t>
            </a:r>
            <a:r>
              <a:rPr lang="pl-PL" sz="1600" dirty="0" err="1" smtClean="0"/>
              <a:t>Toruniensia</a:t>
            </a:r>
            <a:r>
              <a:rPr lang="pl-PL" sz="1600" dirty="0" smtClean="0"/>
              <a:t> 2016, nr 2</a:t>
            </a:r>
          </a:p>
          <a:p>
            <a:pPr algn="just"/>
            <a:r>
              <a:rPr lang="pl-PL" sz="1600" dirty="0" smtClean="0"/>
              <a:t>Władysław Czapliński, Problematyka źródeł prawa międzynarodowego w wyroku MTS w sprawie Nikaragui, </a:t>
            </a:r>
            <a:r>
              <a:rPr lang="pl-PL" sz="1600" dirty="0" err="1" smtClean="0"/>
              <a:t>PiP</a:t>
            </a:r>
            <a:r>
              <a:rPr lang="pl-PL" sz="1600" dirty="0" smtClean="0"/>
              <a:t> 1988, nr 11</a:t>
            </a:r>
            <a:endParaRPr lang="pl-PL" sz="24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pl-PL" sz="2200" b="1" dirty="0" smtClean="0"/>
              <a:t>Zakres zastosowania zasady słuszności</a:t>
            </a:r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22867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l-PL" sz="2000" dirty="0" smtClean="0"/>
              <a:t>Klauzule generalne  – art. 5 K.c. (nadużycie praw podmiotowych), art. 58 K.c. (nieważność), art. 65 K.c. (wykładnia oświadczeń woli), art. 83 K.c. (zła wiara przy pozorności), art. 86 K.c. (podstęp), art. 172 K.c. (dobra / zła wiara), art. 353</a:t>
            </a:r>
            <a:r>
              <a:rPr lang="pl-PL" sz="2000" baseline="30000" dirty="0" smtClean="0"/>
              <a:t>1</a:t>
            </a:r>
            <a:r>
              <a:rPr lang="pl-PL" sz="2000" dirty="0" smtClean="0"/>
              <a:t> K.c. (swoboda umów), art. 355 K.c. (należyta staranność), art. 385</a:t>
            </a:r>
            <a:r>
              <a:rPr lang="pl-PL" sz="2000" baseline="30000" dirty="0" smtClean="0"/>
              <a:t>1</a:t>
            </a:r>
            <a:r>
              <a:rPr lang="pl-PL" sz="2000" dirty="0" smtClean="0"/>
              <a:t> i nast. K.c. (dobre obyczaje / niedozwolone postanowienia umowne),  art. 388 K.c. (wyzysk), art. 423 K.c. (cywilna obrona konieczna), art. 445 i 448 K.c. (zadośćuczynienia), art. 647</a:t>
            </a:r>
            <a:r>
              <a:rPr lang="pl-PL" sz="2000" baseline="30000" dirty="0" smtClean="0"/>
              <a:t>1</a:t>
            </a:r>
            <a:r>
              <a:rPr lang="pl-PL" sz="2000" dirty="0" smtClean="0"/>
              <a:t> K.c. (dorozumiana zgoda inwestora na podwykonawcę), art. 709</a:t>
            </a:r>
            <a:r>
              <a:rPr lang="pl-PL" sz="2000" baseline="30000" dirty="0" smtClean="0"/>
              <a:t>9</a:t>
            </a:r>
            <a:r>
              <a:rPr lang="pl-PL" sz="2000" dirty="0" smtClean="0"/>
              <a:t> K.c. (leasing – sposób używania rzeczy</a:t>
            </a:r>
            <a:r>
              <a:rPr lang="pl-PL" sz="2000" dirty="0"/>
              <a:t>), Art. </a:t>
            </a:r>
            <a:r>
              <a:rPr lang="pl-PL" sz="2000" dirty="0" smtClean="0"/>
              <a:t>761</a:t>
            </a:r>
            <a:r>
              <a:rPr lang="pl-PL" sz="2000" baseline="30000" dirty="0" smtClean="0"/>
              <a:t>2</a:t>
            </a:r>
            <a:r>
              <a:rPr lang="pl-PL" sz="2000" dirty="0" smtClean="0"/>
              <a:t> K.c</a:t>
            </a:r>
            <a:r>
              <a:rPr lang="pl-PL" sz="2000" dirty="0"/>
              <a:t>. </a:t>
            </a:r>
            <a:r>
              <a:rPr lang="pl-PL" sz="2000" dirty="0" smtClean="0"/>
              <a:t>(podział </a:t>
            </a:r>
            <a:r>
              <a:rPr lang="pl-PL" sz="2000" dirty="0"/>
              <a:t>prowizji między </a:t>
            </a:r>
            <a:r>
              <a:rPr lang="pl-PL" sz="2000" dirty="0" smtClean="0"/>
              <a:t>agentów a względy słuszności), art. 898 K.c. (rażąca niewdzięczność – odwołanie darowizny), art. 1008 K.c. (przesłanki wydziedziczenia), </a:t>
            </a:r>
            <a:r>
              <a:rPr lang="pl-PL" sz="2000" dirty="0" err="1" smtClean="0"/>
              <a:t>u.z.n.k</a:t>
            </a:r>
            <a:r>
              <a:rPr lang="pl-PL" sz="2000" dirty="0" smtClean="0"/>
              <a:t>. itd.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4951-CAD0-4283-9B4C-F6B410F17E4C}" type="slidenum">
              <a:rPr lang="pl-PL" smtClean="0"/>
              <a:pPr>
                <a:defRPr/>
              </a:pPr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09604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2779</TotalTime>
  <Words>2887</Words>
  <Application>Microsoft Office PowerPoint</Application>
  <PresentationFormat>Pokaz na ekranie (4:3)</PresentationFormat>
  <Paragraphs>269</Paragraphs>
  <Slides>36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36</vt:i4>
      </vt:variant>
    </vt:vector>
  </HeadingPairs>
  <TitlesOfParts>
    <vt:vector size="37" baseType="lpstr">
      <vt:lpstr>Motyw pakietu Office</vt:lpstr>
      <vt:lpstr>Słuszność i sprawiedliwość społeczna na tle orzecznictwa  8 stycznia 2018 r.</vt:lpstr>
      <vt:lpstr>Informacje wprowadzające</vt:lpstr>
      <vt:lpstr>Informacje wprowadzające</vt:lpstr>
      <vt:lpstr>Informacje wprowadzające</vt:lpstr>
      <vt:lpstr>Zakres normatywny (podstawowy)</vt:lpstr>
      <vt:lpstr>Uwagi ogólne dotyczące pojęcia zasady słuszności</vt:lpstr>
      <vt:lpstr>Uwagi ogólne dotyczące pojęcia zasady słuszności</vt:lpstr>
      <vt:lpstr>Spojrzenie doktryny nauk prawnych</vt:lpstr>
      <vt:lpstr>Zakres zastosowania zasady słuszności</vt:lpstr>
      <vt:lpstr>Zakres zastosowania zasady słuszności</vt:lpstr>
      <vt:lpstr>Zakres zastosowania zasady słuszności</vt:lpstr>
      <vt:lpstr>Zakres zastosowania zasady słuszności</vt:lpstr>
      <vt:lpstr>Charakterystyka zasady słuszności w orzecznictwie / przykłady zastosowania zasady słuszności w orzecznictwie</vt:lpstr>
      <vt:lpstr>Charakterystyka zasady słuszności w orzecznictwie / przykłady zastosowania zasady słuszności w orzecznictwie</vt:lpstr>
      <vt:lpstr>Charakterystyka zasady słuszności w orzecznictwie / przykłady zastosowania zasady słuszności w orzecznictwie</vt:lpstr>
      <vt:lpstr>Charakterystyka zasady słuszności w orzecznictwie / przykłady zastosowania zasady słuszności w orzecznictwie</vt:lpstr>
      <vt:lpstr>Charakterystyka zasady słuszności w orzecznictwie / przykłady zastosowania zasady słuszności w orzecznictwie</vt:lpstr>
      <vt:lpstr>Charakterystyka zasady słuszności w orzecznictwie / przykłady zastosowania zasady słuszności w orzecznictwie</vt:lpstr>
      <vt:lpstr>Charakterystyka zasady słuszności w orzecznictwie / przykłady zastosowania zasady słuszności w orzecznictwie</vt:lpstr>
      <vt:lpstr>Charakterystyka zasady słuszności w orzecznictwie / przykłady zastosowania zasady słuszności w orzecznictwie</vt:lpstr>
      <vt:lpstr>Uwagi ogólne dotyczące pojęcia zasady sprawiedliwości społecznej</vt:lpstr>
      <vt:lpstr>Uwagi ogólne dotyczące pojęcia zasady sprawiedliwości społecznej</vt:lpstr>
      <vt:lpstr>Zakres zastosowania zasady sprawiedliwości społecznej</vt:lpstr>
      <vt:lpstr>Podejście doktryny nauk prawnych</vt:lpstr>
      <vt:lpstr>Podejście doktryny nauk prawnych</vt:lpstr>
      <vt:lpstr>Charakterystyka zasady sprawiedliwości społecznej w orzecznictwie</vt:lpstr>
      <vt:lpstr>Przykłady zastosowania zasady sprawiedliwości społecznej w orzecznictwie – orzecznictwo TK</vt:lpstr>
      <vt:lpstr>Przykłady zastosowania zasady sprawiedliwości społecznej w orzecznictwie – orzecznictwo TK</vt:lpstr>
      <vt:lpstr>Przykłady zastosowania zasady sprawiedliwości społecznej w orzecznictwie – orzecznictwo TK</vt:lpstr>
      <vt:lpstr>Przykłady zastosowania zasady sprawiedliwości społecznej w orzecznictwie</vt:lpstr>
      <vt:lpstr>Przykłady zastosowania zasady sprawiedliwości społecznej w orzecznictwie</vt:lpstr>
      <vt:lpstr>Przykłady zastosowania zasady sprawiedliwości społecznej w orzecznictwie</vt:lpstr>
      <vt:lpstr>Przykłady zastosowania zasady sprawiedliwości społecznej w orzecznictwie</vt:lpstr>
      <vt:lpstr>Podsumowanie</vt:lpstr>
      <vt:lpstr>Dyskusja</vt:lpstr>
      <vt:lpstr>Dziękuję za uwagę</vt:lpstr>
    </vt:vector>
  </TitlesOfParts>
  <Company>Sąd Najwyższy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Przesłanki przyjęcia skargi kasacyjnej do rozpoznania w postępowaniu cywilnym na tle orzecznictwa Sądu Najwyższego</dc:title>
  <dc:creator>Arkadiusz Turczyn</dc:creator>
  <cp:lastModifiedBy>Arkadiusz Turczyn</cp:lastModifiedBy>
  <cp:revision>560</cp:revision>
  <cp:lastPrinted>2018-01-08T14:26:53Z</cp:lastPrinted>
  <dcterms:created xsi:type="dcterms:W3CDTF">2015-01-09T12:34:37Z</dcterms:created>
  <dcterms:modified xsi:type="dcterms:W3CDTF">2018-01-08T14:26:55Z</dcterms:modified>
</cp:coreProperties>
</file>